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8" r:id="rId3"/>
    <p:sldId id="270" r:id="rId4"/>
    <p:sldId id="269" r:id="rId5"/>
    <p:sldId id="275" r:id="rId6"/>
    <p:sldId id="272" r:id="rId7"/>
    <p:sldId id="274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štýlu, bez mrie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8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E584F-2E2E-4A70-8B09-92C164732B6F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53DA8C-59D5-4DFB-ABD1-0A5C55C65F0A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53DA8C-59D5-4DFB-ABD1-0A5C55C65F0A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53DA8C-59D5-4DFB-ABD1-0A5C55C65F0A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53DA8C-59D5-4DFB-ABD1-0A5C55C65F0A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53DA8C-59D5-4DFB-ABD1-0A5C55C65F0A}" type="slidenum">
              <a:rPr lang="cs-CZ" smtClean="0"/>
              <a:pPr/>
              <a:t>6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jiskra-benesov.cz/clanek/slunce-vystridal-dest-a-mraky-hrozi-zvyseni-hladin-rek-2463" TargetMode="External"/><Relationship Id="rId3" Type="http://schemas.openxmlformats.org/officeDocument/2006/relationships/hyperlink" Target="http://www.vyletnik.cz/profil/zamek-moravska-trebova/" TargetMode="External"/><Relationship Id="rId7" Type="http://schemas.openxmlformats.org/officeDocument/2006/relationships/hyperlink" Target="https://mapy.cz/zakladni?x=16.6571010&amp;y=49.7556990&amp;z=11" TargetMode="External"/><Relationship Id="rId2" Type="http://schemas.openxmlformats.org/officeDocument/2006/relationships/hyperlink" Target="http://www.rada-severovychod.cz/photo_full/brana-casu-v-moravske-trebove-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vsmt.cz/jessie/Articles/242.aspx" TargetMode="External"/><Relationship Id="rId11" Type="http://schemas.openxmlformats.org/officeDocument/2006/relationships/hyperlink" Target="http://www.novinky.cz/vase-zpravy/moravskoslezsky-kraj/ostrava-mesto/2663-26313-hrozivy-mrak-sice-prinesl-na-ostravsko-dest-zahradkare-ale-dal-trapi-sucho.html" TargetMode="External"/><Relationship Id="rId5" Type="http://schemas.openxmlformats.org/officeDocument/2006/relationships/hyperlink" Target="http://www.asz.cz/cs/zpravy-z-tisku/lesnictvi-ekologie-a-myslivost/" TargetMode="External"/><Relationship Id="rId10" Type="http://schemas.openxmlformats.org/officeDocument/2006/relationships/hyperlink" Target="http://zdravi.e15.cz/denni-zpravy/ze-zahranici/ozonova-dira-se-hodne-zvetsila-ale-pry-nic-nehrozi-uvedli-vedci-480142" TargetMode="External"/><Relationship Id="rId4" Type="http://schemas.openxmlformats.org/officeDocument/2006/relationships/hyperlink" Target="http://petrkrejci.bigbloger.lidovky.cz/c/364990/Poldr-Zichlinek-aneb-vzkriseni-staronove-krajiny.html" TargetMode="External"/><Relationship Id="rId9" Type="http://schemas.openxmlformats.org/officeDocument/2006/relationships/hyperlink" Target="http://s493.photobucket.com/user/robster7777777/media/Pictures001.jpg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3068960"/>
            <a:ext cx="8820472" cy="2304256"/>
          </a:xfrm>
        </p:spPr>
        <p:txBody>
          <a:bodyPr>
            <a:normAutofit/>
          </a:bodyPr>
          <a:lstStyle/>
          <a:p>
            <a:pPr algn="l"/>
            <a:r>
              <a:rPr lang="cs-CZ" sz="5400" b="1" dirty="0" smtClean="0">
                <a:solidFill>
                  <a:schemeClr val="bg1"/>
                </a:solidFill>
                <a:latin typeface="Trebuchet MS" pitchFamily="34" charset="0"/>
              </a:rPr>
              <a:t>Naše </a:t>
            </a:r>
            <a:r>
              <a:rPr lang="cs-CZ" sz="5400" b="1" dirty="0" err="1" smtClean="0">
                <a:solidFill>
                  <a:schemeClr val="bg1"/>
                </a:solidFill>
                <a:latin typeface="Trebuchet MS" pitchFamily="34" charset="0"/>
              </a:rPr>
              <a:t>Moravskotřebovsko</a:t>
            </a:r>
            <a:r>
              <a:rPr lang="cs-CZ" sz="4800" b="1" dirty="0" smtClean="0">
                <a:solidFill>
                  <a:schemeClr val="bg1"/>
                </a:solidFill>
                <a:latin typeface="Trebuchet MS" pitchFamily="34" charset="0"/>
              </a:rPr>
              <a:t/>
            </a:r>
            <a:br>
              <a:rPr lang="cs-CZ" sz="4800" b="1" dirty="0" smtClean="0">
                <a:solidFill>
                  <a:schemeClr val="bg1"/>
                </a:solidFill>
                <a:latin typeface="Trebuchet MS" pitchFamily="34" charset="0"/>
              </a:rPr>
            </a:br>
            <a:r>
              <a:rPr lang="cs-CZ" sz="2700" b="1" dirty="0" smtClean="0">
                <a:solidFill>
                  <a:schemeClr val="bg1"/>
                </a:solidFill>
                <a:latin typeface="Trebuchet MS" pitchFamily="34" charset="0"/>
              </a:rPr>
              <a:t>Andrea </a:t>
            </a:r>
            <a:r>
              <a:rPr lang="cs-CZ" sz="2700" b="1" dirty="0" err="1" smtClean="0">
                <a:solidFill>
                  <a:schemeClr val="bg1"/>
                </a:solidFill>
                <a:latin typeface="Trebuchet MS" pitchFamily="34" charset="0"/>
              </a:rPr>
              <a:t>Vystavělová</a:t>
            </a:r>
            <a:endParaRPr lang="cs-CZ" sz="48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4" name="Obrázok 3" descr="vyhlid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05095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5" name="Obrázek 1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5373216"/>
            <a:ext cx="2915816" cy="148478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6" name="Obrázek 17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940152" y="5373216"/>
            <a:ext cx="3203848" cy="148478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7" name="Obrázok 6" descr="nacimburk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5816" y="5373216"/>
            <a:ext cx="3419872" cy="148478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trebuvk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484784"/>
            <a:ext cx="3024336" cy="2268252"/>
          </a:xfrm>
          <a:ln>
            <a:solidFill>
              <a:srgbClr val="00B05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4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Vodstvo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6" name="Obrázok 5" descr="BORŠÁK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1484784"/>
            <a:ext cx="5040560" cy="2689225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7" name="Obrázok 6" descr="kamennyv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3861048"/>
            <a:ext cx="3899925" cy="2664296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Obrázok 7" descr="poldž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9992" y="4293096"/>
            <a:ext cx="4124717" cy="2302173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9" name="BlokTextu 8"/>
          <p:cNvSpPr txBox="1"/>
          <p:nvPr/>
        </p:nvSpPr>
        <p:spPr>
          <a:xfrm>
            <a:off x="827584" y="3573016"/>
            <a:ext cx="7416824" cy="76944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4400" b="1" dirty="0" smtClean="0">
                <a:solidFill>
                  <a:srgbClr val="00B050"/>
                </a:solidFill>
                <a:latin typeface="Palatino Linotype" pitchFamily="18" charset="0"/>
              </a:rPr>
              <a:t>„PUTOVNÍ MIKROFON“</a:t>
            </a:r>
            <a:endParaRPr lang="cs-CZ" sz="4400" b="1" dirty="0">
              <a:solidFill>
                <a:srgbClr val="00B050"/>
              </a:solidFill>
              <a:latin typeface="Palatino Linotype" pitchFamily="18" charset="0"/>
            </a:endParaRPr>
          </a:p>
        </p:txBody>
      </p:sp>
      <p:pic>
        <p:nvPicPr>
          <p:cNvPr id="10" name="Obrázok 9" descr="ikonaaktivit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35896" y="4437112"/>
            <a:ext cx="1790950" cy="724001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vodni_toky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700808"/>
            <a:ext cx="6618783" cy="4680520"/>
          </a:xfrm>
          <a:ln>
            <a:solidFill>
              <a:srgbClr val="00B05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4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Vodstvo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7" name="Obrázok 6" descr="labuteborsa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1484784"/>
            <a:ext cx="2420776" cy="1584176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Obrázok 7" descr="Poldr_Žichlíne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5301208"/>
            <a:ext cx="2520280" cy="1307839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9" name="Obrázok 8" descr="bio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04248" y="3501008"/>
            <a:ext cx="1905001" cy="142875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biocentru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600199"/>
            <a:ext cx="8064896" cy="4825003"/>
          </a:xfrm>
          <a:ln>
            <a:solidFill>
              <a:srgbClr val="00B05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4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Vodstvo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251520" y="1484784"/>
            <a:ext cx="8640960" cy="107721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err="1" smtClean="0">
                <a:solidFill>
                  <a:srgbClr val="00B050"/>
                </a:solidFill>
                <a:latin typeface="Palatino Linotype" pitchFamily="18" charset="0"/>
              </a:rPr>
              <a:t>Třebůvka</a:t>
            </a:r>
            <a:endParaRPr lang="cs-CZ" sz="3200" b="1" dirty="0" smtClean="0">
              <a:solidFill>
                <a:srgbClr val="00B050"/>
              </a:solidFill>
              <a:latin typeface="Palatino Linotype" pitchFamily="18" charset="0"/>
            </a:endParaRPr>
          </a:p>
          <a:p>
            <a:pPr algn="ctr"/>
            <a:r>
              <a:rPr lang="cs-CZ" sz="3200" b="1" dirty="0" smtClean="0">
                <a:solidFill>
                  <a:srgbClr val="00B050"/>
                </a:solidFill>
                <a:latin typeface="Palatino Linotype" pitchFamily="18" charset="0"/>
              </a:rPr>
              <a:t>v lokalitě Knížecí louka.</a:t>
            </a:r>
            <a:endParaRPr lang="cs-CZ" sz="3200" b="1" dirty="0">
              <a:solidFill>
                <a:srgbClr val="00B050"/>
              </a:solidFill>
              <a:latin typeface="Palatino Linotype" pitchFamily="18" charset="0"/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827584" y="4653136"/>
            <a:ext cx="7560840" cy="107721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bg1"/>
                </a:solidFill>
                <a:latin typeface="Palatino Linotype" pitchFamily="18" charset="0"/>
              </a:rPr>
              <a:t>https://www.youtube.com/watch?v=2B_wa3vcdIQ</a:t>
            </a:r>
            <a:endParaRPr lang="cs-CZ" sz="32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8" name="Obrázok 7" descr="kamera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556792"/>
            <a:ext cx="850698" cy="864095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prlis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628800"/>
            <a:ext cx="7776864" cy="4842323"/>
          </a:xfrm>
          <a:ln>
            <a:solidFill>
              <a:srgbClr val="00B05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4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Vodstvo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6588224" y="3501008"/>
            <a:ext cx="2304256" cy="3139321"/>
          </a:xfrm>
          <a:prstGeom prst="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chemeClr val="bg1"/>
                </a:solidFill>
                <a:latin typeface="Palatino Linotype" pitchFamily="18" charset="0"/>
              </a:rPr>
              <a:t>Místo oddělení</a:t>
            </a:r>
          </a:p>
          <a:p>
            <a:endParaRPr lang="cs-CZ" sz="2000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cs-CZ" sz="2000" b="1" dirty="0" smtClean="0">
                <a:solidFill>
                  <a:schemeClr val="bg1"/>
                </a:solidFill>
                <a:latin typeface="Palatino Linotype" pitchFamily="18" charset="0"/>
              </a:rPr>
              <a:t>Místo vústění</a:t>
            </a:r>
          </a:p>
          <a:p>
            <a:endParaRPr lang="cs-CZ" sz="2000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cs-CZ" sz="2000" b="1" dirty="0" smtClean="0">
                <a:solidFill>
                  <a:schemeClr val="bg1"/>
                </a:solidFill>
                <a:latin typeface="Palatino Linotype" pitchFamily="18" charset="0"/>
              </a:rPr>
              <a:t>Tůň</a:t>
            </a:r>
          </a:p>
          <a:p>
            <a:endParaRPr lang="cs-CZ" sz="2000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cs-CZ" sz="2000" b="1" dirty="0" smtClean="0">
                <a:solidFill>
                  <a:schemeClr val="bg1"/>
                </a:solidFill>
                <a:latin typeface="Palatino Linotype" pitchFamily="18" charset="0"/>
              </a:rPr>
              <a:t>Oddělené rameno</a:t>
            </a:r>
          </a:p>
          <a:p>
            <a:endParaRPr lang="cs-CZ" sz="2000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cs-CZ" sz="2000" b="1" dirty="0" smtClean="0">
                <a:solidFill>
                  <a:schemeClr val="bg1"/>
                </a:solidFill>
                <a:latin typeface="Palatino Linotype" pitchFamily="18" charset="0"/>
              </a:rPr>
              <a:t>Hlavní tok</a:t>
            </a:r>
          </a:p>
          <a:p>
            <a:endParaRPr lang="cs-CZ" dirty="0"/>
          </a:p>
        </p:txBody>
      </p:sp>
      <p:sp>
        <p:nvSpPr>
          <p:cNvPr id="7" name="Ovál 6"/>
          <p:cNvSpPr/>
          <p:nvPr/>
        </p:nvSpPr>
        <p:spPr>
          <a:xfrm>
            <a:off x="6300192" y="3645024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Ovál 7"/>
          <p:cNvSpPr/>
          <p:nvPr/>
        </p:nvSpPr>
        <p:spPr>
          <a:xfrm>
            <a:off x="6300192" y="4221088"/>
            <a:ext cx="144016" cy="14401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9" name="Ovál 8"/>
          <p:cNvSpPr/>
          <p:nvPr/>
        </p:nvSpPr>
        <p:spPr>
          <a:xfrm>
            <a:off x="6300192" y="4869160"/>
            <a:ext cx="144016" cy="144016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cxnSp>
        <p:nvCxnSpPr>
          <p:cNvPr id="10" name="Rovná spojnica 9"/>
          <p:cNvCxnSpPr/>
          <p:nvPr/>
        </p:nvCxnSpPr>
        <p:spPr>
          <a:xfrm>
            <a:off x="6012160" y="5517232"/>
            <a:ext cx="432048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Rovná spojnica 10"/>
          <p:cNvCxnSpPr/>
          <p:nvPr/>
        </p:nvCxnSpPr>
        <p:spPr>
          <a:xfrm>
            <a:off x="6012160" y="6165304"/>
            <a:ext cx="432048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Voľná forma 11"/>
          <p:cNvSpPr/>
          <p:nvPr/>
        </p:nvSpPr>
        <p:spPr>
          <a:xfrm>
            <a:off x="1123950" y="5753100"/>
            <a:ext cx="1676400" cy="133350"/>
          </a:xfrm>
          <a:custGeom>
            <a:avLst/>
            <a:gdLst>
              <a:gd name="connsiteX0" fmla="*/ 0 w 1676400"/>
              <a:gd name="connsiteY0" fmla="*/ 0 h 133350"/>
              <a:gd name="connsiteX1" fmla="*/ 1676400 w 1676400"/>
              <a:gd name="connsiteY1" fmla="*/ 1333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76400" h="133350">
                <a:moveTo>
                  <a:pt x="0" y="0"/>
                </a:moveTo>
                <a:lnTo>
                  <a:pt x="1676400" y="133350"/>
                </a:lnTo>
              </a:path>
            </a:pathLst>
          </a:custGeom>
          <a:ln>
            <a:solidFill>
              <a:srgbClr val="FFC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Rovná spojnica 13"/>
          <p:cNvCxnSpPr/>
          <p:nvPr/>
        </p:nvCxnSpPr>
        <p:spPr>
          <a:xfrm flipV="1">
            <a:off x="2843808" y="2132856"/>
            <a:ext cx="4392488" cy="374441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Rovná spojnica 15"/>
          <p:cNvCxnSpPr/>
          <p:nvPr/>
        </p:nvCxnSpPr>
        <p:spPr>
          <a:xfrm flipV="1">
            <a:off x="1403648" y="3501008"/>
            <a:ext cx="1728192" cy="230425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Rovná spojnica 19"/>
          <p:cNvCxnSpPr/>
          <p:nvPr/>
        </p:nvCxnSpPr>
        <p:spPr>
          <a:xfrm flipV="1">
            <a:off x="3131840" y="3284984"/>
            <a:ext cx="2736304" cy="21602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Ovál 20"/>
          <p:cNvSpPr/>
          <p:nvPr/>
        </p:nvSpPr>
        <p:spPr>
          <a:xfrm>
            <a:off x="1403648" y="5661248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" name="Ovál 21"/>
          <p:cNvSpPr/>
          <p:nvPr/>
        </p:nvSpPr>
        <p:spPr>
          <a:xfrm>
            <a:off x="5796136" y="3212976"/>
            <a:ext cx="144016" cy="14401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3" name="Ovál 22"/>
          <p:cNvSpPr/>
          <p:nvPr/>
        </p:nvSpPr>
        <p:spPr>
          <a:xfrm>
            <a:off x="2699792" y="4149080"/>
            <a:ext cx="144016" cy="144016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" name="Ovál 23"/>
          <p:cNvSpPr/>
          <p:nvPr/>
        </p:nvSpPr>
        <p:spPr>
          <a:xfrm>
            <a:off x="2411760" y="4581128"/>
            <a:ext cx="144016" cy="144016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5" name="Ovál 24"/>
          <p:cNvSpPr/>
          <p:nvPr/>
        </p:nvSpPr>
        <p:spPr>
          <a:xfrm>
            <a:off x="2195736" y="5085184"/>
            <a:ext cx="144016" cy="144016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" name="Ovál 25"/>
          <p:cNvSpPr/>
          <p:nvPr/>
        </p:nvSpPr>
        <p:spPr>
          <a:xfrm>
            <a:off x="2627784" y="5445224"/>
            <a:ext cx="144016" cy="144016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slunko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556793"/>
            <a:ext cx="3888432" cy="2592288"/>
          </a:xfrm>
          <a:ln>
            <a:solidFill>
              <a:srgbClr val="00B05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4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Podnebí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6" name="Obrázok 5" descr="des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4149081"/>
            <a:ext cx="4104455" cy="2448272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7" name="Obrázok 6" descr="mrak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9992" y="1556792"/>
            <a:ext cx="4176464" cy="2448272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Obrázok 7" descr="mra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3" y="4293096"/>
            <a:ext cx="3977451" cy="2312638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9" name="BlokTextu 8"/>
          <p:cNvSpPr txBox="1"/>
          <p:nvPr/>
        </p:nvSpPr>
        <p:spPr>
          <a:xfrm>
            <a:off x="899592" y="3573016"/>
            <a:ext cx="7416824" cy="76944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4400" b="1" dirty="0" smtClean="0">
                <a:solidFill>
                  <a:srgbClr val="00B050"/>
                </a:solidFill>
                <a:latin typeface="Palatino Linotype" pitchFamily="18" charset="0"/>
              </a:rPr>
              <a:t>„Sněhová koule“</a:t>
            </a:r>
            <a:endParaRPr lang="cs-CZ" sz="4400" b="1" dirty="0">
              <a:solidFill>
                <a:srgbClr val="00B050"/>
              </a:solidFill>
              <a:latin typeface="Palatino Linotype" pitchFamily="18" charset="0"/>
            </a:endParaRPr>
          </a:p>
        </p:txBody>
      </p:sp>
      <p:pic>
        <p:nvPicPr>
          <p:cNvPr id="10" name="Obrázok 9" descr="ikonaaktivit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35896" y="4437112"/>
            <a:ext cx="1790950" cy="724001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908720"/>
            <a:ext cx="8686800" cy="5949280"/>
          </a:xfrm>
        </p:spPr>
        <p:txBody>
          <a:bodyPr>
            <a:normAutofit/>
          </a:bodyPr>
          <a:lstStyle/>
          <a:p>
            <a:r>
              <a:rPr lang="cs-CZ" sz="1200" dirty="0" smtClean="0">
                <a:latin typeface="Palatino Linotype" pitchFamily="18" charset="0"/>
              </a:rPr>
              <a:t>Snímek 1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2"/>
              </a:rPr>
              <a:t>http://www.rada-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severovychod.cz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photo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full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brana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-casu-v-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moravske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trebove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-1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3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vyletnik.cz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/profil/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zamek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2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4"/>
              </a:rPr>
              <a:t>http://petrkrejci.bigbloger.lidovky.cz/c/364990/Poldr-Zichlinek-aneb-vzkriseni-staronove-krajiny.html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3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5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asz.cz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cs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zpravy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-z-tisku/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lesnictvi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-ekologie-a-myslivost/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4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6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6"/>
              </a:rPr>
              <a:t>vsmt.cz</a:t>
            </a:r>
            <a:r>
              <a:rPr lang="cs-CZ" sz="1200" dirty="0" smtClean="0">
                <a:latin typeface="Palatino Linotype" pitchFamily="18" charset="0"/>
                <a:hlinkClick r:id="rId6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6"/>
              </a:rPr>
              <a:t>jessie</a:t>
            </a:r>
            <a:r>
              <a:rPr lang="cs-CZ" sz="1200" dirty="0" smtClean="0">
                <a:latin typeface="Palatino Linotype" pitchFamily="18" charset="0"/>
                <a:hlinkClick r:id="rId6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6"/>
              </a:rPr>
              <a:t>Articles</a:t>
            </a:r>
            <a:r>
              <a:rPr lang="cs-CZ" sz="1200" dirty="0" smtClean="0">
                <a:latin typeface="Palatino Linotype" pitchFamily="18" charset="0"/>
                <a:hlinkClick r:id="rId6"/>
              </a:rPr>
              <a:t>/242.aspx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5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7"/>
              </a:rPr>
              <a:t>https</a:t>
            </a:r>
            <a:r>
              <a:rPr lang="cs-CZ" sz="1200" smtClean="0">
                <a:latin typeface="Palatino Linotype" pitchFamily="18" charset="0"/>
                <a:hlinkClick r:id="rId7"/>
              </a:rPr>
              <a:t>://mapy.cz/zakladni?x=16.6571010&amp;y=49.7556990&amp;z=11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6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8"/>
              </a:rPr>
              <a:t>http://www.jiskra-</a:t>
            </a:r>
            <a:r>
              <a:rPr lang="cs-CZ" sz="1200" dirty="0" err="1" smtClean="0">
                <a:latin typeface="Palatino Linotype" pitchFamily="18" charset="0"/>
                <a:hlinkClick r:id="rId8"/>
              </a:rPr>
              <a:t>benesov.cz</a:t>
            </a:r>
            <a:r>
              <a:rPr lang="cs-CZ" sz="1200" dirty="0" smtClean="0">
                <a:latin typeface="Palatino Linotype" pitchFamily="18" charset="0"/>
                <a:hlinkClick r:id="rId8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8"/>
              </a:rPr>
              <a:t>clanek</a:t>
            </a:r>
            <a:r>
              <a:rPr lang="cs-CZ" sz="1200" dirty="0" smtClean="0">
                <a:latin typeface="Palatino Linotype" pitchFamily="18" charset="0"/>
                <a:hlinkClick r:id="rId8"/>
              </a:rPr>
              <a:t>/slunce-</a:t>
            </a:r>
            <a:r>
              <a:rPr lang="cs-CZ" sz="1200" dirty="0" err="1" smtClean="0">
                <a:latin typeface="Palatino Linotype" pitchFamily="18" charset="0"/>
                <a:hlinkClick r:id="rId8"/>
              </a:rPr>
              <a:t>vystridal</a:t>
            </a:r>
            <a:r>
              <a:rPr lang="cs-CZ" sz="1200" dirty="0" smtClean="0">
                <a:latin typeface="Palatino Linotype" pitchFamily="18" charset="0"/>
                <a:hlinkClick r:id="rId8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8"/>
              </a:rPr>
              <a:t>dest</a:t>
            </a:r>
            <a:r>
              <a:rPr lang="cs-CZ" sz="1200" dirty="0" smtClean="0">
                <a:latin typeface="Palatino Linotype" pitchFamily="18" charset="0"/>
                <a:hlinkClick r:id="rId8"/>
              </a:rPr>
              <a:t>-a-mraky-</a:t>
            </a:r>
            <a:r>
              <a:rPr lang="cs-CZ" sz="1200" dirty="0" err="1" smtClean="0">
                <a:latin typeface="Palatino Linotype" pitchFamily="18" charset="0"/>
                <a:hlinkClick r:id="rId8"/>
              </a:rPr>
              <a:t>hrozi</a:t>
            </a:r>
            <a:r>
              <a:rPr lang="cs-CZ" sz="1200" dirty="0" smtClean="0">
                <a:latin typeface="Palatino Linotype" pitchFamily="18" charset="0"/>
                <a:hlinkClick r:id="rId8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8"/>
              </a:rPr>
              <a:t>zvyseni</a:t>
            </a:r>
            <a:r>
              <a:rPr lang="cs-CZ" sz="1200" dirty="0" smtClean="0">
                <a:latin typeface="Palatino Linotype" pitchFamily="18" charset="0"/>
                <a:hlinkClick r:id="rId8"/>
              </a:rPr>
              <a:t>-hladin-rek-2463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9"/>
              </a:rPr>
              <a:t>http://s493.photobucket.com/user/robster7777777/media/Pictures001.jpg.html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10"/>
              </a:rPr>
              <a:t>http://zdravi.e15.cz/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denni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zpravy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/ze-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zahranici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ozonova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dira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-se-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hodne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zvetsila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-ale-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pry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-nic-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nehrozi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-uvedli-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vedci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-480142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11"/>
              </a:rPr>
              <a:t>http://www.novinky.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cz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vase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zpravy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moravskoslezsky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-kraj/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ostrava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mesto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/2663-26313-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hrozivy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-mrak-sice-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prinesl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-na-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ostravsko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dest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zahradkare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-ale-dal-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trapi</a:t>
            </a:r>
            <a:r>
              <a:rPr lang="cs-CZ" sz="1200" dirty="0" smtClean="0">
                <a:latin typeface="Palatino Linotype" pitchFamily="18" charset="0"/>
                <a:hlinkClick r:id="rId11"/>
              </a:rPr>
              <a:t>-sucho.</a:t>
            </a:r>
            <a:r>
              <a:rPr lang="cs-CZ" sz="1200" dirty="0" err="1" smtClean="0">
                <a:latin typeface="Palatino Linotype" pitchFamily="18" charset="0"/>
                <a:hlinkClick r:id="rId11"/>
              </a:rPr>
              <a:t>html</a:t>
            </a:r>
            <a:endParaRPr lang="cs-CZ" sz="1200" dirty="0" smtClean="0">
              <a:latin typeface="Palatino Linotype" pitchFamily="18" charset="0"/>
            </a:endParaRPr>
          </a:p>
          <a:p>
            <a:pPr lvl="1">
              <a:buNone/>
            </a:pPr>
            <a:endParaRPr lang="cs-CZ" sz="1200" dirty="0" smtClean="0">
              <a:latin typeface="Palatino Linotype" pitchFamily="18" charset="0"/>
            </a:endParaRPr>
          </a:p>
          <a:p>
            <a:pPr lvl="1"/>
            <a:endParaRPr lang="cs-CZ" sz="800" dirty="0">
              <a:latin typeface="Palatino Linotype" pitchFamily="18" charset="0"/>
            </a:endParaRPr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6090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Palatino Linotype" pitchFamily="18" charset="0"/>
              </a:rPr>
              <a:t>Zdroje obrázků:</a:t>
            </a:r>
            <a:endParaRPr lang="cs-CZ" sz="2400" u="sng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108</Words>
  <Application>Microsoft Office PowerPoint</Application>
  <PresentationFormat>Prezentácia na obrazovke (4:3)</PresentationFormat>
  <Paragraphs>48</Paragraphs>
  <Slides>7</Slides>
  <Notes>4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7</vt:i4>
      </vt:variant>
    </vt:vector>
  </HeadingPairs>
  <TitlesOfParts>
    <vt:vector size="8" baseType="lpstr">
      <vt:lpstr>Motív Office</vt:lpstr>
      <vt:lpstr>Naše Moravskotřebovsko Andrea Vystavělová</vt:lpstr>
      <vt:lpstr>4. Vodstvo</vt:lpstr>
      <vt:lpstr>4. Vodstvo</vt:lpstr>
      <vt:lpstr>4. Vodstvo</vt:lpstr>
      <vt:lpstr>4. Vodstvo</vt:lpstr>
      <vt:lpstr>4. Podnebí</vt:lpstr>
      <vt:lpstr>Zdroje obrázků: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Naše Moravskotřebovsko Andrea Vystavělová</dc:title>
  <dc:creator>Andrejka</dc:creator>
  <cp:lastModifiedBy>Andrejka</cp:lastModifiedBy>
  <cp:revision>48</cp:revision>
  <dcterms:created xsi:type="dcterms:W3CDTF">2016-02-27T09:13:26Z</dcterms:created>
  <dcterms:modified xsi:type="dcterms:W3CDTF">2016-03-17T11:34:15Z</dcterms:modified>
</cp:coreProperties>
</file>