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97" r:id="rId2"/>
    <p:sldMasterId id="2147483673" r:id="rId3"/>
  </p:sldMasterIdLst>
  <p:notesMasterIdLst>
    <p:notesMasterId r:id="rId16"/>
  </p:notesMasterIdLst>
  <p:handoutMasterIdLst>
    <p:handoutMasterId r:id="rId17"/>
  </p:handoutMasterIdLst>
  <p:sldIdLst>
    <p:sldId id="263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6" r:id="rId13"/>
    <p:sldId id="275" r:id="rId14"/>
    <p:sldId id="274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162">
          <p15:clr>
            <a:srgbClr val="A4A3A4"/>
          </p15:clr>
        </p15:guide>
        <p15:guide id="4" pos="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0"/>
    <a:srgbClr val="9C8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46" autoAdjust="0"/>
    <p:restoredTop sz="95223" autoAdjust="0"/>
  </p:normalViewPr>
  <p:slideViewPr>
    <p:cSldViewPr>
      <p:cViewPr varScale="1">
        <p:scale>
          <a:sx n="95" d="100"/>
          <a:sy n="95" d="100"/>
        </p:scale>
        <p:origin x="1014" y="66"/>
      </p:cViewPr>
      <p:guideLst>
        <p:guide orient="horz" pos="2160"/>
        <p:guide pos="2880"/>
        <p:guide orient="horz" pos="3162"/>
        <p:guide pos="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6" d="100"/>
          <a:sy n="126" d="100"/>
        </p:scale>
        <p:origin x="-49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93B64-77AB-4BD2-B482-5D223D38DD4F}" type="datetimeFigureOut">
              <a:rPr lang="cs-CZ" smtClean="0"/>
              <a:t>15.03.2023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B208F-C9BA-447F-B048-D3770216B4A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692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1217D-9979-453C-833E-6F55484530FD}" type="datetimeFigureOut">
              <a:rPr lang="en-US" smtClean="0"/>
              <a:t>3/15/2023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340FC-301A-4D4D-B13B-EACEFF1C29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3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tránka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823778"/>
            <a:ext cx="7772400" cy="756084"/>
          </a:xfrm>
        </p:spPr>
        <p:txBody>
          <a:bodyPr anchor="b" anchorCtr="0">
            <a:noAutofit/>
          </a:bodyPr>
          <a:lstStyle>
            <a:lvl1pPr>
              <a:defRPr sz="4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3579558"/>
            <a:ext cx="5544616" cy="720384"/>
          </a:xfrm>
        </p:spPr>
        <p:txBody>
          <a:bodyPr>
            <a:noAutofit/>
          </a:bodyPr>
          <a:lstStyle>
            <a:lvl1pPr marL="0" indent="0" algn="ctr">
              <a:buNone/>
              <a:defRPr sz="25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5292083" y="4407955"/>
            <a:ext cx="3673475" cy="594122"/>
          </a:xfrm>
        </p:spPr>
        <p:txBody>
          <a:bodyPr anchor="b">
            <a:noAutofit/>
          </a:bodyPr>
          <a:lstStyle>
            <a:lvl1pPr marL="0" indent="0" algn="r">
              <a:buFont typeface="Arial" charset="0"/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cs-CZ" dirty="0"/>
              <a:t>Kliknutím vložíte text.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en-US" noProof="0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346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5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143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62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2905199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en-US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779662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60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915566"/>
            <a:ext cx="4038600" cy="33843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915566"/>
            <a:ext cx="4038600" cy="33843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238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1396578"/>
            <a:ext cx="4040188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915566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1396578"/>
            <a:ext cx="4041775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11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55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44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6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72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75050" y="204789"/>
            <a:ext cx="5111750" cy="4167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295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6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en-US" noProof="0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346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27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3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85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2905199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en-US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779662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8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915566"/>
            <a:ext cx="4038600" cy="33843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915566"/>
            <a:ext cx="4038600" cy="33843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7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1396578"/>
            <a:ext cx="4040188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 baseline="0"/>
            </a:lvl3pPr>
            <a:lvl4pPr>
              <a:defRPr sz="1600" baseline="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915566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1396578"/>
            <a:ext cx="4041775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  <a:p>
            <a:pPr lvl="0"/>
            <a:endParaRPr lang="en-US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11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4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98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6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en-US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75050" y="204789"/>
            <a:ext cx="5111750" cy="4167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  <a:p>
            <a:pPr lvl="0"/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295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Jméno, Příjmení</a:t>
            </a:r>
            <a:endParaRPr lang="en-US" dirty="0"/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Kliknutím vložíte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7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4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1022-6DD4-43F9-80A7-C9E0AFA2139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číslo snímku 5"/>
          <p:cNvSpPr txBox="1">
            <a:spLocks/>
          </p:cNvSpPr>
          <p:nvPr/>
        </p:nvSpPr>
        <p:spPr>
          <a:xfrm>
            <a:off x="7740352" y="4782183"/>
            <a:ext cx="792088" cy="2738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A70A39-961D-4FCF-B815-1711BD1F564E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7EC4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7EC47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321"/>
            <a:ext cx="9142858" cy="5142857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07" y="3867895"/>
            <a:ext cx="1659291" cy="1088425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974" y="511217"/>
            <a:ext cx="3198052" cy="1184604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1403648" y="3543858"/>
            <a:ext cx="6264696" cy="0"/>
          </a:xfrm>
          <a:prstGeom prst="line">
            <a:avLst/>
          </a:prstGeom>
          <a:ln>
            <a:solidFill>
              <a:schemeClr val="bg1">
                <a:alpha val="2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97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9"/>
            <a:ext cx="9144000" cy="5143309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371951"/>
            <a:ext cx="1800200" cy="66682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8229600" cy="338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58000" y="4803998"/>
            <a:ext cx="101845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fld id="{1503C4F8-77C2-4BFF-8FD1-6EF3EE015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8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0054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"/>
            <a:ext cx="9144000" cy="514330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3" y="4371951"/>
            <a:ext cx="1863949" cy="6660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8229600" cy="338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vložíte</a:t>
            </a:r>
            <a:r>
              <a:rPr lang="en-US" noProof="0" dirty="0"/>
              <a:t> text.</a:t>
            </a:r>
          </a:p>
          <a:p>
            <a:pPr lvl="1"/>
            <a:r>
              <a:rPr lang="cs-CZ" noProof="0" dirty="0"/>
              <a:t>Druhá úroveň</a:t>
            </a:r>
            <a:endParaRPr lang="en-US" noProof="0" dirty="0"/>
          </a:p>
          <a:p>
            <a:pPr lvl="2"/>
            <a:r>
              <a:rPr lang="cs-CZ" noProof="0" dirty="0"/>
              <a:t>Třetí úroveň</a:t>
            </a:r>
            <a:endParaRPr lang="en-US" noProof="0" dirty="0"/>
          </a:p>
          <a:p>
            <a:pPr lvl="3"/>
            <a:r>
              <a:rPr lang="cs-CZ" noProof="0" dirty="0"/>
              <a:t>Čtvrtá úroveň</a:t>
            </a:r>
            <a:endParaRPr lang="en-US" noProof="0" dirty="0"/>
          </a:p>
          <a:p>
            <a:pPr lvl="4"/>
            <a:r>
              <a:rPr lang="cs-CZ" noProof="0" dirty="0"/>
              <a:t>Pátá úroveň</a:t>
            </a:r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58000" y="4803998"/>
            <a:ext cx="101845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fld id="{1503C4F8-77C2-4BFF-8FD1-6EF3EE015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6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Zálohování a archivace dat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Bakalářská práce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2915816" y="4407955"/>
            <a:ext cx="6049743" cy="594122"/>
          </a:xfrm>
        </p:spPr>
        <p:txBody>
          <a:bodyPr/>
          <a:lstStyle/>
          <a:p>
            <a:r>
              <a:rPr lang="cs-CZ" sz="1800" dirty="0"/>
              <a:t>Autor: Pavel Kaštánek</a:t>
            </a:r>
          </a:p>
          <a:p>
            <a:r>
              <a:rPr lang="cs-CZ" sz="1800" dirty="0"/>
              <a:t>Vedoucí práce: Ing. Martin Havránek, Ph.D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9095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AFBE6-027E-8CBD-01C7-96B3895C7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výsledného řešení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97FEF2-A724-DC5D-C142-893F59F4B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10</a:t>
            </a:fld>
            <a:endParaRPr lang="en-US" noProof="0" dirty="0"/>
          </a:p>
        </p:txBody>
      </p:sp>
      <p:pic>
        <p:nvPicPr>
          <p:cNvPr id="28" name="Zástupný obsah 27">
            <a:extLst>
              <a:ext uri="{FF2B5EF4-FFF2-40B4-BE49-F238E27FC236}">
                <a16:creationId xmlns:a16="http://schemas.microsoft.com/office/drawing/2014/main" id="{FF58CDCD-C8CD-D2E6-C075-6BB9C09CAD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3" y="756605"/>
            <a:ext cx="6476361" cy="4199160"/>
          </a:xfrm>
        </p:spPr>
      </p:pic>
      <p:pic>
        <p:nvPicPr>
          <p:cNvPr id="30" name="Obrázek 29" descr="Obsah obrázku text&#10;&#10;Popis byl vytvořen automaticky">
            <a:extLst>
              <a:ext uri="{FF2B5EF4-FFF2-40B4-BE49-F238E27FC236}">
                <a16:creationId xmlns:a16="http://schemas.microsoft.com/office/drawing/2014/main" id="{E5A86B88-74CE-B7CA-8181-B44AD2FD61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352" y="756605"/>
            <a:ext cx="229552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3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F72AB-BCE3-2F61-C298-01AF670E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FC77B5-B7E9-AC9D-2450-B68C8426C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Provedena analýza zavedeného zálohování</a:t>
            </a:r>
          </a:p>
          <a:p>
            <a:pPr lvl="1"/>
            <a:r>
              <a:rPr lang="cs-CZ" dirty="0"/>
              <a:t>Vhodné zálohování nejdůležitějších dat</a:t>
            </a:r>
          </a:p>
          <a:p>
            <a:pPr lvl="1"/>
            <a:r>
              <a:rPr lang="cs-CZ" dirty="0"/>
              <a:t>Nedostatečné pokrytí zálohou</a:t>
            </a:r>
          </a:p>
          <a:p>
            <a:r>
              <a:rPr lang="cs-CZ" dirty="0"/>
              <a:t>Navržena zlepšení řešení</a:t>
            </a:r>
          </a:p>
          <a:p>
            <a:r>
              <a:rPr lang="cs-CZ" dirty="0"/>
              <a:t>Dílčí cíle vysvětleny v teoretické části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189B8D-2C51-2DF3-85A4-9D4E0625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11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24793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BD434-DCCD-66AD-C04E-021E6DBAF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Děkuji za pozornost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8E7276-4C6A-052D-6107-3580E07AA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12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7594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2957D-17A8-992E-6AFA-9CF15D42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 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C1A26D-A31B-3798-5B85-319DAE7F0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ea typeface="Times New Roman" panose="02020603050405020304" pitchFamily="18" charset="0"/>
              </a:rPr>
              <a:t>Hlavní cíle:</a:t>
            </a:r>
          </a:p>
          <a:p>
            <a:r>
              <a:rPr lang="cs-CZ" sz="3200" dirty="0">
                <a:ea typeface="Times New Roman" panose="02020603050405020304" pitchFamily="18" charset="0"/>
              </a:rPr>
              <a:t>A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nalýza současného stavu postupů zálohování na Obecním úřadu Jeneč.</a:t>
            </a:r>
          </a:p>
          <a:p>
            <a:r>
              <a:rPr lang="cs-CZ" sz="3200" dirty="0">
                <a:ea typeface="Times New Roman" panose="02020603050405020304" pitchFamily="18" charset="0"/>
              </a:rPr>
              <a:t>N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ávrh zlepšení strategie zálohování a archivace dat.</a:t>
            </a:r>
          </a:p>
          <a:p>
            <a:pPr marL="0" indent="0">
              <a:buNone/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/>
              <a:t>Dílčí cíle:</a:t>
            </a:r>
          </a:p>
          <a:p>
            <a:r>
              <a:rPr lang="cs-CZ" sz="3200" dirty="0">
                <a:ea typeface="Times New Roman" panose="02020603050405020304" pitchFamily="18" charset="0"/>
              </a:rPr>
              <a:t>A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nalýza strategií a metod zálohování a archivování dat</a:t>
            </a:r>
          </a:p>
          <a:p>
            <a:r>
              <a:rPr lang="cs-CZ" sz="3200" dirty="0">
                <a:ea typeface="Times New Roman" panose="02020603050405020304" pitchFamily="18" charset="0"/>
              </a:rPr>
              <a:t>V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ýčet datových úložišť</a:t>
            </a:r>
          </a:p>
          <a:p>
            <a:r>
              <a:rPr lang="cs-CZ" sz="3200" dirty="0">
                <a:ea typeface="Times New Roman" panose="02020603050405020304" pitchFamily="18" charset="0"/>
              </a:rPr>
              <a:t>R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ešerše platné legislativy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A2998B-50BB-5625-0C69-70BC6B44A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3084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799C6-55AB-7B6C-BCF1-1D69AA346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16817A-7BF3-69A7-A28C-58E273667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Teoretická část práce je založena na studiu a analýze odborných a vědeckých informačních zdrojů.</a:t>
            </a:r>
          </a:p>
          <a:p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 praktické části je analyzováno současné řešení zálohování a archivace dat.</a:t>
            </a:r>
          </a:p>
          <a:p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Ze zjištěných informací z teoretické části je navržena optimalizace stávajícího řešení.</a:t>
            </a:r>
          </a:p>
          <a:p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Na základě syntézy poznatků teoretické části a vyhodnocení výsledků praktické části jsou formulovány závěry práce.</a:t>
            </a:r>
            <a:endParaRPr lang="cs-CZ" sz="32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C682C7-B6D7-0D59-722D-62C78D51D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8027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48713-B2CC-42AC-D260-C66BE6520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část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510AE-9E7E-2F92-2182-16EFA619D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Pojem zálohování a archivace dat</a:t>
            </a:r>
          </a:p>
          <a:p>
            <a:r>
              <a:rPr lang="cs-CZ" dirty="0"/>
              <a:t>Význam zálohování</a:t>
            </a:r>
          </a:p>
          <a:p>
            <a:r>
              <a:rPr lang="cs-CZ" dirty="0"/>
              <a:t>Ztráta dat</a:t>
            </a:r>
          </a:p>
          <a:p>
            <a:r>
              <a:rPr lang="cs-CZ" dirty="0"/>
              <a:t>Datová úložiště</a:t>
            </a:r>
          </a:p>
          <a:p>
            <a:r>
              <a:rPr lang="cs-CZ" dirty="0"/>
              <a:t>RAID</a:t>
            </a:r>
          </a:p>
          <a:p>
            <a:r>
              <a:rPr lang="cs-CZ" dirty="0"/>
              <a:t>Zálohovací strategie (plná, rozdílová, přírůstková)</a:t>
            </a:r>
          </a:p>
          <a:p>
            <a:r>
              <a:rPr lang="cs-CZ" dirty="0"/>
              <a:t>Zálohovací nástroje</a:t>
            </a:r>
          </a:p>
          <a:p>
            <a:r>
              <a:rPr lang="cs-CZ" dirty="0"/>
              <a:t>Legislativa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4FBFBA-DF6E-5F15-9682-E23FCEEF7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8554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9A644-5668-4C2D-A206-B9A14E95F8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Praktická část práce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8E53E2C-B6E5-03DF-3FEC-90F4E4823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70525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2EE0B-8351-D36A-5E5E-86621C53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prostředí a zařízení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5BD7D-2AA7-A7CA-E0F4-018CF0DF9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Potíže dané umístěním</a:t>
            </a:r>
          </a:p>
          <a:p>
            <a:r>
              <a:rPr lang="cs-CZ" dirty="0"/>
              <a:t>Opatření proti vnějším hrozbám</a:t>
            </a:r>
          </a:p>
          <a:p>
            <a:r>
              <a:rPr lang="cs-CZ" dirty="0"/>
              <a:t>Používané počítače</a:t>
            </a:r>
          </a:p>
          <a:p>
            <a:pPr lvl="1"/>
            <a:r>
              <a:rPr lang="cs-CZ" dirty="0"/>
              <a:t>hardware, software, kritické počítače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D5114C-D72A-3637-DDA0-F99CB409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025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FEF31-5149-8A45-E654-0D7EE09AE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současného řešení zálohování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C4676B-0492-340B-4BFD-86C3C9403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Data</a:t>
            </a:r>
          </a:p>
          <a:p>
            <a:pPr lvl="1"/>
            <a:r>
              <a:rPr lang="cs-CZ" dirty="0"/>
              <a:t>Která data zálohovat, priorita, fyzické umístění dat</a:t>
            </a:r>
          </a:p>
          <a:p>
            <a:r>
              <a:rPr lang="cs-CZ" dirty="0"/>
              <a:t>Zálohovací média</a:t>
            </a:r>
          </a:p>
          <a:p>
            <a:r>
              <a:rPr lang="cs-CZ" dirty="0"/>
              <a:t>Způsob zálohování </a:t>
            </a:r>
          </a:p>
          <a:p>
            <a:pPr lvl="1"/>
            <a:r>
              <a:rPr lang="cs-CZ" dirty="0"/>
              <a:t>Na jaká média se data zálohují, postupy, strategie</a:t>
            </a:r>
          </a:p>
          <a:p>
            <a:r>
              <a:rPr lang="cs-CZ" dirty="0"/>
              <a:t>Zálohovací nástroje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957132-697F-CE5F-B95E-D98AA282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38285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57D86-4AA1-0D4F-F451-C15196292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optimalizací řešení zálohování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9FA7D-E593-DE15-EF5B-6690B54BF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Výměna starého NAS za </a:t>
            </a:r>
            <a:r>
              <a:rPr lang="cs-CZ" dirty="0" err="1"/>
              <a:t>Synology</a:t>
            </a:r>
            <a:r>
              <a:rPr lang="cs-CZ" dirty="0"/>
              <a:t> DS220+</a:t>
            </a:r>
          </a:p>
          <a:p>
            <a:r>
              <a:rPr lang="cs-CZ" dirty="0"/>
              <a:t>Přemístění nové NAS</a:t>
            </a:r>
          </a:p>
          <a:p>
            <a:r>
              <a:rPr lang="cs-CZ" dirty="0"/>
              <a:t>Výběr nového zálohovacího softwaru</a:t>
            </a:r>
          </a:p>
          <a:p>
            <a:r>
              <a:rPr lang="cs-CZ" dirty="0"/>
              <a:t>Zavedení zálohování hlavního serveru</a:t>
            </a:r>
          </a:p>
          <a:p>
            <a:r>
              <a:rPr lang="cs-CZ" dirty="0"/>
              <a:t>Zavedení zálohování notebooku pracovníka knihovny</a:t>
            </a:r>
          </a:p>
          <a:p>
            <a:r>
              <a:rPr lang="cs-CZ" dirty="0"/>
              <a:t>Přidání cloudového řešení zálohování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A61BCC-C65E-224E-5497-26AC5794C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229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5CE797-47C6-5BC9-8268-B896D187C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0C67DC-C774-98FE-186B-EDFF6915C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stávajícího řešení</a:t>
            </a:r>
          </a:p>
          <a:p>
            <a:pPr lvl="1"/>
            <a:r>
              <a:rPr lang="cs-CZ" dirty="0"/>
              <a:t>Průběh zálohování</a:t>
            </a:r>
          </a:p>
          <a:p>
            <a:pPr lvl="1"/>
            <a:r>
              <a:rPr lang="cs-CZ" dirty="0"/>
              <a:t>Vhodnost, nedostatky řešení</a:t>
            </a:r>
          </a:p>
          <a:p>
            <a:r>
              <a:rPr lang="cs-CZ" dirty="0"/>
              <a:t>Nové řešení</a:t>
            </a:r>
          </a:p>
          <a:p>
            <a:pPr lvl="1"/>
            <a:r>
              <a:rPr lang="cs-CZ" dirty="0"/>
              <a:t>Zvýšení efektivnosti a bezpečnosti</a:t>
            </a:r>
          </a:p>
          <a:p>
            <a:pPr lvl="1"/>
            <a:r>
              <a:rPr lang="cs-CZ" dirty="0"/>
              <a:t>Zavedení zálohování na nepokrytá zařízení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C8296B-CFEA-4861-5EFF-B0997A53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28209737"/>
      </p:ext>
    </p:extLst>
  </p:cSld>
  <p:clrMapOvr>
    <a:masterClrMapping/>
  </p:clrMapOvr>
</p:sld>
</file>

<file path=ppt/theme/theme1.xml><?xml version="1.0" encoding="utf-8"?>
<a:theme xmlns:a="http://schemas.openxmlformats.org/drawingml/2006/main" name="Tittle">
  <a:themeElements>
    <a:clrScheme name="Vlastní 20">
      <a:dk1>
        <a:srgbClr val="000000"/>
      </a:dk1>
      <a:lt1>
        <a:sysClr val="window" lastClr="FFFFFF"/>
      </a:lt1>
      <a:dk2>
        <a:srgbClr val="FF6D6D"/>
      </a:dk2>
      <a:lt2>
        <a:srgbClr val="EEECE1"/>
      </a:lt2>
      <a:accent1>
        <a:srgbClr val="A50021"/>
      </a:accent1>
      <a:accent2>
        <a:srgbClr val="FFABAB"/>
      </a:accent2>
      <a:accent3>
        <a:srgbClr val="FF0000"/>
      </a:accent3>
      <a:accent4>
        <a:srgbClr val="FF9966"/>
      </a:accent4>
      <a:accent5>
        <a:srgbClr val="A50021"/>
      </a:accent5>
      <a:accent6>
        <a:srgbClr val="FBC9D0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2" id="{30EF5A32-97CE-F54B-A2DB-C667DC6AD38D}" vid="{A93D0B9E-B9DA-BF4F-8A44-7F6C71D9F752}"/>
    </a:ext>
  </a:extLst>
</a:theme>
</file>

<file path=ppt/theme/theme2.xml><?xml version="1.0" encoding="utf-8"?>
<a:theme xmlns:a="http://schemas.openxmlformats.org/drawingml/2006/main" name="Whit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u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16-9_modra_cz</Template>
  <TotalTime>796</TotalTime>
  <Words>286</Words>
  <Application>Microsoft Office PowerPoint</Application>
  <PresentationFormat>Předvádění na obrazovce (16:9)</PresentationFormat>
  <Paragraphs>73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Tittle</vt:lpstr>
      <vt:lpstr>White</vt:lpstr>
      <vt:lpstr>Blue</vt:lpstr>
      <vt:lpstr>Zálohování a archivace dat</vt:lpstr>
      <vt:lpstr>Cíl práce</vt:lpstr>
      <vt:lpstr>Metodika</vt:lpstr>
      <vt:lpstr>Teoretická část práce</vt:lpstr>
      <vt:lpstr>Praktická část práce</vt:lpstr>
      <vt:lpstr>Analýza prostředí a zařízení</vt:lpstr>
      <vt:lpstr>Analýza současného řešení zálohování</vt:lpstr>
      <vt:lpstr>Návrh optimalizací řešení zálohování</vt:lpstr>
      <vt:lpstr>Výsledky</vt:lpstr>
      <vt:lpstr>Schéma výsledného řešení</vt:lpstr>
      <vt:lpstr>Závěr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</dc:title>
  <dc:creator>Kaštánek Pavel (S-PEF)</dc:creator>
  <cp:lastModifiedBy>Pavel Kaštánek</cp:lastModifiedBy>
  <cp:revision>20</cp:revision>
  <dcterms:created xsi:type="dcterms:W3CDTF">2023-01-17T19:59:00Z</dcterms:created>
  <dcterms:modified xsi:type="dcterms:W3CDTF">2023-03-15T14:05:28Z</dcterms:modified>
</cp:coreProperties>
</file>