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6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19. 4. 2015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1800" y="116632"/>
            <a:ext cx="6192688" cy="648072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Česká zemědělská univerzita v Praze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Fakulta lesnická a dřevařská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Katedra ekonomiky a řízení lesního hospodářství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Možnosti komerčního využití vody z lesa v regionu Východní Čechy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Bakalářská práce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 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Autor: Lucie </a:t>
            </a:r>
            <a:r>
              <a:rPr lang="cs-CZ" dirty="0" err="1">
                <a:solidFill>
                  <a:schemeClr val="tx1"/>
                </a:solidFill>
              </a:rPr>
              <a:t>Várošová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Vedoucí práce: doc. Ing. Miroslav Hájek, Ph.D.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2015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38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07" y="548680"/>
            <a:ext cx="8435280" cy="7969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4BE200"/>
                </a:solidFill>
              </a:rPr>
              <a:t>Stáčírna - zhodnocení investice</a:t>
            </a:r>
            <a:endParaRPr lang="cs-CZ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Vzorec: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TN</a:t>
            </a:r>
            <a:r>
              <a:rPr lang="cs-CZ" baseline="-25000" dirty="0" err="1"/>
              <a:t>p</a:t>
            </a:r>
            <a:r>
              <a:rPr lang="cs-CZ" dirty="0" smtClean="0"/>
              <a:t> = investiční výdaj / roční příjem</a:t>
            </a:r>
          </a:p>
          <a:p>
            <a:pPr marL="0" indent="0">
              <a:buNone/>
            </a:pPr>
            <a:r>
              <a:rPr lang="cs-CZ" dirty="0" err="1" smtClean="0"/>
              <a:t>TN</a:t>
            </a:r>
            <a:r>
              <a:rPr lang="cs-CZ" baseline="-25000" dirty="0" err="1"/>
              <a:t>p</a:t>
            </a:r>
            <a:r>
              <a:rPr lang="cs-CZ" dirty="0" smtClean="0"/>
              <a:t> = 500 000 /  280 000 = 1,736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Návratnost investic je tedy 1 rok a 9 měsíců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74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467600" cy="7829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cs-CZ" dirty="0" smtClean="0">
                <a:solidFill>
                  <a:srgbClr val="4BE200"/>
                </a:solidFill>
              </a:rPr>
              <a:t>MVE – náklady vs. výnosy</a:t>
            </a:r>
            <a:endParaRPr lang="cs-CZ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4042792" cy="554461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Budova			250 </a:t>
            </a:r>
            <a:r>
              <a:rPr lang="cs-CZ" dirty="0" smtClean="0"/>
              <a:t>000 </a:t>
            </a:r>
            <a:r>
              <a:rPr lang="cs-CZ" dirty="0" smtClean="0"/>
              <a:t>Kč</a:t>
            </a:r>
          </a:p>
          <a:p>
            <a:endParaRPr lang="cs-CZ" dirty="0"/>
          </a:p>
          <a:p>
            <a:r>
              <a:rPr lang="cs-CZ" dirty="0"/>
              <a:t>Turbína			180 </a:t>
            </a:r>
            <a:r>
              <a:rPr lang="cs-CZ" dirty="0" smtClean="0"/>
              <a:t>000 </a:t>
            </a:r>
            <a:r>
              <a:rPr lang="cs-CZ" dirty="0" smtClean="0"/>
              <a:t>Kč</a:t>
            </a:r>
          </a:p>
          <a:p>
            <a:endParaRPr lang="cs-CZ" dirty="0"/>
          </a:p>
          <a:p>
            <a:r>
              <a:rPr lang="cs-CZ" dirty="0"/>
              <a:t>Vzdouvací objekt	 </a:t>
            </a:r>
            <a:r>
              <a:rPr lang="cs-CZ" dirty="0" smtClean="0"/>
              <a:t>	</a:t>
            </a:r>
            <a:r>
              <a:rPr lang="cs-CZ" dirty="0" smtClean="0"/>
              <a:t>   	  65</a:t>
            </a:r>
            <a:r>
              <a:rPr lang="cs-CZ" dirty="0"/>
              <a:t> </a:t>
            </a:r>
            <a:r>
              <a:rPr lang="cs-CZ" dirty="0" smtClean="0"/>
              <a:t>000 </a:t>
            </a:r>
            <a:r>
              <a:rPr lang="cs-CZ" dirty="0" smtClean="0"/>
              <a:t>Kč</a:t>
            </a:r>
          </a:p>
          <a:p>
            <a:endParaRPr lang="cs-CZ" dirty="0"/>
          </a:p>
          <a:p>
            <a:r>
              <a:rPr lang="cs-CZ" dirty="0"/>
              <a:t>Celkem 			495 </a:t>
            </a:r>
            <a:r>
              <a:rPr lang="cs-CZ" dirty="0" smtClean="0"/>
              <a:t>000 </a:t>
            </a:r>
            <a:r>
              <a:rPr lang="cs-CZ" dirty="0" smtClean="0"/>
              <a:t>Kč</a:t>
            </a:r>
          </a:p>
          <a:p>
            <a:endParaRPr lang="cs-CZ" dirty="0" smtClean="0"/>
          </a:p>
          <a:p>
            <a:r>
              <a:rPr lang="cs-CZ" sz="2400" dirty="0" smtClean="0"/>
              <a:t>Zdroj: </a:t>
            </a:r>
          </a:p>
          <a:p>
            <a:r>
              <a:rPr lang="cs-CZ" sz="2400" dirty="0" err="1" smtClean="0"/>
              <a:t>Pöyry</a:t>
            </a:r>
            <a:r>
              <a:rPr lang="cs-CZ" sz="2400" dirty="0" smtClean="0"/>
              <a:t> </a:t>
            </a:r>
            <a:r>
              <a:rPr lang="cs-CZ" sz="2400" dirty="0" err="1"/>
              <a:t>Environmental</a:t>
            </a:r>
            <a:r>
              <a:rPr lang="cs-CZ" sz="2400" dirty="0"/>
              <a:t>, a. s.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23928" y="1052736"/>
            <a:ext cx="4042792" cy="554461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Výkupní cena vyrobené elektřiny	</a:t>
            </a:r>
          </a:p>
          <a:p>
            <a:pPr marL="0" indent="0">
              <a:buFont typeface="Wingdings 2"/>
              <a:buNone/>
            </a:pPr>
            <a:r>
              <a:rPr lang="cs-CZ" dirty="0" smtClean="0"/>
              <a:t>	4,178 Kč za kWh</a:t>
            </a:r>
          </a:p>
          <a:p>
            <a:pPr marL="0" indent="0">
              <a:buFont typeface="Wingdings 2"/>
              <a:buNone/>
            </a:pPr>
            <a:endParaRPr lang="cs-CZ" dirty="0" smtClean="0"/>
          </a:p>
          <a:p>
            <a:r>
              <a:rPr lang="cs-CZ" dirty="0" smtClean="0"/>
              <a:t>Denní výkon		 	90,48  kW/den</a:t>
            </a:r>
          </a:p>
          <a:p>
            <a:endParaRPr lang="cs-CZ" dirty="0" smtClean="0"/>
          </a:p>
          <a:p>
            <a:r>
              <a:rPr lang="cs-CZ" dirty="0" smtClean="0"/>
              <a:t>Denní zisk	 	 	     </a:t>
            </a:r>
            <a:r>
              <a:rPr lang="cs-CZ" sz="1900" dirty="0"/>
              <a:t>90,48*4,178 </a:t>
            </a:r>
            <a:r>
              <a:rPr lang="cs-CZ" sz="1900" dirty="0" smtClean="0"/>
              <a:t> = 	</a:t>
            </a:r>
            <a:r>
              <a:rPr lang="cs-CZ" sz="1900" dirty="0" smtClean="0"/>
              <a:t>           </a:t>
            </a:r>
            <a:r>
              <a:rPr lang="cs-CZ" dirty="0" smtClean="0"/>
              <a:t>378,02 </a:t>
            </a:r>
            <a:r>
              <a:rPr lang="cs-CZ" dirty="0" smtClean="0"/>
              <a:t>Kč</a:t>
            </a:r>
          </a:p>
          <a:p>
            <a:endParaRPr lang="cs-CZ" dirty="0" smtClean="0"/>
          </a:p>
          <a:p>
            <a:r>
              <a:rPr lang="cs-CZ" dirty="0" smtClean="0"/>
              <a:t>Měsíční zisk	 </a:t>
            </a:r>
            <a:endParaRPr lang="cs-CZ" dirty="0"/>
          </a:p>
          <a:p>
            <a:r>
              <a:rPr lang="cs-CZ" sz="1900" dirty="0" smtClean="0"/>
              <a:t>378,02 </a:t>
            </a:r>
            <a:r>
              <a:rPr lang="cs-CZ" sz="1900" dirty="0"/>
              <a:t>* 30 </a:t>
            </a:r>
            <a:r>
              <a:rPr lang="cs-CZ" sz="1900" dirty="0" smtClean="0"/>
              <a:t>=	</a:t>
            </a:r>
            <a:r>
              <a:rPr lang="cs-CZ" sz="1900" dirty="0" smtClean="0"/>
              <a:t>    </a:t>
            </a:r>
            <a:r>
              <a:rPr lang="cs-CZ" dirty="0" smtClean="0"/>
              <a:t>11 </a:t>
            </a:r>
            <a:r>
              <a:rPr lang="cs-CZ" dirty="0" smtClean="0"/>
              <a:t>340,60 Kč</a:t>
            </a:r>
          </a:p>
          <a:p>
            <a:endParaRPr lang="cs-CZ" dirty="0" smtClean="0"/>
          </a:p>
          <a:p>
            <a:r>
              <a:rPr lang="cs-CZ" dirty="0" smtClean="0"/>
              <a:t>Roční zisk	</a:t>
            </a:r>
            <a:endParaRPr lang="cs-CZ" dirty="0"/>
          </a:p>
          <a:p>
            <a:r>
              <a:rPr lang="cs-CZ" sz="1900" dirty="0"/>
              <a:t>11 340,60 * 12 </a:t>
            </a:r>
            <a:r>
              <a:rPr lang="cs-CZ" sz="1900" dirty="0" smtClean="0"/>
              <a:t>=  </a:t>
            </a:r>
            <a:r>
              <a:rPr lang="cs-CZ" dirty="0" smtClean="0"/>
              <a:t>136 087,20 Kč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75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4BE200"/>
                </a:solidFill>
              </a:rPr>
              <a:t>MVE – zhodnocení investice</a:t>
            </a:r>
            <a:endParaRPr lang="cs-CZ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Vzorec: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TN</a:t>
            </a:r>
            <a:r>
              <a:rPr lang="cs-CZ" baseline="-25000" dirty="0" err="1"/>
              <a:t>p</a:t>
            </a:r>
            <a:r>
              <a:rPr lang="cs-CZ" dirty="0" smtClean="0"/>
              <a:t> </a:t>
            </a:r>
            <a:r>
              <a:rPr lang="cs-CZ" dirty="0"/>
              <a:t>= investiční výdaj / roční příjem</a:t>
            </a:r>
          </a:p>
          <a:p>
            <a:pPr marL="0" indent="0">
              <a:buNone/>
            </a:pPr>
            <a:r>
              <a:rPr lang="cs-CZ" dirty="0" err="1" smtClean="0"/>
              <a:t>TN</a:t>
            </a:r>
            <a:r>
              <a:rPr lang="cs-CZ" baseline="-25000" dirty="0" err="1"/>
              <a:t>p</a:t>
            </a:r>
            <a:r>
              <a:rPr lang="cs-CZ" baseline="-25000" dirty="0" smtClean="0"/>
              <a:t>  </a:t>
            </a:r>
            <a:r>
              <a:rPr lang="cs-CZ" dirty="0"/>
              <a:t>= 495 000/136 087,20 = </a:t>
            </a:r>
            <a:r>
              <a:rPr lang="cs-CZ" dirty="0" smtClean="0"/>
              <a:t>3,63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Návratnost investic </a:t>
            </a:r>
            <a:r>
              <a:rPr lang="cs-CZ" dirty="0" smtClean="0"/>
              <a:t>jsou </a:t>
            </a:r>
            <a:r>
              <a:rPr lang="cs-CZ" dirty="0"/>
              <a:t>tedy </a:t>
            </a:r>
            <a:r>
              <a:rPr lang="cs-CZ" dirty="0" smtClean="0"/>
              <a:t>3 roky </a:t>
            </a:r>
            <a:r>
              <a:rPr lang="cs-CZ" dirty="0"/>
              <a:t>a </a:t>
            </a:r>
            <a:r>
              <a:rPr lang="cs-CZ" dirty="0" smtClean="0"/>
              <a:t>7 měsíců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20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Diskuze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Porovnání s  obdobnou situací</a:t>
            </a:r>
          </a:p>
          <a:p>
            <a:r>
              <a:rPr lang="cs-CZ" dirty="0" smtClean="0"/>
              <a:t>V obci Petrovice nad Metují  se uvažovalo o výstavbě vodní elektrárny či stáčírny</a:t>
            </a:r>
          </a:p>
          <a:p>
            <a:r>
              <a:rPr lang="cs-CZ" dirty="0" smtClean="0"/>
              <a:t>Rozhodnuto bylo ve prospěch vodní elektrárny</a:t>
            </a:r>
          </a:p>
          <a:p>
            <a:endParaRPr lang="cs-CZ" dirty="0"/>
          </a:p>
          <a:p>
            <a:r>
              <a:rPr lang="cs-CZ" dirty="0" smtClean="0"/>
              <a:t>Rozdílnost:</a:t>
            </a:r>
          </a:p>
          <a:p>
            <a:r>
              <a:rPr lang="cs-CZ" dirty="0" smtClean="0"/>
              <a:t>V obci Petrovice větší průtok s výším spádovým rozdílem</a:t>
            </a:r>
          </a:p>
          <a:p>
            <a:r>
              <a:rPr lang="cs-CZ" dirty="0" smtClean="0"/>
              <a:t>Výkupní cena v době výstavby výhodnější než dnes</a:t>
            </a:r>
          </a:p>
          <a:p>
            <a:r>
              <a:rPr lang="cs-CZ" dirty="0" smtClean="0"/>
              <a:t>Návratnost investice 2 roky a 6 měsíců s následným výnosem 500 000,00 Kč ročně.</a:t>
            </a:r>
          </a:p>
          <a:p>
            <a:endParaRPr lang="cs-CZ" dirty="0"/>
          </a:p>
          <a:p>
            <a:r>
              <a:rPr lang="cs-CZ" dirty="0" smtClean="0"/>
              <a:t>Z toho důvodu byla upřednostněna výstavba vodní elektrárny</a:t>
            </a:r>
          </a:p>
        </p:txBody>
      </p:sp>
    </p:spTree>
    <p:extLst>
      <p:ext uri="{BB962C8B-B14F-4D97-AF65-F5344CB8AC3E}">
        <p14:creationId xmlns:p14="http://schemas.microsoft.com/office/powerpoint/2010/main" val="26215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39000" cy="6983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Závěr 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77072"/>
            <a:ext cx="8352928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MVE</a:t>
            </a:r>
            <a:endParaRPr lang="cs-CZ" sz="2400" dirty="0"/>
          </a:p>
          <a:p>
            <a:r>
              <a:rPr lang="cs-CZ" sz="2400" dirty="0"/>
              <a:t>Počáteční náklady </a:t>
            </a:r>
            <a:r>
              <a:rPr lang="cs-CZ" sz="2400" dirty="0" smtClean="0"/>
              <a:t>stavby MVE jsou </a:t>
            </a:r>
            <a:r>
              <a:rPr lang="cs-CZ" sz="2400" dirty="0"/>
              <a:t>495 </a:t>
            </a:r>
            <a:r>
              <a:rPr lang="cs-CZ" sz="2400" dirty="0" smtClean="0"/>
              <a:t>000 Kč.</a:t>
            </a:r>
            <a:endParaRPr lang="cs-CZ" sz="2400" dirty="0"/>
          </a:p>
          <a:p>
            <a:r>
              <a:rPr lang="cs-CZ" sz="2400" dirty="0"/>
              <a:t>R</a:t>
            </a:r>
            <a:r>
              <a:rPr lang="cs-CZ" sz="2400" dirty="0" smtClean="0"/>
              <a:t>oční </a:t>
            </a:r>
            <a:r>
              <a:rPr lang="cs-CZ" sz="2400" dirty="0"/>
              <a:t>zisk </a:t>
            </a:r>
            <a:r>
              <a:rPr lang="cs-CZ" sz="2400" dirty="0" smtClean="0"/>
              <a:t>je 136</a:t>
            </a:r>
            <a:r>
              <a:rPr lang="cs-CZ" sz="2400" dirty="0"/>
              <a:t> </a:t>
            </a:r>
            <a:r>
              <a:rPr lang="cs-CZ" sz="2400" dirty="0" smtClean="0"/>
              <a:t>087, 20Kč.</a:t>
            </a:r>
            <a:endParaRPr lang="cs-CZ" sz="2400" dirty="0"/>
          </a:p>
          <a:p>
            <a:r>
              <a:rPr lang="cs-CZ" sz="2400" dirty="0"/>
              <a:t>N</a:t>
            </a:r>
            <a:r>
              <a:rPr lang="cs-CZ" sz="2400" dirty="0" smtClean="0"/>
              <a:t>áklady </a:t>
            </a:r>
            <a:r>
              <a:rPr lang="cs-CZ" sz="2400" dirty="0"/>
              <a:t>se vrátí za 3 roky a 9 </a:t>
            </a:r>
            <a:r>
              <a:rPr lang="cs-CZ" sz="2400" dirty="0" smtClean="0"/>
              <a:t>měsíců. </a:t>
            </a:r>
          </a:p>
          <a:p>
            <a:r>
              <a:rPr lang="cs-CZ" sz="2400" dirty="0" smtClean="0"/>
              <a:t>Následný roční zisk je </a:t>
            </a:r>
            <a:r>
              <a:rPr lang="cs-CZ" sz="2400" dirty="0"/>
              <a:t>136 087,20 </a:t>
            </a:r>
            <a:r>
              <a:rPr lang="cs-CZ" sz="2400" dirty="0" smtClean="0"/>
              <a:t>Kč.</a:t>
            </a: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79512" y="1196752"/>
            <a:ext cx="7848872" cy="2232248"/>
          </a:xfrm>
          <a:prstGeom prst="rect">
            <a:avLst/>
          </a:prstGeom>
        </p:spPr>
        <p:txBody>
          <a:bodyPr vert="horz">
            <a:no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2400" dirty="0" smtClean="0"/>
              <a:t>Stáčírna</a:t>
            </a:r>
          </a:p>
          <a:p>
            <a:r>
              <a:rPr lang="cs-CZ" sz="2400" dirty="0" smtClean="0"/>
              <a:t>Počáteční náklady stáčírny jsou 500 </a:t>
            </a:r>
            <a:r>
              <a:rPr lang="cs-CZ" sz="2400" dirty="0" smtClean="0"/>
              <a:t>000 </a:t>
            </a:r>
            <a:r>
              <a:rPr lang="cs-CZ" sz="2400" dirty="0" smtClean="0"/>
              <a:t>Kč.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oční zisk je 280 000 Kč.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áklady se vrátí za 1 rok a 9 měsíců. </a:t>
            </a:r>
          </a:p>
          <a:p>
            <a:r>
              <a:rPr lang="cs-CZ" sz="2400" dirty="0" smtClean="0"/>
              <a:t>Následný roční zisk je 280 000 Kč.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793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závěru práce jsem dospěla k vyvrácení hypotézy, že výstavba malé vodní elektrárny je ekonomicky </a:t>
            </a:r>
            <a:r>
              <a:rPr lang="cs-CZ" dirty="0" smtClean="0"/>
              <a:t>výnosnější, než stavba stáčírny vody.</a:t>
            </a:r>
          </a:p>
          <a:p>
            <a:endParaRPr lang="cs-CZ" dirty="0"/>
          </a:p>
          <a:p>
            <a:r>
              <a:rPr lang="cs-CZ" dirty="0" smtClean="0"/>
              <a:t>Důvodem </a:t>
            </a:r>
            <a:r>
              <a:rPr lang="cs-CZ" dirty="0"/>
              <a:t>je především nízká hladina vodního toku a malý spádový rozdíl. </a:t>
            </a:r>
          </a:p>
        </p:txBody>
      </p:sp>
    </p:spTree>
    <p:extLst>
      <p:ext uri="{BB962C8B-B14F-4D97-AF65-F5344CB8AC3E}">
        <p14:creationId xmlns:p14="http://schemas.microsoft.com/office/powerpoint/2010/main" val="104828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64904"/>
            <a:ext cx="8676456" cy="1359024"/>
          </a:xfrm>
        </p:spPr>
        <p:txBody>
          <a:bodyPr>
            <a:no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DĚKUJI ZA POZORNOST</a:t>
            </a:r>
            <a:endParaRPr lang="cs-CZ" sz="6000" dirty="0">
              <a:solidFill>
                <a:srgbClr val="4BE2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4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  <p:txBody>
          <a:bodyPr/>
          <a:lstStyle/>
          <a:p>
            <a:r>
              <a:rPr lang="cs-CZ" dirty="0" smtClean="0">
                <a:solidFill>
                  <a:srgbClr val="4BE200"/>
                </a:solidFill>
              </a:rPr>
              <a:t>Uvedení do problematiky</a:t>
            </a:r>
            <a:endParaRPr lang="cs-CZ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7571184" cy="417646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Bakalářská práce se zabývá možnostmi </a:t>
            </a:r>
            <a:r>
              <a:rPr lang="cs-CZ" dirty="0" smtClean="0"/>
              <a:t>jak využívat </a:t>
            </a:r>
            <a:r>
              <a:rPr lang="cs-CZ" dirty="0"/>
              <a:t>vodu z lesa za účelem zisku v regionu Východních </a:t>
            </a:r>
            <a:r>
              <a:rPr lang="cs-CZ" dirty="0" smtClean="0"/>
              <a:t>Čech.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</a:t>
            </a:r>
            <a:r>
              <a:rPr lang="cs-CZ" dirty="0"/>
              <a:t>N</a:t>
            </a:r>
            <a:r>
              <a:rPr lang="cs-CZ" dirty="0" smtClean="0"/>
              <a:t>avrhuji dvě varianty:</a:t>
            </a:r>
          </a:p>
          <a:p>
            <a:pPr algn="just"/>
            <a:r>
              <a:rPr lang="cs-CZ" dirty="0" smtClean="0"/>
              <a:t>stavba stáčírny vody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tavba MVE (malé vodní elektrárny)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6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0" y="188640"/>
            <a:ext cx="288032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Úvod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859216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obec Uhřínov </a:t>
            </a:r>
          </a:p>
          <a:p>
            <a:r>
              <a:rPr lang="cs-CZ" dirty="0" smtClean="0"/>
              <a:t>Orlické hory</a:t>
            </a:r>
          </a:p>
          <a:p>
            <a:r>
              <a:rPr lang="cs-CZ" dirty="0" smtClean="0"/>
              <a:t>Region Východní Čechy</a:t>
            </a:r>
          </a:p>
          <a:p>
            <a:r>
              <a:rPr lang="cs-CZ" dirty="0"/>
              <a:t>ř</a:t>
            </a:r>
            <a:r>
              <a:rPr lang="cs-CZ" dirty="0" smtClean="0"/>
              <a:t>íční tok Kněžná</a:t>
            </a:r>
          </a:p>
          <a:p>
            <a:endParaRPr lang="cs-CZ" dirty="0"/>
          </a:p>
          <a:p>
            <a:r>
              <a:rPr lang="cs-CZ" dirty="0" smtClean="0"/>
              <a:t>Důvod:</a:t>
            </a:r>
          </a:p>
          <a:p>
            <a:r>
              <a:rPr lang="cs-CZ" dirty="0"/>
              <a:t>o</a:t>
            </a:r>
            <a:r>
              <a:rPr lang="cs-CZ" dirty="0" smtClean="0"/>
              <a:t>blíbenost lokality</a:t>
            </a:r>
          </a:p>
          <a:p>
            <a:r>
              <a:rPr lang="cs-CZ" dirty="0"/>
              <a:t>v</a:t>
            </a:r>
            <a:r>
              <a:rPr lang="cs-CZ" dirty="0" smtClean="0"/>
              <a:t>hodné možnosti terénu k realizování stavby</a:t>
            </a:r>
          </a:p>
          <a:p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orovnání dvou variant</a:t>
            </a:r>
          </a:p>
          <a:p>
            <a:r>
              <a:rPr lang="cs-CZ" dirty="0" smtClean="0"/>
              <a:t>1. výstavba stáčírny vody</a:t>
            </a:r>
          </a:p>
          <a:p>
            <a:r>
              <a:rPr lang="cs-CZ" dirty="0" smtClean="0"/>
              <a:t>2. výstavba MVE (malé vodní elektrárny)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65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Cíl práce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potvrdit </a:t>
            </a:r>
            <a:r>
              <a:rPr lang="cs-CZ" dirty="0"/>
              <a:t>nebo vyvrátit </a:t>
            </a:r>
            <a:r>
              <a:rPr lang="cs-CZ" dirty="0" smtClean="0"/>
              <a:t>hypotézu,  že:</a:t>
            </a:r>
          </a:p>
          <a:p>
            <a:endParaRPr lang="cs-CZ" dirty="0" smtClean="0"/>
          </a:p>
          <a:p>
            <a:pPr marL="36576" indent="0">
              <a:buNone/>
            </a:pPr>
            <a:r>
              <a:rPr lang="cs-CZ" dirty="0" smtClean="0"/>
              <a:t>výstavba </a:t>
            </a:r>
            <a:r>
              <a:rPr lang="cs-CZ" dirty="0"/>
              <a:t>malé vodní elektrárny </a:t>
            </a:r>
            <a:r>
              <a:rPr lang="cs-CZ" dirty="0" smtClean="0"/>
              <a:t>s</a:t>
            </a:r>
            <a:r>
              <a:rPr lang="cs-CZ" dirty="0"/>
              <a:t> následným prodejem vyrobené </a:t>
            </a:r>
            <a:r>
              <a:rPr lang="cs-CZ" dirty="0" smtClean="0"/>
              <a:t>elektřiny </a:t>
            </a:r>
            <a:r>
              <a:rPr lang="cs-CZ" dirty="0"/>
              <a:t>bude </a:t>
            </a:r>
            <a:r>
              <a:rPr lang="cs-CZ" dirty="0" err="1" smtClean="0"/>
              <a:t>ekonomciky</a:t>
            </a:r>
            <a:r>
              <a:rPr lang="cs-CZ" dirty="0" smtClean="0"/>
              <a:t> </a:t>
            </a:r>
            <a:r>
              <a:rPr lang="cs-CZ" dirty="0" smtClean="0"/>
              <a:t>výhodnější</a:t>
            </a:r>
          </a:p>
          <a:p>
            <a:endParaRPr lang="cs-CZ" dirty="0" smtClean="0"/>
          </a:p>
          <a:p>
            <a:pPr marL="36576" indent="0">
              <a:buNone/>
            </a:pPr>
            <a:r>
              <a:rPr lang="cs-CZ" dirty="0" smtClean="0"/>
              <a:t>než </a:t>
            </a:r>
            <a:r>
              <a:rPr lang="cs-CZ" dirty="0"/>
              <a:t>výstavba stáčírny vody </a:t>
            </a:r>
            <a:r>
              <a:rPr lang="cs-CZ" dirty="0" smtClean="0"/>
              <a:t>za účelem </a:t>
            </a:r>
            <a:r>
              <a:rPr lang="cs-CZ" dirty="0"/>
              <a:t>prodeje pitné vody z </a:t>
            </a:r>
            <a:r>
              <a:rPr lang="cs-CZ" dirty="0" smtClean="0"/>
              <a:t>lesa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75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Literární rešerše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Funkce </a:t>
            </a:r>
            <a:r>
              <a:rPr lang="cs-CZ" dirty="0" err="1" smtClean="0"/>
              <a:t>vodoochranná</a:t>
            </a:r>
            <a:r>
              <a:rPr lang="cs-CZ" dirty="0" smtClean="0"/>
              <a:t> a </a:t>
            </a:r>
            <a:r>
              <a:rPr lang="cs-CZ" dirty="0" err="1" smtClean="0"/>
              <a:t>půdoochranná</a:t>
            </a:r>
            <a:endParaRPr lang="cs-CZ" dirty="0" smtClean="0"/>
          </a:p>
          <a:p>
            <a:pPr marL="36576" indent="0">
              <a:buNone/>
            </a:pPr>
            <a:r>
              <a:rPr lang="cs-CZ" dirty="0"/>
              <a:t> </a:t>
            </a:r>
            <a:r>
              <a:rPr lang="cs-CZ" dirty="0" smtClean="0"/>
              <a:t>   z pohledu </a:t>
            </a:r>
            <a:r>
              <a:rPr lang="cs-CZ" dirty="0" err="1" smtClean="0"/>
              <a:t>Šišáka</a:t>
            </a:r>
            <a:r>
              <a:rPr lang="cs-CZ" dirty="0" smtClean="0"/>
              <a:t> a </a:t>
            </a:r>
            <a:r>
              <a:rPr lang="cs-CZ" dirty="0" err="1" smtClean="0"/>
              <a:t>Vyskota</a:t>
            </a:r>
            <a:endParaRPr lang="cs-CZ" dirty="0" smtClean="0"/>
          </a:p>
          <a:p>
            <a:r>
              <a:rPr lang="cs-CZ" dirty="0" smtClean="0"/>
              <a:t>Koloběh vody v lese, počátky využití vody</a:t>
            </a:r>
          </a:p>
          <a:p>
            <a:r>
              <a:rPr lang="cs-CZ" dirty="0" smtClean="0"/>
              <a:t>Stáčírna, vodní elektrárna</a:t>
            </a:r>
          </a:p>
          <a:p>
            <a:r>
              <a:rPr lang="cs-CZ" dirty="0" smtClean="0"/>
              <a:t>Ekonomické parametry:</a:t>
            </a:r>
          </a:p>
          <a:p>
            <a:pPr marL="36576" indent="0">
              <a:buNone/>
            </a:pPr>
            <a:r>
              <a:rPr lang="cs-CZ" dirty="0" smtClean="0"/>
              <a:t>	kalkulace</a:t>
            </a:r>
          </a:p>
          <a:p>
            <a:pPr marL="36576" indent="0">
              <a:buNone/>
            </a:pPr>
            <a:r>
              <a:rPr lang="cs-CZ" dirty="0" smtClean="0"/>
              <a:t>	náklady a výnosy</a:t>
            </a:r>
          </a:p>
          <a:p>
            <a:pPr marL="36576" indent="0">
              <a:buNone/>
            </a:pPr>
            <a:r>
              <a:rPr lang="cs-CZ" dirty="0" smtClean="0"/>
              <a:t>	zhodnocení investice met. doby návratnosti</a:t>
            </a:r>
          </a:p>
          <a:p>
            <a:r>
              <a:rPr lang="cs-CZ" dirty="0" smtClean="0"/>
              <a:t>Region Orlických hor</a:t>
            </a:r>
          </a:p>
          <a:p>
            <a:r>
              <a:rPr lang="cs-CZ" dirty="0" smtClean="0"/>
              <a:t>Obec Uhřínov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85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4BE200"/>
                </a:solidFill>
              </a:rPr>
              <a:t>Metodika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Výběr vhodného umístění na dané lokalitě</a:t>
            </a:r>
          </a:p>
          <a:p>
            <a:endParaRPr lang="cs-CZ" dirty="0" smtClean="0"/>
          </a:p>
          <a:p>
            <a:r>
              <a:rPr lang="cs-CZ" dirty="0" smtClean="0"/>
              <a:t>Stanovení výkupní ceny vody u stáčírny</a:t>
            </a:r>
          </a:p>
          <a:p>
            <a:r>
              <a:rPr lang="cs-CZ" dirty="0"/>
              <a:t>Podmínky výstavby stáčírny</a:t>
            </a:r>
          </a:p>
          <a:p>
            <a:r>
              <a:rPr lang="cs-CZ" dirty="0"/>
              <a:t>Technické provedení </a:t>
            </a:r>
            <a:r>
              <a:rPr lang="cs-CZ" dirty="0" smtClean="0"/>
              <a:t>stáčírny</a:t>
            </a:r>
          </a:p>
          <a:p>
            <a:endParaRPr lang="cs-CZ" dirty="0"/>
          </a:p>
          <a:p>
            <a:r>
              <a:rPr lang="cs-CZ" dirty="0" smtClean="0"/>
              <a:t>Stanovení výkupní ceny vyrobené el. </a:t>
            </a:r>
            <a:r>
              <a:rPr lang="cs-CZ" dirty="0"/>
              <a:t>u</a:t>
            </a:r>
            <a:r>
              <a:rPr lang="cs-CZ" dirty="0" smtClean="0"/>
              <a:t> MVE</a:t>
            </a:r>
          </a:p>
          <a:p>
            <a:r>
              <a:rPr lang="cs-CZ" dirty="0" smtClean="0"/>
              <a:t>Podmínky výstavby MVE</a:t>
            </a:r>
          </a:p>
          <a:p>
            <a:r>
              <a:rPr lang="cs-CZ" dirty="0" smtClean="0"/>
              <a:t>Technické provedení MVE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14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36096" y="1484784"/>
            <a:ext cx="2664296" cy="457200"/>
          </a:xfrm>
        </p:spPr>
        <p:txBody>
          <a:bodyPr/>
          <a:lstStyle/>
          <a:p>
            <a:r>
              <a:rPr lang="cs-CZ" dirty="0" smtClean="0"/>
              <a:t>Schéma stáčírny vody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5508103" y="4765995"/>
            <a:ext cx="2592289" cy="457200"/>
          </a:xfrm>
        </p:spPr>
        <p:txBody>
          <a:bodyPr/>
          <a:lstStyle/>
          <a:p>
            <a:r>
              <a:rPr lang="cs-CZ" dirty="0" smtClean="0"/>
              <a:t>Schéma MVE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5112568" cy="2556283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12976"/>
            <a:ext cx="5112568" cy="3479757"/>
          </a:xfrm>
        </p:spPr>
      </p:pic>
    </p:spTree>
    <p:extLst>
      <p:ext uri="{BB962C8B-B14F-4D97-AF65-F5344CB8AC3E}">
        <p14:creationId xmlns:p14="http://schemas.microsoft.com/office/powerpoint/2010/main" val="424780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6000" dirty="0">
                <a:solidFill>
                  <a:srgbClr val="4BE200"/>
                </a:solidFill>
              </a:rPr>
              <a:t>V</a:t>
            </a:r>
            <a:r>
              <a:rPr lang="cs-CZ" sz="6000" dirty="0" smtClean="0">
                <a:solidFill>
                  <a:srgbClr val="4BE200"/>
                </a:solidFill>
              </a:rPr>
              <a:t>ýsledky</a:t>
            </a:r>
            <a:endParaRPr lang="cs-CZ" sz="6000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 smtClean="0"/>
              <a:t>Náklady a výnosy stáčírny</a:t>
            </a:r>
          </a:p>
          <a:p>
            <a:r>
              <a:rPr lang="cs-CZ" dirty="0"/>
              <a:t>Zhodnocení investice metodou návratnosti</a:t>
            </a:r>
          </a:p>
          <a:p>
            <a:endParaRPr lang="cs-CZ" dirty="0" smtClean="0"/>
          </a:p>
          <a:p>
            <a:r>
              <a:rPr lang="cs-CZ" dirty="0" smtClean="0"/>
              <a:t>Náklady a výnosy MVE</a:t>
            </a:r>
          </a:p>
          <a:p>
            <a:r>
              <a:rPr lang="cs-CZ" dirty="0" smtClean="0"/>
              <a:t>Zhodnocení investice metodou návratnosti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85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239000" cy="6263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4BE200"/>
                </a:solidFill>
              </a:rPr>
              <a:t>Stáčírna – náklady vs. výnosy</a:t>
            </a:r>
            <a:endParaRPr lang="cs-CZ" dirty="0">
              <a:solidFill>
                <a:srgbClr val="4BE2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3968" y="1340768"/>
            <a:ext cx="3897885" cy="5400600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1 Kč za l stočené vody</a:t>
            </a:r>
          </a:p>
          <a:p>
            <a:endParaRPr lang="cs-CZ" sz="2200" dirty="0" smtClean="0"/>
          </a:p>
          <a:p>
            <a:r>
              <a:rPr lang="cs-CZ" sz="2200" dirty="0" smtClean="0"/>
              <a:t>Denní výnos	</a:t>
            </a:r>
            <a:r>
              <a:rPr lang="cs-CZ" sz="2200" dirty="0"/>
              <a:t> </a:t>
            </a:r>
            <a:r>
              <a:rPr lang="cs-CZ" sz="2200" dirty="0" smtClean="0"/>
              <a:t>        </a:t>
            </a:r>
            <a:r>
              <a:rPr lang="cs-CZ" sz="2200" dirty="0" smtClean="0"/>
              <a:t>900 </a:t>
            </a:r>
            <a:r>
              <a:rPr lang="cs-CZ" sz="2200" dirty="0" smtClean="0"/>
              <a:t>Kč	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 smtClean="0"/>
              <a:t>Měsíční  výnos </a:t>
            </a:r>
            <a:r>
              <a:rPr lang="cs-CZ" sz="2200" dirty="0"/>
              <a:t> </a:t>
            </a:r>
            <a:r>
              <a:rPr lang="cs-CZ" sz="2200" dirty="0" smtClean="0"/>
              <a:t>27 </a:t>
            </a:r>
            <a:r>
              <a:rPr lang="cs-CZ" sz="2200" dirty="0" smtClean="0"/>
              <a:t>000 Kč</a:t>
            </a:r>
          </a:p>
          <a:p>
            <a:pPr marL="36576" indent="0">
              <a:buNone/>
            </a:pPr>
            <a:r>
              <a:rPr lang="cs-CZ" sz="1500" dirty="0" smtClean="0"/>
              <a:t>       900 * 30</a:t>
            </a:r>
          </a:p>
          <a:p>
            <a:pPr marL="36576" indent="0">
              <a:buNone/>
            </a:pPr>
            <a:endParaRPr lang="cs-CZ" sz="1500" dirty="0" smtClean="0"/>
          </a:p>
          <a:p>
            <a:r>
              <a:rPr lang="cs-CZ" sz="2200" dirty="0" smtClean="0"/>
              <a:t>Měsíční zisk	</a:t>
            </a:r>
            <a:r>
              <a:rPr lang="cs-CZ" sz="2200" dirty="0" smtClean="0"/>
              <a:t>     24 </a:t>
            </a:r>
            <a:r>
              <a:rPr lang="cs-CZ" sz="2200" dirty="0" smtClean="0"/>
              <a:t>000 Kč</a:t>
            </a:r>
          </a:p>
          <a:p>
            <a:pPr marL="36576" indent="0">
              <a:buNone/>
            </a:pPr>
            <a:r>
              <a:rPr lang="cs-CZ" sz="1500" dirty="0" smtClean="0"/>
              <a:t>měsíční </a:t>
            </a:r>
            <a:r>
              <a:rPr lang="cs-CZ" sz="1500" dirty="0"/>
              <a:t>výnosy – </a:t>
            </a:r>
            <a:r>
              <a:rPr lang="cs-CZ" sz="1500" dirty="0" smtClean="0"/>
              <a:t>náklady = 27</a:t>
            </a:r>
            <a:r>
              <a:rPr lang="cs-CZ" sz="1500" dirty="0"/>
              <a:t> 000 – 3 </a:t>
            </a:r>
            <a:r>
              <a:rPr lang="cs-CZ" sz="1500" dirty="0" smtClean="0"/>
              <a:t>300</a:t>
            </a:r>
          </a:p>
          <a:p>
            <a:pPr marL="36576" indent="0">
              <a:buNone/>
            </a:pPr>
            <a:endParaRPr lang="cs-CZ" sz="1500" dirty="0" smtClean="0"/>
          </a:p>
          <a:p>
            <a:r>
              <a:rPr lang="cs-CZ" sz="2200" dirty="0" smtClean="0"/>
              <a:t>Roční zisk	    288 000 Kč</a:t>
            </a:r>
          </a:p>
          <a:p>
            <a:pPr marL="36576" indent="0">
              <a:buNone/>
            </a:pPr>
            <a:r>
              <a:rPr lang="cs-CZ" sz="2200" dirty="0" smtClean="0"/>
              <a:t>	</a:t>
            </a:r>
          </a:p>
          <a:p>
            <a:endParaRPr lang="cs-CZ" sz="2200" dirty="0"/>
          </a:p>
          <a:p>
            <a:pPr marL="36576" indent="0">
              <a:buNone/>
            </a:pPr>
            <a:r>
              <a:rPr lang="cs-CZ" dirty="0" smtClean="0"/>
              <a:t>			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7504" y="1340768"/>
            <a:ext cx="4320480" cy="540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/>
              <a:t>Počáteční </a:t>
            </a:r>
            <a:r>
              <a:rPr lang="cs-CZ" sz="2200" dirty="0" smtClean="0"/>
              <a:t>náklady</a:t>
            </a:r>
          </a:p>
          <a:p>
            <a:pPr marL="36576" indent="0">
              <a:buNone/>
            </a:pPr>
            <a:r>
              <a:rPr lang="cs-CZ" sz="2200" dirty="0" smtClean="0"/>
              <a:t>	500 </a:t>
            </a:r>
            <a:r>
              <a:rPr lang="cs-CZ" sz="2200" dirty="0" smtClean="0"/>
              <a:t>000 </a:t>
            </a:r>
            <a:r>
              <a:rPr lang="cs-CZ" sz="2200" dirty="0" smtClean="0"/>
              <a:t>Kč</a:t>
            </a:r>
          </a:p>
          <a:p>
            <a:pPr marL="36576" indent="0">
              <a:buNone/>
            </a:pPr>
            <a:endParaRPr lang="cs-CZ" sz="2200" dirty="0"/>
          </a:p>
          <a:p>
            <a:r>
              <a:rPr lang="cs-CZ" sz="2200" dirty="0"/>
              <a:t>Měsíční provozní náklady	    </a:t>
            </a:r>
            <a:r>
              <a:rPr lang="cs-CZ" sz="2200" dirty="0" smtClean="0"/>
              <a:t>  </a:t>
            </a:r>
            <a:r>
              <a:rPr lang="cs-CZ" sz="2200" dirty="0" smtClean="0"/>
              <a:t>	   3 300 </a:t>
            </a:r>
            <a:r>
              <a:rPr lang="cs-CZ" sz="2200" dirty="0" smtClean="0"/>
              <a:t>Kč</a:t>
            </a:r>
          </a:p>
          <a:p>
            <a:endParaRPr lang="cs-CZ" sz="2200" dirty="0"/>
          </a:p>
          <a:p>
            <a:r>
              <a:rPr lang="cs-CZ" sz="2200" dirty="0"/>
              <a:t>Náklady na jednici (1000 l)	  </a:t>
            </a:r>
            <a:r>
              <a:rPr lang="cs-CZ" sz="2200" dirty="0" smtClean="0"/>
              <a:t>    122 </a:t>
            </a:r>
            <a:r>
              <a:rPr lang="cs-CZ" sz="2200" dirty="0"/>
              <a:t>Kč</a:t>
            </a:r>
          </a:p>
          <a:p>
            <a:pPr marL="36576" indent="0">
              <a:buNone/>
            </a:pPr>
            <a:r>
              <a:rPr lang="cs-CZ" sz="1600" dirty="0" smtClean="0"/>
              <a:t>900 </a:t>
            </a:r>
            <a:r>
              <a:rPr lang="cs-CZ" sz="1600" dirty="0"/>
              <a:t>* 30 = 27 000 / 3 300  </a:t>
            </a:r>
            <a:r>
              <a:rPr lang="cs-CZ" sz="1600" dirty="0" smtClean="0"/>
              <a:t>= </a:t>
            </a:r>
            <a:r>
              <a:rPr lang="cs-CZ" sz="1600" dirty="0"/>
              <a:t>0,12 Kč/l * </a:t>
            </a:r>
            <a:r>
              <a:rPr lang="cs-CZ" sz="1600" dirty="0" smtClean="0"/>
              <a:t>1000</a:t>
            </a:r>
            <a:endParaRPr lang="cs-CZ" sz="2200" dirty="0"/>
          </a:p>
          <a:p>
            <a:endParaRPr lang="cs-CZ" sz="2200" dirty="0"/>
          </a:p>
          <a:p>
            <a:r>
              <a:rPr lang="cs-CZ" sz="2200" dirty="0" smtClean="0"/>
              <a:t>Zdroj: </a:t>
            </a:r>
            <a:r>
              <a:rPr lang="cs-CZ" sz="2200" dirty="0" err="1" smtClean="0"/>
              <a:t>Stillea</a:t>
            </a:r>
            <a:r>
              <a:rPr lang="cs-CZ" sz="2200" dirty="0" smtClean="0"/>
              <a:t> </a:t>
            </a:r>
            <a:r>
              <a:rPr lang="cs-CZ" sz="2200" dirty="0" err="1" smtClean="0"/>
              <a:t>Europe</a:t>
            </a:r>
            <a:r>
              <a:rPr lang="cs-CZ" sz="2200" dirty="0" smtClean="0"/>
              <a:t>, s. r. o</a:t>
            </a:r>
          </a:p>
          <a:p>
            <a:pPr marL="36576" indent="0">
              <a:buNone/>
            </a:pPr>
            <a:endParaRPr lang="cs-CZ" dirty="0" smtClean="0"/>
          </a:p>
          <a:p>
            <a:pPr marL="36576" indent="0">
              <a:buFont typeface="Wingdings 2"/>
              <a:buNone/>
            </a:pPr>
            <a:r>
              <a:rPr lang="cs-CZ" dirty="0" smtClean="0"/>
              <a:t>			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03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</TotalTime>
  <Words>310</Words>
  <Application>Microsoft Office PowerPoint</Application>
  <PresentationFormat>Předvádění na obrazovce (4:3)</PresentationFormat>
  <Paragraphs>165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Prezentace aplikace PowerPoint</vt:lpstr>
      <vt:lpstr>Uvedení do problematiky</vt:lpstr>
      <vt:lpstr>Úvod</vt:lpstr>
      <vt:lpstr>Cíl práce</vt:lpstr>
      <vt:lpstr>Literární rešerše</vt:lpstr>
      <vt:lpstr>Metodika</vt:lpstr>
      <vt:lpstr>Prezentace aplikace PowerPoint</vt:lpstr>
      <vt:lpstr>Výsledky</vt:lpstr>
      <vt:lpstr>Stáčírna – náklady vs. výnosy</vt:lpstr>
      <vt:lpstr>Stáčírna - zhodnocení investice</vt:lpstr>
      <vt:lpstr>MVE – náklady vs. výnosy</vt:lpstr>
      <vt:lpstr>MVE – zhodnocení investice</vt:lpstr>
      <vt:lpstr>Diskuze</vt:lpstr>
      <vt:lpstr>Závěr 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Lucy</dc:creator>
  <cp:lastModifiedBy>Lucy</cp:lastModifiedBy>
  <cp:revision>28</cp:revision>
  <dcterms:created xsi:type="dcterms:W3CDTF">2015-04-18T07:27:49Z</dcterms:created>
  <dcterms:modified xsi:type="dcterms:W3CDTF">2015-04-19T16:42:56Z</dcterms:modified>
</cp:coreProperties>
</file>