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4" r:id="rId4"/>
    <p:sldId id="263" r:id="rId5"/>
    <p:sldId id="267" r:id="rId6"/>
    <p:sldId id="266" r:id="rId7"/>
    <p:sldId id="276" r:id="rId8"/>
    <p:sldId id="277" r:id="rId9"/>
    <p:sldId id="278" r:id="rId10"/>
    <p:sldId id="279" r:id="rId11"/>
    <p:sldId id="282" r:id="rId12"/>
    <p:sldId id="283" r:id="rId13"/>
    <p:sldId id="270" r:id="rId14"/>
    <p:sldId id="281" r:id="rId15"/>
    <p:sldId id="284" r:id="rId16"/>
    <p:sldId id="285" r:id="rId17"/>
    <p:sldId id="272" r:id="rId18"/>
    <p:sldId id="275" r:id="rId19"/>
    <p:sldId id="261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73B45F-D4B7-4E7D-A918-8ABD8BA04659}">
          <p14:sldIdLst>
            <p14:sldId id="256"/>
            <p14:sldId id="257"/>
            <p14:sldId id="264"/>
            <p14:sldId id="263"/>
            <p14:sldId id="267"/>
            <p14:sldId id="266"/>
            <p14:sldId id="276"/>
            <p14:sldId id="277"/>
            <p14:sldId id="278"/>
            <p14:sldId id="279"/>
            <p14:sldId id="282"/>
            <p14:sldId id="283"/>
            <p14:sldId id="270"/>
            <p14:sldId id="281"/>
            <p14:sldId id="284"/>
            <p14:sldId id="285"/>
            <p14:sldId id="272"/>
            <p14:sldId id="275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D3D137-5FA5-4643-9615-96EF0358BD1A}" v="712" dt="2021-02-25T11:07:24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Mašík" userId="29c2d7cc5a4ec69f" providerId="Windows Live" clId="Web-{D2D3D137-5FA5-4643-9615-96EF0358BD1A}"/>
    <pc:docChg chg="addSld delSld modSld sldOrd modSection">
      <pc:chgData name="David Mašík" userId="29c2d7cc5a4ec69f" providerId="Windows Live" clId="Web-{D2D3D137-5FA5-4643-9615-96EF0358BD1A}" dt="2021-02-25T11:07:24.631" v="388" actId="20577"/>
      <pc:docMkLst>
        <pc:docMk/>
      </pc:docMkLst>
      <pc:sldChg chg="mod modShow modNotes">
        <pc:chgData name="David Mašík" userId="29c2d7cc5a4ec69f" providerId="Windows Live" clId="Web-{D2D3D137-5FA5-4643-9615-96EF0358BD1A}" dt="2021-02-25T10:49:54.471" v="239"/>
        <pc:sldMkLst>
          <pc:docMk/>
          <pc:sldMk cId="1075453135" sldId="257"/>
        </pc:sldMkLst>
      </pc:sldChg>
      <pc:sldChg chg="modSp">
        <pc:chgData name="David Mašík" userId="29c2d7cc5a4ec69f" providerId="Windows Live" clId="Web-{D2D3D137-5FA5-4643-9615-96EF0358BD1A}" dt="2021-02-25T11:07:24.631" v="388" actId="20577"/>
        <pc:sldMkLst>
          <pc:docMk/>
          <pc:sldMk cId="757418286" sldId="258"/>
        </pc:sldMkLst>
        <pc:spChg chg="mod">
          <ac:chgData name="David Mašík" userId="29c2d7cc5a4ec69f" providerId="Windows Live" clId="Web-{D2D3D137-5FA5-4643-9615-96EF0358BD1A}" dt="2021-02-25T10:35:51.190" v="131" actId="20577"/>
          <ac:spMkLst>
            <pc:docMk/>
            <pc:sldMk cId="757418286" sldId="258"/>
            <ac:spMk id="2" creationId="{00000000-0000-0000-0000-000000000000}"/>
          </ac:spMkLst>
        </pc:spChg>
        <pc:spChg chg="mod">
          <ac:chgData name="David Mašík" userId="29c2d7cc5a4ec69f" providerId="Windows Live" clId="Web-{D2D3D137-5FA5-4643-9615-96EF0358BD1A}" dt="2021-02-25T11:07:24.631" v="388" actId="20577"/>
          <ac:spMkLst>
            <pc:docMk/>
            <pc:sldMk cId="757418286" sldId="258"/>
            <ac:spMk id="3" creationId="{00000000-0000-0000-0000-000000000000}"/>
          </ac:spMkLst>
        </pc:spChg>
      </pc:sldChg>
      <pc:sldChg chg="mod modShow">
        <pc:chgData name="David Mašík" userId="29c2d7cc5a4ec69f" providerId="Windows Live" clId="Web-{D2D3D137-5FA5-4643-9615-96EF0358BD1A}" dt="2021-02-25T10:36:58.488" v="138"/>
        <pc:sldMkLst>
          <pc:docMk/>
          <pc:sldMk cId="2596022588" sldId="263"/>
        </pc:sldMkLst>
      </pc:sldChg>
      <pc:sldChg chg="mod modShow">
        <pc:chgData name="David Mašík" userId="29c2d7cc5a4ec69f" providerId="Windows Live" clId="Web-{D2D3D137-5FA5-4643-9615-96EF0358BD1A}" dt="2021-02-25T10:36:58.441" v="137"/>
        <pc:sldMkLst>
          <pc:docMk/>
          <pc:sldMk cId="1063424705" sldId="264"/>
        </pc:sldMkLst>
      </pc:sldChg>
      <pc:sldChg chg="mod modShow">
        <pc:chgData name="David Mašík" userId="29c2d7cc5a4ec69f" providerId="Windows Live" clId="Web-{D2D3D137-5FA5-4643-9615-96EF0358BD1A}" dt="2021-02-25T10:36:58.504" v="139"/>
        <pc:sldMkLst>
          <pc:docMk/>
          <pc:sldMk cId="1042228489" sldId="265"/>
        </pc:sldMkLst>
      </pc:sldChg>
      <pc:sldChg chg="modSp">
        <pc:chgData name="David Mašík" userId="29c2d7cc5a4ec69f" providerId="Windows Live" clId="Web-{D2D3D137-5FA5-4643-9615-96EF0358BD1A}" dt="2021-02-25T11:01:21.202" v="258" actId="20577"/>
        <pc:sldMkLst>
          <pc:docMk/>
          <pc:sldMk cId="290861974" sldId="266"/>
        </pc:sldMkLst>
        <pc:spChg chg="mod">
          <ac:chgData name="David Mašík" userId="29c2d7cc5a4ec69f" providerId="Windows Live" clId="Web-{D2D3D137-5FA5-4643-9615-96EF0358BD1A}" dt="2021-02-25T11:01:21.202" v="258" actId="20577"/>
          <ac:spMkLst>
            <pc:docMk/>
            <pc:sldMk cId="290861974" sldId="266"/>
            <ac:spMk id="3" creationId="{00000000-0000-0000-0000-000000000000}"/>
          </ac:spMkLst>
        </pc:spChg>
      </pc:sldChg>
      <pc:sldChg chg="delSp modSp">
        <pc:chgData name="David Mašík" userId="29c2d7cc5a4ec69f" providerId="Windows Live" clId="Web-{D2D3D137-5FA5-4643-9615-96EF0358BD1A}" dt="2021-02-25T10:37:53.598" v="152" actId="1076"/>
        <pc:sldMkLst>
          <pc:docMk/>
          <pc:sldMk cId="1972207135" sldId="268"/>
        </pc:sldMkLst>
        <pc:picChg chg="mod">
          <ac:chgData name="David Mašík" userId="29c2d7cc5a4ec69f" providerId="Windows Live" clId="Web-{D2D3D137-5FA5-4643-9615-96EF0358BD1A}" dt="2021-02-25T10:37:53.598" v="152" actId="1076"/>
          <ac:picMkLst>
            <pc:docMk/>
            <pc:sldMk cId="1972207135" sldId="268"/>
            <ac:picMk id="4" creationId="{00000000-0000-0000-0000-000000000000}"/>
          </ac:picMkLst>
        </pc:picChg>
        <pc:picChg chg="del">
          <ac:chgData name="David Mašík" userId="29c2d7cc5a4ec69f" providerId="Windows Live" clId="Web-{D2D3D137-5FA5-4643-9615-96EF0358BD1A}" dt="2021-02-25T10:37:48.083" v="149"/>
          <ac:picMkLst>
            <pc:docMk/>
            <pc:sldMk cId="1972207135" sldId="268"/>
            <ac:picMk id="6" creationId="{00000000-0000-0000-0000-000000000000}"/>
          </ac:picMkLst>
        </pc:picChg>
        <pc:picChg chg="del">
          <ac:chgData name="David Mašík" userId="29c2d7cc5a4ec69f" providerId="Windows Live" clId="Web-{D2D3D137-5FA5-4643-9615-96EF0358BD1A}" dt="2021-02-25T10:37:45.395" v="148"/>
          <ac:picMkLst>
            <pc:docMk/>
            <pc:sldMk cId="1972207135" sldId="268"/>
            <ac:picMk id="7" creationId="{00000000-0000-0000-0000-000000000000}"/>
          </ac:picMkLst>
        </pc:picChg>
      </pc:sldChg>
      <pc:sldChg chg="modSp add del replId">
        <pc:chgData name="David Mašík" userId="29c2d7cc5a4ec69f" providerId="Windows Live" clId="Web-{D2D3D137-5FA5-4643-9615-96EF0358BD1A}" dt="2021-02-25T10:36:08.628" v="135"/>
        <pc:sldMkLst>
          <pc:docMk/>
          <pc:sldMk cId="447662356" sldId="269"/>
        </pc:sldMkLst>
        <pc:spChg chg="mod">
          <ac:chgData name="David Mašík" userId="29c2d7cc5a4ec69f" providerId="Windows Live" clId="Web-{D2D3D137-5FA5-4643-9615-96EF0358BD1A}" dt="2021-02-25T10:36:01.518" v="132" actId="20577"/>
          <ac:spMkLst>
            <pc:docMk/>
            <pc:sldMk cId="447662356" sldId="269"/>
            <ac:spMk id="3" creationId="{00000000-0000-0000-0000-000000000000}"/>
          </ac:spMkLst>
        </pc:spChg>
      </pc:sldChg>
      <pc:sldChg chg="modSp new">
        <pc:chgData name="David Mašík" userId="29c2d7cc5a4ec69f" providerId="Windows Live" clId="Web-{D2D3D137-5FA5-4643-9615-96EF0358BD1A}" dt="2021-02-25T10:37:21.988" v="145" actId="20577"/>
        <pc:sldMkLst>
          <pc:docMk/>
          <pc:sldMk cId="1591922936" sldId="269"/>
        </pc:sldMkLst>
        <pc:spChg chg="mod">
          <ac:chgData name="David Mašík" userId="29c2d7cc5a4ec69f" providerId="Windows Live" clId="Web-{D2D3D137-5FA5-4643-9615-96EF0358BD1A}" dt="2021-02-25T10:37:21.988" v="145" actId="20577"/>
          <ac:spMkLst>
            <pc:docMk/>
            <pc:sldMk cId="1591922936" sldId="269"/>
            <ac:spMk id="2" creationId="{B0513F89-0149-47A7-AB62-5DDE754F32FF}"/>
          </ac:spMkLst>
        </pc:spChg>
      </pc:sldChg>
      <pc:sldChg chg="delSp modSp add ord replId">
        <pc:chgData name="David Mašík" userId="29c2d7cc5a4ec69f" providerId="Windows Live" clId="Web-{D2D3D137-5FA5-4643-9615-96EF0358BD1A}" dt="2021-02-25T10:38:55.506" v="164"/>
        <pc:sldMkLst>
          <pc:docMk/>
          <pc:sldMk cId="853186784" sldId="270"/>
        </pc:sldMkLst>
        <pc:picChg chg="del">
          <ac:chgData name="David Mašík" userId="29c2d7cc5a4ec69f" providerId="Windows Live" clId="Web-{D2D3D137-5FA5-4643-9615-96EF0358BD1A}" dt="2021-02-25T10:37:56.083" v="153"/>
          <ac:picMkLst>
            <pc:docMk/>
            <pc:sldMk cId="853186784" sldId="270"/>
            <ac:picMk id="4" creationId="{00000000-0000-0000-0000-000000000000}"/>
          </ac:picMkLst>
        </pc:picChg>
        <pc:picChg chg="del">
          <ac:chgData name="David Mašík" userId="29c2d7cc5a4ec69f" providerId="Windows Live" clId="Web-{D2D3D137-5FA5-4643-9615-96EF0358BD1A}" dt="2021-02-25T10:38:09.505" v="157"/>
          <ac:picMkLst>
            <pc:docMk/>
            <pc:sldMk cId="853186784" sldId="270"/>
            <ac:picMk id="6" creationId="{00000000-0000-0000-0000-000000000000}"/>
          </ac:picMkLst>
        </pc:picChg>
        <pc:picChg chg="mod">
          <ac:chgData name="David Mašík" userId="29c2d7cc5a4ec69f" providerId="Windows Live" clId="Web-{D2D3D137-5FA5-4643-9615-96EF0358BD1A}" dt="2021-02-25T10:38:11.442" v="158" actId="1076"/>
          <ac:picMkLst>
            <pc:docMk/>
            <pc:sldMk cId="853186784" sldId="270"/>
            <ac:picMk id="7" creationId="{00000000-0000-0000-0000-000000000000}"/>
          </ac:picMkLst>
        </pc:picChg>
      </pc:sldChg>
      <pc:sldChg chg="delSp modSp add ord replId">
        <pc:chgData name="David Mašík" userId="29c2d7cc5a4ec69f" providerId="Windows Live" clId="Web-{D2D3D137-5FA5-4643-9615-96EF0358BD1A}" dt="2021-02-25T10:38:13.724" v="159" actId="1076"/>
        <pc:sldMkLst>
          <pc:docMk/>
          <pc:sldMk cId="1316178231" sldId="271"/>
        </pc:sldMkLst>
        <pc:picChg chg="mod">
          <ac:chgData name="David Mašík" userId="29c2d7cc5a4ec69f" providerId="Windows Live" clId="Web-{D2D3D137-5FA5-4643-9615-96EF0358BD1A}" dt="2021-02-25T10:38:13.724" v="159" actId="1076"/>
          <ac:picMkLst>
            <pc:docMk/>
            <pc:sldMk cId="1316178231" sldId="271"/>
            <ac:picMk id="6" creationId="{00000000-0000-0000-0000-000000000000}"/>
          </ac:picMkLst>
        </pc:picChg>
        <pc:picChg chg="del">
          <ac:chgData name="David Mašík" userId="29c2d7cc5a4ec69f" providerId="Windows Live" clId="Web-{D2D3D137-5FA5-4643-9615-96EF0358BD1A}" dt="2021-02-25T10:38:07.817" v="156"/>
          <ac:picMkLst>
            <pc:docMk/>
            <pc:sldMk cId="1316178231" sldId="271"/>
            <ac:picMk id="7" creationId="{00000000-0000-0000-0000-000000000000}"/>
          </ac:picMkLst>
        </pc:picChg>
      </pc:sldChg>
      <pc:sldChg chg="modSp add ord replId">
        <pc:chgData name="David Mašík" userId="29c2d7cc5a4ec69f" providerId="Windows Live" clId="Web-{D2D3D137-5FA5-4643-9615-96EF0358BD1A}" dt="2021-02-25T11:05:14.629" v="344" actId="20577"/>
        <pc:sldMkLst>
          <pc:docMk/>
          <pc:sldMk cId="767511328" sldId="272"/>
        </pc:sldMkLst>
        <pc:spChg chg="mod">
          <ac:chgData name="David Mašík" userId="29c2d7cc5a4ec69f" providerId="Windows Live" clId="Web-{D2D3D137-5FA5-4643-9615-96EF0358BD1A}" dt="2021-02-25T10:38:45.896" v="161" actId="20577"/>
          <ac:spMkLst>
            <pc:docMk/>
            <pc:sldMk cId="767511328" sldId="272"/>
            <ac:spMk id="2" creationId="{00000000-0000-0000-0000-000000000000}"/>
          </ac:spMkLst>
        </pc:spChg>
        <pc:spChg chg="mod">
          <ac:chgData name="David Mašík" userId="29c2d7cc5a4ec69f" providerId="Windows Live" clId="Web-{D2D3D137-5FA5-4643-9615-96EF0358BD1A}" dt="2021-02-25T11:05:14.629" v="344" actId="20577"/>
          <ac:spMkLst>
            <pc:docMk/>
            <pc:sldMk cId="767511328" sldId="272"/>
            <ac:spMk id="3" creationId="{00000000-0000-0000-0000-000000000000}"/>
          </ac:spMkLst>
        </pc:spChg>
      </pc:sldChg>
      <pc:sldChg chg="addSp delSp modSp new">
        <pc:chgData name="David Mašík" userId="29c2d7cc5a4ec69f" providerId="Windows Live" clId="Web-{D2D3D137-5FA5-4643-9615-96EF0358BD1A}" dt="2021-02-25T10:41:45.993" v="205" actId="20577"/>
        <pc:sldMkLst>
          <pc:docMk/>
          <pc:sldMk cId="2522882683" sldId="273"/>
        </pc:sldMkLst>
        <pc:spChg chg="mod">
          <ac:chgData name="David Mašík" userId="29c2d7cc5a4ec69f" providerId="Windows Live" clId="Web-{D2D3D137-5FA5-4643-9615-96EF0358BD1A}" dt="2021-02-25T10:41:45.993" v="205" actId="20577"/>
          <ac:spMkLst>
            <pc:docMk/>
            <pc:sldMk cId="2522882683" sldId="273"/>
            <ac:spMk id="2" creationId="{344ACA71-2D9A-4FA6-952B-C53E16133DE3}"/>
          </ac:spMkLst>
        </pc:spChg>
        <pc:spChg chg="del">
          <ac:chgData name="David Mašík" userId="29c2d7cc5a4ec69f" providerId="Windows Live" clId="Web-{D2D3D137-5FA5-4643-9615-96EF0358BD1A}" dt="2021-02-25T10:41:13.227" v="166"/>
          <ac:spMkLst>
            <pc:docMk/>
            <pc:sldMk cId="2522882683" sldId="273"/>
            <ac:spMk id="3" creationId="{F2E016FC-D8EF-4EE0-A0EA-BCE5928AFE4A}"/>
          </ac:spMkLst>
        </pc:spChg>
        <pc:spChg chg="add del mod">
          <ac:chgData name="David Mašík" userId="29c2d7cc5a4ec69f" providerId="Windows Live" clId="Web-{D2D3D137-5FA5-4643-9615-96EF0358BD1A}" dt="2021-02-25T10:41:26.524" v="172"/>
          <ac:spMkLst>
            <pc:docMk/>
            <pc:sldMk cId="2522882683" sldId="273"/>
            <ac:spMk id="5" creationId="{18C21BE4-25D2-42C7-8FCA-715C57A209F5}"/>
          </ac:spMkLst>
        </pc:spChg>
        <pc:picChg chg="add mod ord">
          <ac:chgData name="David Mašík" userId="29c2d7cc5a4ec69f" providerId="Windows Live" clId="Web-{D2D3D137-5FA5-4643-9615-96EF0358BD1A}" dt="2021-02-25T10:41:24.165" v="171" actId="1076"/>
          <ac:picMkLst>
            <pc:docMk/>
            <pc:sldMk cId="2522882683" sldId="273"/>
            <ac:picMk id="4" creationId="{B38569B1-09FE-47BD-B555-0D3AB6FD5EBF}"/>
          </ac:picMkLst>
        </pc:picChg>
      </pc:sldChg>
      <pc:sldChg chg="addSp delSp modSp new">
        <pc:chgData name="David Mašík" userId="29c2d7cc5a4ec69f" providerId="Windows Live" clId="Web-{D2D3D137-5FA5-4643-9615-96EF0358BD1A}" dt="2021-02-25T10:58:41.606" v="243" actId="20577"/>
        <pc:sldMkLst>
          <pc:docMk/>
          <pc:sldMk cId="1012309198" sldId="274"/>
        </pc:sldMkLst>
        <pc:spChg chg="mod">
          <ac:chgData name="David Mašík" userId="29c2d7cc5a4ec69f" providerId="Windows Live" clId="Web-{D2D3D137-5FA5-4643-9615-96EF0358BD1A}" dt="2021-02-25T10:58:41.606" v="243" actId="20577"/>
          <ac:spMkLst>
            <pc:docMk/>
            <pc:sldMk cId="1012309198" sldId="274"/>
            <ac:spMk id="2" creationId="{04048194-421D-4AF4-A871-731D066AEC2E}"/>
          </ac:spMkLst>
        </pc:spChg>
        <pc:spChg chg="del">
          <ac:chgData name="David Mašík" userId="29c2d7cc5a4ec69f" providerId="Windows Live" clId="Web-{D2D3D137-5FA5-4643-9615-96EF0358BD1A}" dt="2021-02-25T10:56:51.979" v="241"/>
          <ac:spMkLst>
            <pc:docMk/>
            <pc:sldMk cId="1012309198" sldId="274"/>
            <ac:spMk id="3" creationId="{5E858B19-D92B-455B-ABCD-6871EE7B63CF}"/>
          </ac:spMkLst>
        </pc:spChg>
        <pc:picChg chg="add mod ord">
          <ac:chgData name="David Mašík" userId="29c2d7cc5a4ec69f" providerId="Windows Live" clId="Web-{D2D3D137-5FA5-4643-9615-96EF0358BD1A}" dt="2021-02-25T10:56:51.979" v="241"/>
          <ac:picMkLst>
            <pc:docMk/>
            <pc:sldMk cId="1012309198" sldId="274"/>
            <ac:picMk id="4" creationId="{272C8AB6-2FC8-4193-B12F-C8716BFBA89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36216-9429-4273-A3D4-DBB09B935F19}" type="datetimeFigureOut">
              <a:rPr lang="cs-CZ"/>
              <a:t>29.03.2021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DB335-49CC-4846-A2E4-FC721FB70BE9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43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cs-CZ" dirty="0"/>
              <a:t>Práce se zabývá aplikací Business </a:t>
            </a:r>
            <a:r>
              <a:rPr lang="cs-CZ" dirty="0" err="1"/>
              <a:t>Intelligence</a:t>
            </a:r>
            <a:r>
              <a:rPr lang="cs-CZ" dirty="0"/>
              <a:t> v rámci daného podniku v kontextu především finančního řízení</a:t>
            </a:r>
            <a:endParaRPr lang="en-US" dirty="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endParaRPr lang="cs-CZ" dirty="0"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cs-CZ" dirty="0">
                <a:cs typeface="Calibri"/>
              </a:rPr>
              <a:t>Kontext propojení finančního a datového řízení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cs-CZ" dirty="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cs-CZ" dirty="0"/>
              <a:t>Společnost ve které byla aplikována praktická část této práce působí v oblasti energetiky, divize B2B obchodů s komoditami jak na bázi bilaterálních kontraktů tak skrze burzy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7DB335-49CC-4846-A2E4-FC721FB70BE9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90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83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143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50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70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35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59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71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12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36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5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52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2718-ADC0-49E4-A9E0-AA50EEDAA809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EE882-C08C-4C56-A7A3-128F8B050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87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88878"/>
            <a:ext cx="9144000" cy="4169121"/>
          </a:xfrm>
        </p:spPr>
        <p:txBody>
          <a:bodyPr>
            <a:normAutofit/>
          </a:bodyPr>
          <a:lstStyle/>
          <a:p>
            <a:r>
              <a:rPr lang="cs-CZ" sz="2000" dirty="0"/>
              <a:t>Provozně ekonomická fakulta </a:t>
            </a:r>
          </a:p>
          <a:p>
            <a:r>
              <a:rPr lang="cs-CZ" sz="2000" dirty="0"/>
              <a:t>Katedra informačních technologií</a:t>
            </a:r>
          </a:p>
          <a:p>
            <a:endParaRPr lang="cs-CZ" dirty="0"/>
          </a:p>
          <a:p>
            <a:r>
              <a:rPr lang="cs-CZ" b="1" dirty="0"/>
              <a:t>Business intelligence</a:t>
            </a:r>
          </a:p>
          <a:p>
            <a:endParaRPr lang="cs-CZ" dirty="0"/>
          </a:p>
          <a:p>
            <a:r>
              <a:rPr lang="cs-CZ" sz="2000" dirty="0"/>
              <a:t>Bc. David Mašík</a:t>
            </a:r>
          </a:p>
          <a:p>
            <a:endParaRPr lang="cs-CZ" sz="2000" dirty="0"/>
          </a:p>
          <a:p>
            <a:r>
              <a:rPr lang="cs-CZ" sz="2000" dirty="0"/>
              <a:t>Vedoucí práce: Ing. Pavel Šimek, Ph.D.</a:t>
            </a:r>
          </a:p>
        </p:txBody>
      </p:sp>
      <p:pic>
        <p:nvPicPr>
          <p:cNvPr id="6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325" y="77991"/>
            <a:ext cx="368935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9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vhodného řešení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421082"/>
              </p:ext>
            </p:extLst>
          </p:nvPr>
        </p:nvGraphicFramePr>
        <p:xfrm>
          <a:off x="2589698" y="1690688"/>
          <a:ext cx="7012603" cy="3967725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206190"/>
                <a:gridCol w="1697017"/>
                <a:gridCol w="1027349"/>
                <a:gridCol w="1027349"/>
                <a:gridCol w="1027349"/>
                <a:gridCol w="1027349"/>
              </a:tblGrid>
              <a:tr h="5625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Kritérium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Popis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Váha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Power BI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Tableau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Qlik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Datové analýzy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0.377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Vizualizace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0.253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Rozšířená analytika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0.090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Platformy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0.046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Trénink / Podpora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0.132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Cenová politika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0.045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Rozšířenost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0.037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Reputace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0.019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3622"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44612"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Skalární součin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9.2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7.5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6.3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011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 #2 – </a:t>
            </a:r>
            <a:r>
              <a:rPr lang="cs-CZ" dirty="0" smtClean="0"/>
              <a:t>prototyp PnL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Navržen prototyp PnL reportu pro finanční řízení</a:t>
            </a:r>
          </a:p>
          <a:p>
            <a:pPr lvl="1"/>
            <a:r>
              <a:rPr lang="cs-CZ" dirty="0"/>
              <a:t>Datové transformace</a:t>
            </a:r>
          </a:p>
          <a:p>
            <a:pPr lvl="2"/>
            <a:r>
              <a:rPr lang="cs-CZ" dirty="0">
                <a:cs typeface="Calibri"/>
              </a:rPr>
              <a:t>Definice agregací</a:t>
            </a:r>
            <a:endParaRPr lang="cs-CZ" dirty="0"/>
          </a:p>
          <a:p>
            <a:pPr lvl="2"/>
            <a:r>
              <a:rPr lang="cs-CZ" dirty="0"/>
              <a:t>Definice datových vztahů mezi vstupními </a:t>
            </a:r>
            <a:r>
              <a:rPr lang="cs-CZ" dirty="0" smtClean="0"/>
              <a:t>tabulkami</a:t>
            </a:r>
          </a:p>
          <a:p>
            <a:pPr marL="914400" lvl="2" indent="0">
              <a:buNone/>
            </a:pPr>
            <a:endParaRPr lang="cs-CZ" dirty="0"/>
          </a:p>
          <a:p>
            <a:pPr lvl="1"/>
            <a:r>
              <a:rPr lang="cs-CZ" dirty="0"/>
              <a:t>Vizualizace 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456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– definice transformací a agregací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7991" y="1335431"/>
            <a:ext cx="8926206" cy="515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73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645175" y="1582455"/>
            <a:ext cx="5225447" cy="488936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Data – </a:t>
            </a:r>
            <a:r>
              <a:rPr lang="cs-CZ" dirty="0" smtClean="0"/>
              <a:t>definice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18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Storyboard</a:t>
            </a:r>
            <a:endParaRPr lang="cs-CZ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982" y="1684599"/>
            <a:ext cx="5304036" cy="4492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450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4977350" y="1510093"/>
            <a:ext cx="2102180" cy="940875"/>
          </a:xfrm>
          <a:prstGeom prst="rect">
            <a:avLst/>
          </a:prstGeom>
          <a:solidFill>
            <a:schemeClr val="bg1">
              <a:lumMod val="9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Rectangle 35"/>
          <p:cNvSpPr/>
          <p:nvPr/>
        </p:nvSpPr>
        <p:spPr>
          <a:xfrm>
            <a:off x="4977350" y="2503414"/>
            <a:ext cx="2102180" cy="1191893"/>
          </a:xfrm>
          <a:prstGeom prst="rect">
            <a:avLst/>
          </a:prstGeom>
          <a:solidFill>
            <a:schemeClr val="bg1">
              <a:lumMod val="9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4967923" y="4531933"/>
            <a:ext cx="2102180" cy="1369245"/>
          </a:xfrm>
          <a:prstGeom prst="rect">
            <a:avLst/>
          </a:prstGeom>
          <a:solidFill>
            <a:schemeClr val="bg1">
              <a:lumMod val="9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4986775" y="2361274"/>
            <a:ext cx="2102180" cy="254805"/>
          </a:xfrm>
          <a:prstGeom prst="rect">
            <a:avLst/>
          </a:prstGeom>
          <a:solidFill>
            <a:schemeClr val="bg1">
              <a:lumMod val="6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39"/>
          <p:cNvSpPr/>
          <p:nvPr/>
        </p:nvSpPr>
        <p:spPr>
          <a:xfrm>
            <a:off x="4986775" y="3594152"/>
            <a:ext cx="2102180" cy="254805"/>
          </a:xfrm>
          <a:prstGeom prst="rect">
            <a:avLst/>
          </a:prstGeom>
          <a:solidFill>
            <a:schemeClr val="bg1">
              <a:lumMod val="6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40"/>
          <p:cNvSpPr/>
          <p:nvPr/>
        </p:nvSpPr>
        <p:spPr>
          <a:xfrm>
            <a:off x="4977348" y="4204525"/>
            <a:ext cx="2102180" cy="429343"/>
          </a:xfrm>
          <a:prstGeom prst="rect">
            <a:avLst/>
          </a:prstGeom>
          <a:solidFill>
            <a:schemeClr val="bg1">
              <a:lumMod val="6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41"/>
          <p:cNvSpPr/>
          <p:nvPr/>
        </p:nvSpPr>
        <p:spPr>
          <a:xfrm>
            <a:off x="4986775" y="5826157"/>
            <a:ext cx="2102180" cy="478015"/>
          </a:xfrm>
          <a:prstGeom prst="rect">
            <a:avLst/>
          </a:prstGeom>
          <a:solidFill>
            <a:schemeClr val="bg1">
              <a:lumMod val="6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42"/>
          <p:cNvSpPr/>
          <p:nvPr/>
        </p:nvSpPr>
        <p:spPr>
          <a:xfrm>
            <a:off x="4967923" y="3770724"/>
            <a:ext cx="2102180" cy="509046"/>
          </a:xfrm>
          <a:prstGeom prst="rect">
            <a:avLst/>
          </a:prstGeom>
          <a:solidFill>
            <a:schemeClr val="bg1">
              <a:lumMod val="95000"/>
              <a:alpha val="95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764" y="1301468"/>
            <a:ext cx="4193156" cy="5167402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Prototyp PnL reportu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235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54424" y="1791093"/>
            <a:ext cx="2714920" cy="4553145"/>
          </a:xfrm>
          <a:prstGeom prst="rect">
            <a:avLst/>
          </a:prstGeom>
          <a:solidFill>
            <a:schemeClr val="bg1">
              <a:lumMod val="95000"/>
              <a:alpha val="82000"/>
            </a:schemeClr>
          </a:solidFill>
          <a:ln>
            <a:solidFill>
              <a:srgbClr val="FFFFFF"/>
            </a:solidFill>
          </a:ln>
          <a:effectLst>
            <a:glow>
              <a:schemeClr val="accent1">
                <a:alpha val="40000"/>
              </a:schemeClr>
            </a:glow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8141141" y="1791094"/>
            <a:ext cx="918019" cy="4553144"/>
          </a:xfrm>
          <a:prstGeom prst="rect">
            <a:avLst/>
          </a:prstGeom>
          <a:solidFill>
            <a:schemeClr val="bg1">
              <a:lumMod val="95000"/>
              <a:alpha val="97000"/>
            </a:schemeClr>
          </a:solidFill>
          <a:ln>
            <a:solidFill>
              <a:srgbClr val="FFFFFF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099" y="1386676"/>
            <a:ext cx="6602062" cy="517588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smtClean="0"/>
              <a:t>Prototyp PnL reportu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024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- obecný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588" y="1825625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 smtClean="0"/>
              <a:t>BI řešení</a:t>
            </a:r>
          </a:p>
          <a:p>
            <a:pPr lvl="1"/>
            <a:r>
              <a:rPr lang="cs-CZ" dirty="0" smtClean="0"/>
              <a:t>Snížení </a:t>
            </a:r>
            <a:r>
              <a:rPr lang="cs-CZ" dirty="0"/>
              <a:t>zbytných nákladů - cost controlling</a:t>
            </a:r>
          </a:p>
          <a:p>
            <a:pPr lvl="1"/>
            <a:r>
              <a:rPr lang="cs-CZ" dirty="0"/>
              <a:t>Agilnější řízení financí</a:t>
            </a:r>
          </a:p>
          <a:p>
            <a:pPr lvl="1"/>
            <a:r>
              <a:rPr lang="cs-CZ" dirty="0"/>
              <a:t>Self service</a:t>
            </a:r>
          </a:p>
          <a:p>
            <a:pPr lvl="1"/>
            <a:r>
              <a:rPr lang="cs-CZ" dirty="0"/>
              <a:t>Zvýšení efektivity zpracování </a:t>
            </a:r>
            <a:r>
              <a:rPr lang="cs-CZ" dirty="0" smtClean="0"/>
              <a:t>dat</a:t>
            </a:r>
          </a:p>
          <a:p>
            <a:pPr lvl="1"/>
            <a:endParaRPr lang="cs-CZ" dirty="0" smtClean="0"/>
          </a:p>
          <a:p>
            <a:r>
              <a:rPr lang="cs-CZ" dirty="0"/>
              <a:t>Prototyp</a:t>
            </a:r>
          </a:p>
          <a:p>
            <a:pPr lvl="1"/>
            <a:r>
              <a:rPr lang="cs-CZ" dirty="0"/>
              <a:t>Prozkoumání datových </a:t>
            </a:r>
            <a:r>
              <a:rPr lang="cs-CZ" dirty="0" smtClean="0"/>
              <a:t>možností</a:t>
            </a:r>
          </a:p>
          <a:p>
            <a:pPr lvl="1"/>
            <a:r>
              <a:rPr lang="cs-CZ" dirty="0" smtClean="0"/>
              <a:t>Zapracování </a:t>
            </a:r>
            <a:r>
              <a:rPr lang="cs-CZ" dirty="0"/>
              <a:t>připomínek a vstupů </a:t>
            </a:r>
            <a:r>
              <a:rPr lang="cs-CZ" dirty="0" smtClean="0"/>
              <a:t>z prototypu do </a:t>
            </a:r>
            <a:r>
              <a:rPr lang="cs-CZ" dirty="0"/>
              <a:t>finálního </a:t>
            </a:r>
            <a:r>
              <a:rPr lang="cs-CZ" dirty="0" smtClean="0"/>
              <a:t>řešení</a:t>
            </a:r>
          </a:p>
          <a:p>
            <a:pPr lvl="1"/>
            <a:r>
              <a:rPr lang="cs-CZ" dirty="0" smtClean="0"/>
              <a:t>Optimalizace zadání pro ext. </a:t>
            </a:r>
            <a:r>
              <a:rPr lang="cs-CZ" smtClean="0"/>
              <a:t>dodavatele a kontrola</a:t>
            </a:r>
            <a:endParaRPr lang="cs-CZ" dirty="0" smtClean="0"/>
          </a:p>
          <a:p>
            <a:pPr lvl="1"/>
            <a:r>
              <a:rPr lang="cs-CZ" dirty="0" smtClean="0"/>
              <a:t>Self service</a:t>
            </a:r>
            <a:endParaRPr lang="cs-CZ" dirty="0"/>
          </a:p>
          <a:p>
            <a:endParaRPr lang="cs-CZ" dirty="0"/>
          </a:p>
          <a:p>
            <a:endParaRPr lang="cs-CZ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7511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- technický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 smtClean="0"/>
              <a:t>vyšší výkon</a:t>
            </a:r>
          </a:p>
          <a:p>
            <a:r>
              <a:rPr lang="cs-CZ" dirty="0" smtClean="0"/>
              <a:t>vyšší možnosti vizualizací</a:t>
            </a:r>
          </a:p>
          <a:p>
            <a:r>
              <a:rPr lang="cs-CZ" dirty="0" smtClean="0"/>
              <a:t>vyšší </a:t>
            </a:r>
            <a:r>
              <a:rPr lang="cs-CZ" dirty="0"/>
              <a:t>detail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dostupnější support</a:t>
            </a:r>
          </a:p>
          <a:p>
            <a:r>
              <a:rPr lang="cs-CZ" dirty="0" smtClean="0"/>
              <a:t>nové </a:t>
            </a:r>
            <a:r>
              <a:rPr lang="cs-CZ" dirty="0"/>
              <a:t>platformy (web, </a:t>
            </a:r>
            <a:r>
              <a:rPr lang="cs-CZ" dirty="0" smtClean="0"/>
              <a:t>mobilní)</a:t>
            </a:r>
          </a:p>
          <a:p>
            <a:r>
              <a:rPr lang="cs-CZ" dirty="0" smtClean="0"/>
              <a:t>self-service (datový </a:t>
            </a:r>
            <a:r>
              <a:rPr lang="cs-CZ" dirty="0"/>
              <a:t>sandbox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867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588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sz="2600" dirty="0" smtClean="0"/>
              <a:t>Hlavní přínosy této práce</a:t>
            </a:r>
            <a:endParaRPr lang="cs-CZ" sz="2600" dirty="0"/>
          </a:p>
          <a:p>
            <a:pPr lvl="1"/>
            <a:r>
              <a:rPr lang="cs-CZ" sz="2200" dirty="0"/>
              <a:t>vybráno nejoptimálnější BI </a:t>
            </a:r>
            <a:r>
              <a:rPr lang="cs-CZ" sz="2200" dirty="0" smtClean="0"/>
              <a:t>řešení – zpětná vazba pro podnik</a:t>
            </a:r>
            <a:endParaRPr lang="cs-CZ" sz="2200" dirty="0"/>
          </a:p>
          <a:p>
            <a:pPr lvl="1"/>
            <a:r>
              <a:rPr lang="cs-CZ" sz="2200" dirty="0"/>
              <a:t>navržen PnL report s optimálním výběrem vstupů a </a:t>
            </a:r>
            <a:r>
              <a:rPr lang="cs-CZ" sz="2200" dirty="0" smtClean="0"/>
              <a:t>určením </a:t>
            </a:r>
            <a:r>
              <a:rPr lang="cs-CZ" sz="2200" dirty="0"/>
              <a:t>detailu pro následné analýzy</a:t>
            </a:r>
          </a:p>
          <a:p>
            <a:pPr lvl="1"/>
            <a:r>
              <a:rPr lang="cs-CZ" sz="2200" dirty="0"/>
              <a:t>dále vyšší výkon, rozšířené vizualizace, vyšší detail dat, dostupnější support, nové platformy (web, mobil), self-service(datový </a:t>
            </a:r>
            <a:r>
              <a:rPr lang="cs-CZ" sz="2200" dirty="0" smtClean="0"/>
              <a:t>„sandbox“), kompatibilita Microsoft</a:t>
            </a:r>
            <a:endParaRPr lang="cs-CZ" sz="2200" dirty="0"/>
          </a:p>
          <a:p>
            <a:pPr lvl="1"/>
            <a:endParaRPr lang="cs-CZ" sz="2200" dirty="0"/>
          </a:p>
          <a:p>
            <a:r>
              <a:rPr lang="cs-CZ" sz="2600" dirty="0"/>
              <a:t>Otevření možností do budoucna – propojení dalších datových zdrojů, rozšířená analytika skrze MS Azure a propojení automatizace MS Automate</a:t>
            </a:r>
          </a:p>
          <a:p>
            <a:pPr lvl="1"/>
            <a:endParaRPr lang="cs-CZ" sz="2200" dirty="0"/>
          </a:p>
          <a:p>
            <a:r>
              <a:rPr lang="cs-CZ" sz="2600" dirty="0"/>
              <a:t>Zvýšení efektivity práce s daty, zvýšení vypovídací schopnosti analýz a rozšíření detailu dat –BI jako agilní podpora manažerů pro jejich rozhodování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58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Hlavním cílem práce je analýza stavu BI řešení ve vybrané organizaci v kontextu finančního řízení a návrh nového vhodného řešení spolu se zhodnocením následných přínosů</a:t>
            </a:r>
          </a:p>
          <a:p>
            <a:endParaRPr lang="cs-CZ" sz="2400" dirty="0"/>
          </a:p>
          <a:p>
            <a:r>
              <a:rPr lang="cs-CZ" sz="2400" dirty="0"/>
              <a:t>Aby bylo možné splnit hlavní cíl práce, byly stanoveny dílčí cíle: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Vypracovat teoretické části práce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Analyzovat stávající stav BI ve vybrané organizaci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Analyzovat a zhodnotit aktuálně dostupná BI řešení na trhu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Vybrat vhodné řešení pro potřeby dané organizace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Navrhnout aplikace vybraného řešení ve vybrané organizaci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Zhodnotit přínos nového řešení pro finanční řízení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1075453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- teoretická část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400" dirty="0"/>
              <a:t>První část práce byla vypracována na základě studia odborné literatury a analýzy sekundárních zdrojů</a:t>
            </a:r>
          </a:p>
          <a:p>
            <a:pPr>
              <a:lnSpc>
                <a:spcPct val="120000"/>
              </a:lnSpc>
            </a:pPr>
            <a:r>
              <a:rPr lang="cs-CZ" sz="2400" dirty="0"/>
              <a:t>Zjištěné informace byly dále zpracovány následujícími způsoby: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shrnutí důležitých fakt týkajících se zvoleného tématu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vymezení a komparace názorů vybraných autorů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endParaRPr lang="cs-CZ" sz="20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2600" dirty="0"/>
              <a:t> Hlavními body teoretické části jsou: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000" dirty="0"/>
              <a:t>Business intelligence – obecné informace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000" dirty="0"/>
              <a:t>Prvky BI řešení - analytická část + obecně datová infrastruktura (produkční systémy, ETL, datové sklady, dimenzionální modelování, datové trhy,  BI, reporting)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000" dirty="0"/>
              <a:t>Vybraná aktuální BI řešení na trhu v ČR (Microsoft, Tableau, Qlik, Oracle, SAP, IBM)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sz="2000" dirty="0"/>
              <a:t>Aktuální trendy v BI</a:t>
            </a:r>
          </a:p>
          <a:p>
            <a:pPr marL="514350" indent="-514350">
              <a:buFont typeface="+mj-lt"/>
              <a:buAutoNum type="arabicParenR"/>
            </a:pPr>
            <a:endParaRPr lang="cs-CZ" dirty="0"/>
          </a:p>
          <a:p>
            <a:pPr marL="514350" indent="-514350">
              <a:buFont typeface="+mj-lt"/>
              <a:buAutoNum type="arabi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42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- praktická část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57230" cy="4351338"/>
          </a:xfrm>
        </p:spPr>
        <p:txBody>
          <a:bodyPr>
            <a:normAutofit/>
          </a:bodyPr>
          <a:lstStyle/>
          <a:p>
            <a:r>
              <a:rPr lang="cs-CZ" sz="2400" dirty="0"/>
              <a:t>Pro potřeby této práce byly použity metody komparace, hodnocení a analýza vhodných řešení</a:t>
            </a:r>
          </a:p>
          <a:p>
            <a:r>
              <a:rPr lang="cs-CZ" sz="2400" dirty="0"/>
              <a:t>Vybraná společnost byla anonymizována</a:t>
            </a:r>
          </a:p>
          <a:p>
            <a:endParaRPr lang="cs-CZ" dirty="0"/>
          </a:p>
          <a:p>
            <a:r>
              <a:rPr lang="cs-CZ" sz="2400" dirty="0"/>
              <a:t>Jednotlivé kroky, které byly v praktické části práce učiněny jsou: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arenR"/>
            </a:pPr>
            <a:r>
              <a:rPr lang="cs-CZ" sz="2000" dirty="0"/>
              <a:t>Analýza a zhodnocení současného BI řešení – data, infrastruktura, reporting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arenR"/>
            </a:pPr>
            <a:r>
              <a:rPr lang="cs-CZ" sz="2000" dirty="0"/>
              <a:t>Návrh zlepšení infrastruktury a reportingu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arenR"/>
            </a:pPr>
            <a:r>
              <a:rPr lang="cs-CZ" sz="2000" dirty="0"/>
              <a:t>Komparace vybraných dostupných řešení dle </a:t>
            </a:r>
            <a:r>
              <a:rPr lang="cs-CZ" sz="2000" dirty="0" smtClean="0"/>
              <a:t>metodiky (Saatyho metoda, Gartner)</a:t>
            </a:r>
            <a:endParaRPr lang="cs-CZ" sz="2000" dirty="0"/>
          </a:p>
          <a:p>
            <a:pPr marL="971550" lvl="1" indent="-514350">
              <a:lnSpc>
                <a:spcPct val="100000"/>
              </a:lnSpc>
              <a:buFont typeface="+mj-lt"/>
              <a:buAutoNum type="arabicParenR"/>
            </a:pPr>
            <a:r>
              <a:rPr lang="cs-CZ" sz="2000" dirty="0" smtClean="0"/>
              <a:t>Výběr nejvhodnějšího BI řešení</a:t>
            </a:r>
            <a:endParaRPr lang="cs-CZ" sz="2000" dirty="0"/>
          </a:p>
          <a:p>
            <a:pPr marL="971550" lvl="1" indent="-514350">
              <a:lnSpc>
                <a:spcPct val="100000"/>
              </a:lnSpc>
              <a:buFont typeface="+mj-lt"/>
              <a:buAutoNum type="arabicParenR"/>
            </a:pPr>
            <a:r>
              <a:rPr lang="cs-CZ" sz="2000" dirty="0"/>
              <a:t>Implementace prototypu finančního PnL reportu v prostředí Power BI (datové zdroje, vztahy, agregace, vizuál)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6022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</a:t>
            </a:r>
            <a:r>
              <a:rPr lang="cs-CZ" dirty="0" smtClean="0"/>
              <a:t>část </a:t>
            </a:r>
            <a:r>
              <a:rPr lang="cs-CZ" dirty="0" smtClean="0"/>
              <a:t>– </a:t>
            </a:r>
            <a:r>
              <a:rPr lang="cs-CZ" dirty="0"/>
              <a:t>stávající stav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stavu finančního reportingu v kontextu BI</a:t>
            </a:r>
            <a:endParaRPr lang="cs-CZ" dirty="0"/>
          </a:p>
          <a:p>
            <a:r>
              <a:rPr lang="cs-CZ" dirty="0"/>
              <a:t>Z provedených </a:t>
            </a:r>
            <a:r>
              <a:rPr lang="cs-CZ" dirty="0" smtClean="0"/>
              <a:t>analýz zjištěny problémy</a:t>
            </a:r>
            <a:r>
              <a:rPr lang="cs-CZ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	Nízký výkon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	Nízký detail vykreslovaných dat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	Omezené vizualizace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	Omezené self-service (analýzy a zpracování dat)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	Chybějící dodatečné platformy – desktop aplikace + webové rozhraní (mobilní aplikace)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/>
              <a:t>   Omezený support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37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 </a:t>
            </a:r>
            <a:r>
              <a:rPr lang="cs-CZ" dirty="0" smtClean="0"/>
              <a:t>– </a:t>
            </a:r>
            <a:r>
              <a:rPr lang="cs-CZ" dirty="0"/>
              <a:t>nové řešení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Analýza a výběr vhodného řešení dle </a:t>
            </a:r>
            <a:endParaRPr lang="cs-CZ" dirty="0" smtClean="0"/>
          </a:p>
          <a:p>
            <a:pPr lvl="1"/>
            <a:r>
              <a:rPr lang="cs-CZ" dirty="0" smtClean="0"/>
              <a:t>Oblasti zájmu – přiřazení vah (Saatyho metoda párového porovnání)</a:t>
            </a:r>
          </a:p>
          <a:p>
            <a:pPr lvl="2"/>
            <a:r>
              <a:rPr lang="cs-CZ" dirty="0"/>
              <a:t>datové analýzy, vizualizace, rozšířená analytika, platformy, podpora, cenová politika, rozšířenost, </a:t>
            </a:r>
            <a:r>
              <a:rPr lang="cs-CZ" dirty="0" smtClean="0"/>
              <a:t>reputace</a:t>
            </a:r>
          </a:p>
          <a:p>
            <a:pPr lvl="2"/>
            <a:endParaRPr lang="cs-CZ" dirty="0" smtClean="0"/>
          </a:p>
          <a:p>
            <a:pPr lvl="1"/>
            <a:r>
              <a:rPr lang="cs-CZ" dirty="0"/>
              <a:t>Gartner Magic </a:t>
            </a:r>
            <a:r>
              <a:rPr lang="cs-CZ" dirty="0" smtClean="0"/>
              <a:t>Quadrant – 3 „lídři“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Bodovací metoda a vážený součet v kombinaci s váhami</a:t>
            </a:r>
          </a:p>
          <a:p>
            <a:pPr lvl="2"/>
            <a:endParaRPr lang="cs-CZ" dirty="0"/>
          </a:p>
          <a:p>
            <a:r>
              <a:rPr lang="cs-CZ" dirty="0" smtClean="0"/>
              <a:t>Power BI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6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Gartner - Magic </a:t>
            </a:r>
            <a:r>
              <a:rPr lang="cs-CZ" dirty="0"/>
              <a:t>Quadrant </a:t>
            </a:r>
            <a:r>
              <a:rPr lang="en-US" dirty="0"/>
              <a:t>for Analytics and Business Intelligence Platforms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441" y="1853652"/>
            <a:ext cx="4678932" cy="46380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64173" y="2625505"/>
            <a:ext cx="1240325" cy="139423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91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vah oblastí (kritérií)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375624"/>
              </p:ext>
            </p:extLst>
          </p:nvPr>
        </p:nvGraphicFramePr>
        <p:xfrm>
          <a:off x="684292" y="2537009"/>
          <a:ext cx="5183505" cy="2468880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575945"/>
                <a:gridCol w="575945"/>
                <a:gridCol w="575945"/>
                <a:gridCol w="575945"/>
                <a:gridCol w="575945"/>
                <a:gridCol w="575945"/>
                <a:gridCol w="575945"/>
                <a:gridCol w="575945"/>
                <a:gridCol w="575945"/>
              </a:tblGrid>
              <a:tr h="252095">
                <a:tc>
                  <a:txBody>
                    <a:bodyPr/>
                    <a:lstStyle/>
                    <a:p>
                      <a:endParaRPr lang="cs-CZ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1/3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1/3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8294863"/>
                  </p:ext>
                </p:extLst>
              </p:nvPr>
            </p:nvGraphicFramePr>
            <p:xfrm>
              <a:off x="6369867" y="1948534"/>
              <a:ext cx="5189220" cy="1684020"/>
            </p:xfrm>
            <a:graphic>
              <a:graphicData uri="http://schemas.openxmlformats.org/drawingml/2006/table">
                <a:tbl>
                  <a:tblPr firstRow="1" firstCol="1" bandRow="1">
                    <a:tableStyleId>{F2DE63D5-997A-4646-A377-4702673A728D}</a:tableStyleId>
                  </a:tblPr>
                  <a:tblGrid>
                    <a:gridCol w="807085"/>
                    <a:gridCol w="2610485"/>
                    <a:gridCol w="1771650"/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Kritérium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Geometrický průměr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Váha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469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K1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cs-CZ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cs-CZ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g>
                                  <m:e>
                                    <m:r>
                                      <a:rPr lang="cs-CZ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1×3×4×6×6×7×9×9</m:t>
                                    </m:r>
                                  </m:e>
                                </m:rad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𝟕𝟐</m:t>
                                </m:r>
                              </m:oMath>
                            </m:oMathPara>
                          </a14:m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4.72</m:t>
                                    </m:r>
                                  </m:num>
                                  <m:den>
                                    <m:r>
                                      <a:rPr lang="cs-CZ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12.50</m:t>
                                    </m:r>
                                  </m:den>
                                </m:f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 =</m:t>
                                </m:r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cs-CZ" sz="1000">
                                    <a:effectLst/>
                                    <a:latin typeface="Cambria Math" panose="02040503050406030204" pitchFamily="18" charset="0"/>
                                  </a:rPr>
                                  <m:t>𝟑𝟕𝟕</m:t>
                                </m:r>
                              </m:oMath>
                            </m:oMathPara>
                          </a14:m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469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...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 dirty="0">
                              <a:effectLst/>
                            </a:rPr>
                            <a:t>...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...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469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Celkem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12.50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 dirty="0">
                              <a:effectLst/>
                            </a:rPr>
                            <a:t>1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38294863"/>
                  </p:ext>
                </p:extLst>
              </p:nvPr>
            </p:nvGraphicFramePr>
            <p:xfrm>
              <a:off x="6369867" y="1948534"/>
              <a:ext cx="5189220" cy="1654747"/>
            </p:xfrm>
            <a:graphic>
              <a:graphicData uri="http://schemas.openxmlformats.org/drawingml/2006/table">
                <a:tbl>
                  <a:tblPr firstRow="1" firstCol="1" bandRow="1">
                    <a:tableStyleId>{F2DE63D5-997A-4646-A377-4702673A728D}</a:tableStyleId>
                  </a:tblPr>
                  <a:tblGrid>
                    <a:gridCol w="807085"/>
                    <a:gridCol w="2610485"/>
                    <a:gridCol w="1771650"/>
                  </a:tblGrid>
                  <a:tr h="24504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 dirty="0">
                              <a:effectLst/>
                            </a:rPr>
                            <a:t>Kritérium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Geometrický průměr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200">
                              <a:effectLst/>
                            </a:rPr>
                            <a:t>Váha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469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K1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ctr">
                        <a:blipFill rotWithShape="0">
                          <a:blip r:embed="rId2"/>
                          <a:stretch>
                            <a:fillRect l="-31002" t="-51282" r="-6806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44450" marR="44450" marT="0" marB="0" anchor="ctr">
                        <a:blipFill rotWithShape="0">
                          <a:blip r:embed="rId2"/>
                          <a:stretch>
                            <a:fillRect l="-193127" t="-51282" r="-344" b="-200000"/>
                          </a:stretch>
                        </a:blipFill>
                      </a:tcPr>
                    </a:tc>
                  </a:tr>
                  <a:tr h="469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...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 dirty="0">
                              <a:effectLst/>
                            </a:rPr>
                            <a:t>...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...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4699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Celkem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>
                              <a:effectLst/>
                            </a:rPr>
                            <a:t>12.50</a:t>
                          </a:r>
                          <a:endParaRPr lang="cs-CZ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cs-CZ" sz="1000" dirty="0">
                              <a:effectLst/>
                            </a:rPr>
                            <a:t>1</a:t>
                          </a:r>
                          <a:endParaRPr lang="cs-CZ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790302"/>
              </p:ext>
            </p:extLst>
          </p:nvPr>
        </p:nvGraphicFramePr>
        <p:xfrm>
          <a:off x="6369867" y="3861127"/>
          <a:ext cx="5266055" cy="2543175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096645"/>
                <a:gridCol w="1240790"/>
                <a:gridCol w="1530350"/>
                <a:gridCol w="139827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Kritérium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Popis kritéria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Geometrický průměr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Váha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Datové analýzy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4.72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0.377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Vizualizace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0.253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Rozšířená analytika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1.13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0.090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Platformy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0.58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0.046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Trénink / Podpora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1.64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0.132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Cenová politika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0.56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0.045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Rozšířenost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0.46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0.037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Reputace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0.24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0.019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12.50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1.00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82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Bodovací metoda jednotlivých řešení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744945"/>
              </p:ext>
            </p:extLst>
          </p:nvPr>
        </p:nvGraphicFramePr>
        <p:xfrm>
          <a:off x="175852" y="1453757"/>
          <a:ext cx="3753352" cy="4765298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028345"/>
                <a:gridCol w="1151490"/>
                <a:gridCol w="1030483"/>
                <a:gridCol w="543034"/>
              </a:tblGrid>
              <a:tr h="37456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Microsoft Power BI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klady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zápory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hodnocení (1-10)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7491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Datové analýzy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vysoká kompatibilita s datovými zdroji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datový sandbox (Power Query)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datový sandbox nepodporuje přímé SQL dotazy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4421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Vizualizace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- množství vizualizací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- kvalitní design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- komplexnost vizualizací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74913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Rozšířená analytika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Quick Insights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Azure Machine Learning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NLP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Power BI Pro cloud service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8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5618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Platformy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desktop aplikace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webové rozhraní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mobilní aplikace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4421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Trénink / Podpora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on site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online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56184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Cenová politika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free verze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- 9.99USD / měsíc / uživatel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pro verze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4421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Rozšířenost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velmi rozšířené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  <a:tr h="44219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Reputace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značně kladná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9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753" marR="42753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811124"/>
              </p:ext>
            </p:extLst>
          </p:nvPr>
        </p:nvGraphicFramePr>
        <p:xfrm>
          <a:off x="4065247" y="1453757"/>
          <a:ext cx="3575877" cy="4765298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979720"/>
                <a:gridCol w="1097042"/>
                <a:gridCol w="981758"/>
                <a:gridCol w="517357"/>
              </a:tblGrid>
              <a:tr h="35582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Tableau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klady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zápory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hodnocení (1-10)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8895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Datové analýzy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 - vysoká kompatibilita s datovými zdroji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- rozšířená datová analytika přípravy dat (Prep Builder)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5337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Vizualizace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 - množství vizualizací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návrh vizualizací dle typu dat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pomalý update a vykreslování dat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4904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Rozšířená analytika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Prep Builder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NLP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9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5337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Platformy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Desktop aplikace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webové rozhraní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mobilní aplikace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10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4904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Trénink / Podpora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on site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online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složité pokročilejší analytické funkce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6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4904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Cenová politika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- 14 dní zkušební verze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- 70USD / uživatel / měsíc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4904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Rozšířenost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nadprůměrná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8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  <a:tr h="49049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Reputace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- značně kladná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9</a:t>
                      </a:r>
                      <a:endParaRPr lang="cs-CZ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0614" marR="40614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613807"/>
              </p:ext>
            </p:extLst>
          </p:nvPr>
        </p:nvGraphicFramePr>
        <p:xfrm>
          <a:off x="7777166" y="1453757"/>
          <a:ext cx="4238981" cy="4742277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161398"/>
                <a:gridCol w="1300476"/>
                <a:gridCol w="1163812"/>
                <a:gridCol w="613295"/>
              </a:tblGrid>
              <a:tr h="32977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QlikSense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klady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zápory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hodnocení (1-10)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6517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Datové analýzy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vysoká kompatibilita s datovými zdroji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omezená customizace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8759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Vizualizace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 nadprůměrná kvalita vizualizací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 vysoká rychlost zpracování dat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problémy při kolaboraci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434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Rozšířená analytika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ML a AI analytické add-iny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4345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Platformy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desktop aplikace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mobilní aplikace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6517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Trénink / Podpora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on site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on-line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nedostatečná podpora a vysoká náročnost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427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Cenová politika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30USD / uživatel / měsíc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427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Rozšířenost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nadprůměrná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8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  <a:tr h="4274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Reputace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 značně kladná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8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9667" marR="4966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35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1085</Words>
  <Application>Microsoft Office PowerPoint</Application>
  <PresentationFormat>Widescreen</PresentationFormat>
  <Paragraphs>426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Courier New</vt:lpstr>
      <vt:lpstr>Times New Roman</vt:lpstr>
      <vt:lpstr>Office Theme</vt:lpstr>
      <vt:lpstr> </vt:lpstr>
      <vt:lpstr>Cíle práce</vt:lpstr>
      <vt:lpstr>Metodika - teoretická část</vt:lpstr>
      <vt:lpstr>Metodika - praktická část</vt:lpstr>
      <vt:lpstr>Praktická část – stávající stav</vt:lpstr>
      <vt:lpstr>Praktická část – nové řešení</vt:lpstr>
      <vt:lpstr>Gartner - Magic Quadrant for Analytics and Business Intelligence Platforms</vt:lpstr>
      <vt:lpstr>Výpočet vah oblastí (kritérií)</vt:lpstr>
      <vt:lpstr>Bodovací metoda jednotlivých řešení</vt:lpstr>
      <vt:lpstr>Vyhodnocení vhodného řešení</vt:lpstr>
      <vt:lpstr>Praktická část #2 – prototyp PnL</vt:lpstr>
      <vt:lpstr>Data – definice transformací a agregací</vt:lpstr>
      <vt:lpstr>Data – definice vztahů</vt:lpstr>
      <vt:lpstr>Storyboard</vt:lpstr>
      <vt:lpstr>Prototyp PnL reportu</vt:lpstr>
      <vt:lpstr>Prototyp PnL reportu</vt:lpstr>
      <vt:lpstr>Přínos - obecný</vt:lpstr>
      <vt:lpstr>Přínos - technický</vt:lpstr>
      <vt:lpstr>Závěr</vt:lpstr>
    </vt:vector>
  </TitlesOfParts>
  <Company>MND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</dc:title>
  <dc:creator>Mašík David</dc:creator>
  <cp:lastModifiedBy>David Mašík</cp:lastModifiedBy>
  <cp:revision>119</cp:revision>
  <dcterms:created xsi:type="dcterms:W3CDTF">2021-02-23T19:12:28Z</dcterms:created>
  <dcterms:modified xsi:type="dcterms:W3CDTF">2021-03-29T17:08:13Z</dcterms:modified>
</cp:coreProperties>
</file>