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" v="2" dt="2021-03-31T12:18:03.4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85DF-0DCD-4ED8-BFB4-65AD53715C9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3483-D08F-41A9-9CDF-6EC3B8EE4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995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85DF-0DCD-4ED8-BFB4-65AD53715C9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3483-D08F-41A9-9CDF-6EC3B8EE4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605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85DF-0DCD-4ED8-BFB4-65AD53715C9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3483-D08F-41A9-9CDF-6EC3B8EE4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579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85DF-0DCD-4ED8-BFB4-65AD53715C9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3483-D08F-41A9-9CDF-6EC3B8EE4F2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3002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85DF-0DCD-4ED8-BFB4-65AD53715C9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3483-D08F-41A9-9CDF-6EC3B8EE4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464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85DF-0DCD-4ED8-BFB4-65AD53715C9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3483-D08F-41A9-9CDF-6EC3B8EE4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882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85DF-0DCD-4ED8-BFB4-65AD53715C9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3483-D08F-41A9-9CDF-6EC3B8EE4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085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85DF-0DCD-4ED8-BFB4-65AD53715C9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3483-D08F-41A9-9CDF-6EC3B8EE4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8322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85DF-0DCD-4ED8-BFB4-65AD53715C9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3483-D08F-41A9-9CDF-6EC3B8EE4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588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85DF-0DCD-4ED8-BFB4-65AD53715C9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3483-D08F-41A9-9CDF-6EC3B8EE4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675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85DF-0DCD-4ED8-BFB4-65AD53715C9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3483-D08F-41A9-9CDF-6EC3B8EE4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108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85DF-0DCD-4ED8-BFB4-65AD53715C9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3483-D08F-41A9-9CDF-6EC3B8EE4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945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85DF-0DCD-4ED8-BFB4-65AD53715C9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3483-D08F-41A9-9CDF-6EC3B8EE4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968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85DF-0DCD-4ED8-BFB4-65AD53715C9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3483-D08F-41A9-9CDF-6EC3B8EE4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630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85DF-0DCD-4ED8-BFB4-65AD53715C9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3483-D08F-41A9-9CDF-6EC3B8EE4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092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85DF-0DCD-4ED8-BFB4-65AD53715C9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3483-D08F-41A9-9CDF-6EC3B8EE4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790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85DF-0DCD-4ED8-BFB4-65AD53715C9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3483-D08F-41A9-9CDF-6EC3B8EE4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990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485DF-0DCD-4ED8-BFB4-65AD53715C9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03483-D08F-41A9-9CDF-6EC3B8EE4F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4763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62F58C-1F20-4423-98A2-2BE9D49807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Statistická analýza rozvoje obnovitelné energie v </a:t>
            </a:r>
            <a:r>
              <a:rPr lang="cs-CZ" dirty="0" err="1"/>
              <a:t>eu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5ADCCDA-615E-4B3D-9464-3A16762342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5269" y="3509963"/>
            <a:ext cx="9001462" cy="2958153"/>
          </a:xfrm>
        </p:spPr>
        <p:txBody>
          <a:bodyPr>
            <a:noAutofit/>
          </a:bodyPr>
          <a:lstStyle/>
          <a:p>
            <a:r>
              <a:rPr lang="cs-CZ" dirty="0"/>
              <a:t>Diplomová práce</a:t>
            </a:r>
          </a:p>
          <a:p>
            <a:r>
              <a:rPr lang="cs-CZ" dirty="0"/>
              <a:t>Autor:</a:t>
            </a:r>
          </a:p>
          <a:p>
            <a:r>
              <a:rPr lang="cs-CZ" dirty="0"/>
              <a:t>Bc. Christian Derfl</a:t>
            </a:r>
          </a:p>
          <a:p>
            <a:r>
              <a:rPr lang="cs-CZ" dirty="0"/>
              <a:t>Vedoucí práce:</a:t>
            </a:r>
          </a:p>
          <a:p>
            <a:r>
              <a:rPr lang="cs-CZ" dirty="0"/>
              <a:t>Ing. Tomáš Hlavsa, Ph.D.</a:t>
            </a:r>
          </a:p>
        </p:txBody>
      </p:sp>
    </p:spTree>
    <p:extLst>
      <p:ext uri="{BB962C8B-B14F-4D97-AF65-F5344CB8AC3E}">
        <p14:creationId xmlns:p14="http://schemas.microsoft.com/office/powerpoint/2010/main" val="3533782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AB1CB2-A6E1-4ABA-9689-3CF40F134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8E05DD-CC27-44EC-98B1-AC90129E7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Zhodnocení využití obnovitelných zdrojů energie v jednotlivých členských státech EU</a:t>
            </a:r>
          </a:p>
          <a:p>
            <a:r>
              <a:rPr lang="cs-CZ" sz="2400" dirty="0"/>
              <a:t>Výběr vhodných ukazatelů</a:t>
            </a:r>
          </a:p>
          <a:p>
            <a:r>
              <a:rPr lang="cs-CZ" sz="2400" dirty="0"/>
              <a:t>Výběr vhodných statistických metod</a:t>
            </a:r>
          </a:p>
          <a:p>
            <a:r>
              <a:rPr lang="cs-CZ" sz="2400" dirty="0"/>
              <a:t>S</a:t>
            </a:r>
            <a:r>
              <a:rPr lang="cs-CZ" sz="2400"/>
              <a:t>právná </a:t>
            </a:r>
            <a:r>
              <a:rPr lang="cs-CZ" sz="2400" dirty="0"/>
              <a:t>interpretace výsledků a souvislostí 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923248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8E409E-5DA9-4210-8586-F96FB4569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4E7E7B-650A-457A-B32D-452D3B469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Stanovení vhodných ukazatelů</a:t>
            </a:r>
          </a:p>
          <a:p>
            <a:r>
              <a:rPr lang="cs-CZ" sz="2400" dirty="0"/>
              <a:t>Sběr dat – EUROSTAT (2018, všechny členské státy EU včetně Velké Británie)</a:t>
            </a:r>
          </a:p>
          <a:p>
            <a:r>
              <a:rPr lang="cs-CZ" sz="2400" dirty="0"/>
              <a:t>Průzkumová analýza dat</a:t>
            </a:r>
          </a:p>
          <a:p>
            <a:r>
              <a:rPr lang="cs-CZ" sz="2400" dirty="0"/>
              <a:t>Časové řady</a:t>
            </a:r>
          </a:p>
          <a:p>
            <a:r>
              <a:rPr lang="cs-CZ" sz="2400" dirty="0"/>
              <a:t>Analýza hlavních komponent</a:t>
            </a:r>
          </a:p>
          <a:p>
            <a:r>
              <a:rPr lang="cs-CZ" sz="2400" dirty="0"/>
              <a:t>Shluková analýza dat</a:t>
            </a:r>
          </a:p>
        </p:txBody>
      </p:sp>
    </p:spTree>
    <p:extLst>
      <p:ext uri="{BB962C8B-B14F-4D97-AF65-F5344CB8AC3E}">
        <p14:creationId xmlns:p14="http://schemas.microsoft.com/office/powerpoint/2010/main" val="2194812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B010A4-1AA8-4168-85CB-C960909E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analytické části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477E3C-8FAF-40EA-94DA-D76435B18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44909"/>
            <a:ext cx="10353762" cy="4311941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Průzkumová analýza dat (celkem 14 ukazatelů)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200" dirty="0"/>
              <a:t>Vyšší až extrémní rozptýlenost dat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200" dirty="0"/>
              <a:t>Každý stát má postaven svůj energetický průmysl jinak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200" dirty="0"/>
              <a:t>Za rok 2018 tvořily OZE největší podíl produkce energie v EU</a:t>
            </a:r>
          </a:p>
          <a:p>
            <a:r>
              <a:rPr lang="cs-CZ" sz="2400" dirty="0"/>
              <a:t>Časové řady (4 ukazatelé)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200" dirty="0"/>
              <a:t>Růst produkce z OZE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200" dirty="0"/>
              <a:t>Růst energetické závislosti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200" dirty="0"/>
              <a:t>Pokles celkové produkce energie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200" dirty="0"/>
              <a:t>Růst ceny elektřiny pro domácnosti</a:t>
            </a:r>
          </a:p>
          <a:p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8579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222FEE-DB21-4533-A98E-F7CDB5131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5750" y="178309"/>
            <a:ext cx="10109852" cy="1408922"/>
          </a:xfrm>
        </p:spPr>
        <p:txBody>
          <a:bodyPr>
            <a:normAutofit/>
          </a:bodyPr>
          <a:lstStyle/>
          <a:p>
            <a:r>
              <a:rPr lang="cs-CZ" dirty="0"/>
              <a:t>Výsledky analytické části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FC2E458-4400-4EF0-A2D1-CC55CDAC8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694577"/>
            <a:ext cx="10353762" cy="4815280"/>
          </a:xfrm>
        </p:spPr>
        <p:txBody>
          <a:bodyPr>
            <a:normAutofit/>
          </a:bodyPr>
          <a:lstStyle/>
          <a:p>
            <a:r>
              <a:rPr lang="cs-CZ" sz="2200" dirty="0"/>
              <a:t>Shluková analýza (10 ukazatelů)</a:t>
            </a:r>
          </a:p>
          <a:p>
            <a:r>
              <a:rPr lang="cs-CZ" sz="2200" dirty="0"/>
              <a:t>Vytvořeno celkem 8 shluků</a:t>
            </a:r>
          </a:p>
          <a:p>
            <a:r>
              <a:rPr lang="cs-CZ" sz="2200" dirty="0"/>
              <a:t> Největší produkce z OZE zaznamenána u ekonomicky vyspělých států EU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/>
              <a:t>Německo, Francie, Velká Británie, Švédsko, Finsko…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/>
              <a:t>Výjimky: Belgie, Nizozemsko, Lucembursko a Irsko </a:t>
            </a:r>
          </a:p>
          <a:p>
            <a:r>
              <a:rPr lang="cs-CZ" sz="2400" dirty="0"/>
              <a:t>Střední až malé země netvoří významnou produkční kapacitu z OZE</a:t>
            </a:r>
          </a:p>
          <a:p>
            <a:pPr lvl="1"/>
            <a:r>
              <a:rPr lang="cs-CZ" sz="2200" dirty="0"/>
              <a:t>Vysoká využitelnost OZE u Chorvatska, Estonska a Lotyšska</a:t>
            </a:r>
          </a:p>
          <a:p>
            <a:pPr lvl="1"/>
            <a:r>
              <a:rPr lang="cs-CZ" sz="2200" dirty="0"/>
              <a:t>ČR vykazuje průměrnou hodnotu v OZE</a:t>
            </a:r>
          </a:p>
        </p:txBody>
      </p:sp>
    </p:spTree>
    <p:extLst>
      <p:ext uri="{BB962C8B-B14F-4D97-AF65-F5344CB8AC3E}">
        <p14:creationId xmlns:p14="http://schemas.microsoft.com/office/powerpoint/2010/main" val="1554738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CD0DFD-BBCC-41A5-A467-9BB7E54A4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 výsledků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D008F0-663D-465F-9AEA-7ECC430EF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/>
              <a:t>Bioresources</a:t>
            </a:r>
            <a:r>
              <a:rPr lang="cs-CZ" sz="2400" dirty="0"/>
              <a:t> - </a:t>
            </a:r>
            <a:r>
              <a:rPr lang="en-US" sz="2400" dirty="0"/>
              <a:t>Energy Utilization of Renewable Resources in the European Union ― Cluster Analysis Approach</a:t>
            </a:r>
            <a:endParaRPr lang="cs-CZ" sz="2400" dirty="0"/>
          </a:p>
          <a:p>
            <a:r>
              <a:rPr lang="cs-CZ" sz="2400" dirty="0" err="1"/>
              <a:t>Energies</a:t>
            </a:r>
            <a:r>
              <a:rPr lang="cs-CZ" sz="2400" dirty="0"/>
              <a:t> - </a:t>
            </a:r>
            <a:r>
              <a:rPr lang="en-US" sz="2400" dirty="0"/>
              <a:t>Renewable Energy in Final Energy Consumption and Income in the EU-28 Countries</a:t>
            </a:r>
            <a:endParaRPr lang="cs-CZ" sz="2400" dirty="0"/>
          </a:p>
          <a:p>
            <a:r>
              <a:rPr lang="cs-CZ" sz="2400" u="none" strike="noStrike" kern="0" spc="0" dirty="0" err="1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Marinoiu</a:t>
            </a:r>
            <a:r>
              <a:rPr lang="cs-CZ" sz="24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 Cristian - </a:t>
            </a:r>
            <a:r>
              <a:rPr lang="en-US" sz="24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A C</a:t>
            </a:r>
            <a:r>
              <a:rPr lang="cs-CZ" sz="24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luster</a:t>
            </a:r>
            <a:r>
              <a:rPr lang="en-US" sz="24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 </a:t>
            </a:r>
            <a:r>
              <a:rPr lang="cs-CZ" sz="2400" u="none" strike="noStrike" kern="0" spc="0" dirty="0" err="1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analysis</a:t>
            </a:r>
            <a:r>
              <a:rPr lang="cs-CZ" sz="24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 </a:t>
            </a:r>
            <a:r>
              <a:rPr lang="cs-CZ" sz="2400" u="none" strike="noStrike" kern="0" spc="0" dirty="0" err="1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of</a:t>
            </a:r>
            <a:r>
              <a:rPr lang="cs-CZ" sz="24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 EU </a:t>
            </a:r>
            <a:r>
              <a:rPr lang="cs-CZ" sz="2400" u="none" strike="noStrike" kern="0" spc="0" dirty="0" err="1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member</a:t>
            </a:r>
            <a:r>
              <a:rPr lang="cs-CZ" sz="24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 </a:t>
            </a:r>
            <a:r>
              <a:rPr lang="cs-CZ" sz="2400" u="none" strike="noStrike" kern="0" spc="0" dirty="0" err="1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Countries</a:t>
            </a:r>
            <a:r>
              <a:rPr lang="cs-CZ" sz="24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 </a:t>
            </a:r>
            <a:r>
              <a:rPr lang="cs-CZ" sz="2400" u="none" strike="noStrike" kern="0" spc="0" dirty="0" err="1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from</a:t>
            </a:r>
            <a:r>
              <a:rPr lang="cs-CZ" sz="24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 </a:t>
            </a:r>
            <a:r>
              <a:rPr lang="cs-CZ" sz="2400" u="none" strike="noStrike" kern="0" spc="0" dirty="0" err="1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the</a:t>
            </a:r>
            <a:r>
              <a:rPr lang="cs-CZ" sz="24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 </a:t>
            </a:r>
            <a:r>
              <a:rPr lang="cs-CZ" sz="2400" u="none" strike="noStrike" kern="0" spc="0" dirty="0" err="1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perspective</a:t>
            </a:r>
            <a:r>
              <a:rPr lang="cs-CZ" sz="24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 </a:t>
            </a:r>
            <a:r>
              <a:rPr lang="cs-CZ" sz="2400" u="none" strike="noStrike" kern="0" spc="0" dirty="0" err="1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of</a:t>
            </a:r>
            <a:r>
              <a:rPr lang="cs-CZ" sz="24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 </a:t>
            </a:r>
            <a:r>
              <a:rPr lang="cs-CZ" sz="2400" u="none" strike="noStrike" kern="0" spc="0" dirty="0" err="1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the</a:t>
            </a:r>
            <a:r>
              <a:rPr lang="cs-CZ" sz="24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 use </a:t>
            </a:r>
            <a:r>
              <a:rPr lang="cs-CZ" sz="2400" u="none" strike="noStrike" kern="0" spc="0" dirty="0" err="1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of</a:t>
            </a:r>
            <a:r>
              <a:rPr lang="cs-CZ" sz="24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 </a:t>
            </a:r>
            <a:r>
              <a:rPr lang="cs-CZ" sz="2400" u="none" strike="noStrike" kern="0" spc="0" dirty="0" err="1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renewable</a:t>
            </a:r>
            <a:r>
              <a:rPr lang="cs-CZ" sz="24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 </a:t>
            </a:r>
            <a:r>
              <a:rPr lang="cs-CZ" sz="2400" u="none" strike="noStrike" kern="0" spc="0" dirty="0" err="1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energy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86148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7C3C4B-C114-495F-8948-1FC043500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09B394-C4A6-4E13-BFA8-60F082F09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19" y="2132640"/>
            <a:ext cx="10353762" cy="4115760"/>
          </a:xfrm>
        </p:spPr>
        <p:txBody>
          <a:bodyPr>
            <a:normAutofit lnSpcReduction="10000"/>
          </a:bodyPr>
          <a:lstStyle/>
          <a:p>
            <a:r>
              <a:rPr lang="cs-CZ" sz="2600" dirty="0"/>
              <a:t>V Evropě dochází ke změnám v energetickém průmyslu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/>
              <a:t>Odstavení tepelných a uhelných elektráren </a:t>
            </a:r>
            <a:r>
              <a:rPr lang="cs-CZ" sz="2400"/>
              <a:t>=&gt; důsledky</a:t>
            </a:r>
            <a:endParaRPr lang="cs-CZ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/>
              <a:t>Důraz je kladen na alternativní (obnovitelné) zdroje</a:t>
            </a:r>
          </a:p>
          <a:p>
            <a:r>
              <a:rPr lang="cs-CZ" sz="2600" dirty="0"/>
              <a:t>Přínos DP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/>
              <a:t>Poukázat</a:t>
            </a:r>
            <a:r>
              <a:rPr lang="cs-CZ" sz="2400" dirty="0"/>
              <a:t> na vyčerpatelnost fosilních paliv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 dirty="0"/>
              <a:t>Motivace států přemýšlet o dalších možnostech zdrojů energie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 dirty="0"/>
              <a:t>Snaha přemýšlet o uhlíkové stopě každého z nás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 dirty="0"/>
              <a:t>Uvědomění, že OZE představuje nevyčerpatelný zdroj energie</a:t>
            </a:r>
          </a:p>
        </p:txBody>
      </p:sp>
    </p:spTree>
    <p:extLst>
      <p:ext uri="{BB962C8B-B14F-4D97-AF65-F5344CB8AC3E}">
        <p14:creationId xmlns:p14="http://schemas.microsoft.com/office/powerpoint/2010/main" val="14748564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25D35A2FBAA364594A56F253B95855F" ma:contentTypeVersion="12" ma:contentTypeDescription="Vytvoří nový dokument" ma:contentTypeScope="" ma:versionID="0b70dcab80e975e087c8840d0f96eb1d">
  <xsd:schema xmlns:xsd="http://www.w3.org/2001/XMLSchema" xmlns:xs="http://www.w3.org/2001/XMLSchema" xmlns:p="http://schemas.microsoft.com/office/2006/metadata/properties" xmlns:ns3="ebd7d909-f16e-4c68-9193-5000035f46a0" xmlns:ns4="e63039f9-75de-4155-be2e-93c24dea5e1c" targetNamespace="http://schemas.microsoft.com/office/2006/metadata/properties" ma:root="true" ma:fieldsID="40bc243caa3bbe45eaba2cd6ef4b2f27" ns3:_="" ns4:_="">
    <xsd:import namespace="ebd7d909-f16e-4c68-9193-5000035f46a0"/>
    <xsd:import namespace="e63039f9-75de-4155-be2e-93c24dea5e1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d7d909-f16e-4c68-9193-5000035f46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3039f9-75de-4155-be2e-93c24dea5e1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ECF6E84-D9AA-4E3B-8B8E-5874AC40941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6AAF75-51D2-4303-B364-D43CC03846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d7d909-f16e-4c68-9193-5000035f46a0"/>
    <ds:schemaRef ds:uri="e63039f9-75de-4155-be2e-93c24dea5e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343F66A-2D6B-4C1B-972C-B9692F495355}">
  <ds:schemaRefs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e63039f9-75de-4155-be2e-93c24dea5e1c"/>
    <ds:schemaRef ds:uri="ebd7d909-f16e-4c68-9193-5000035f46a0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TM04033921[[fn=Damašek]]</Template>
  <TotalTime>112</TotalTime>
  <Words>314</Words>
  <Application>Microsoft Office PowerPoint</Application>
  <PresentationFormat>Širokoúhlá obrazovka</PresentationFormat>
  <Paragraphs>50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Bookman Old Style</vt:lpstr>
      <vt:lpstr>Rockwell</vt:lpstr>
      <vt:lpstr>Wingdings</vt:lpstr>
      <vt:lpstr>Damask</vt:lpstr>
      <vt:lpstr>Statistická analýza rozvoje obnovitelné energie v eu</vt:lpstr>
      <vt:lpstr>Cíl práce</vt:lpstr>
      <vt:lpstr>metodika</vt:lpstr>
      <vt:lpstr>Výsledky analytické části</vt:lpstr>
      <vt:lpstr>Výsledky analytické části</vt:lpstr>
      <vt:lpstr>Diskuse výsledků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Derfl Christian</dc:creator>
  <cp:lastModifiedBy>Derfl Christian</cp:lastModifiedBy>
  <cp:revision>2</cp:revision>
  <dcterms:created xsi:type="dcterms:W3CDTF">2021-03-22T16:36:29Z</dcterms:created>
  <dcterms:modified xsi:type="dcterms:W3CDTF">2021-03-31T12:26:48Z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0x010100725D35A2FBAA364594A56F253B95855F</vt:lpwstr>
  </property>
</Properties>
</file>