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3" r:id="rId8"/>
    <p:sldId id="264" r:id="rId9"/>
    <p:sldId id="265" r:id="rId10"/>
    <p:sldId id="266" r:id="rId11"/>
    <p:sldId id="267" r:id="rId12"/>
    <p:sldId id="268"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1" clrIdx="0">
    <p:extLst>
      <p:ext uri="{19B8F6BF-5375-455C-9EA6-DF929625EA0E}">
        <p15:presenceInfo xmlns:p15="http://schemas.microsoft.com/office/powerpoint/2012/main" userId="df2dca8e6145580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24" autoAdjust="0"/>
  </p:normalViewPr>
  <p:slideViewPr>
    <p:cSldViewPr snapToGrid="0">
      <p:cViewPr varScale="1">
        <p:scale>
          <a:sx n="79" d="100"/>
          <a:sy n="79" d="100"/>
        </p:scale>
        <p:origin x="1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30T00:18:03.410"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A2CB9A9-2D9E-4732-A819-B5664B671E3E}" type="datetimeFigureOut">
              <a:rPr lang="cs-CZ" smtClean="0"/>
              <a:t>29.06.2020</a:t>
            </a:fld>
            <a:endParaRPr lang="cs-C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cs-C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FFBB7379-6CFE-49DB-A9CD-549038F3FE2E}" type="slidenum">
              <a:rPr lang="cs-CZ" smtClean="0"/>
              <a:t>‹#›</a:t>
            </a:fld>
            <a:endParaRPr lang="cs-CZ"/>
          </a:p>
        </p:txBody>
      </p:sp>
    </p:spTree>
    <p:extLst>
      <p:ext uri="{BB962C8B-B14F-4D97-AF65-F5344CB8AC3E}">
        <p14:creationId xmlns:p14="http://schemas.microsoft.com/office/powerpoint/2010/main" val="431232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A2CB9A9-2D9E-4732-A819-B5664B671E3E}" type="datetimeFigureOut">
              <a:rPr lang="cs-CZ" smtClean="0"/>
              <a:t>29.06.2020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FBB7379-6CFE-49DB-A9CD-549038F3FE2E}" type="slidenum">
              <a:rPr lang="cs-CZ" smtClean="0"/>
              <a:t>‹#›</a:t>
            </a:fld>
            <a:endParaRPr lang="cs-CZ"/>
          </a:p>
        </p:txBody>
      </p:sp>
    </p:spTree>
    <p:extLst>
      <p:ext uri="{BB962C8B-B14F-4D97-AF65-F5344CB8AC3E}">
        <p14:creationId xmlns:p14="http://schemas.microsoft.com/office/powerpoint/2010/main" val="2395261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A2CB9A9-2D9E-4732-A819-B5664B671E3E}" type="datetimeFigureOut">
              <a:rPr lang="cs-CZ" smtClean="0"/>
              <a:t>29.06.2020</a:t>
            </a:fld>
            <a:endParaRPr lang="cs-CZ"/>
          </a:p>
        </p:txBody>
      </p:sp>
      <p:sp>
        <p:nvSpPr>
          <p:cNvPr id="5" name="Footer Placeholder 4"/>
          <p:cNvSpPr>
            <a:spLocks noGrp="1"/>
          </p:cNvSpPr>
          <p:nvPr>
            <p:ph type="ftr" sz="quarter" idx="11"/>
          </p:nvPr>
        </p:nvSpPr>
        <p:spPr>
          <a:xfrm>
            <a:off x="774923" y="5951811"/>
            <a:ext cx="7896279" cy="365125"/>
          </a:xfrm>
        </p:spPr>
        <p:txBody>
          <a:bodyPr/>
          <a:lstStyle/>
          <a:p>
            <a:endParaRPr lang="cs-C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FFBB7379-6CFE-49DB-A9CD-549038F3FE2E}" type="slidenum">
              <a:rPr lang="cs-CZ" smtClean="0"/>
              <a:t>‹#›</a:t>
            </a:fld>
            <a:endParaRPr lang="cs-CZ"/>
          </a:p>
        </p:txBody>
      </p:sp>
    </p:spTree>
    <p:extLst>
      <p:ext uri="{BB962C8B-B14F-4D97-AF65-F5344CB8AC3E}">
        <p14:creationId xmlns:p14="http://schemas.microsoft.com/office/powerpoint/2010/main" val="62678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A2CB9A9-2D9E-4732-A819-B5664B671E3E}" type="datetimeFigureOut">
              <a:rPr lang="cs-CZ" smtClean="0"/>
              <a:t>29.06.2020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558300" y="5956137"/>
            <a:ext cx="1052508" cy="365125"/>
          </a:xfrm>
        </p:spPr>
        <p:txBody>
          <a:bodyPr/>
          <a:lstStyle/>
          <a:p>
            <a:fld id="{FFBB7379-6CFE-49DB-A9CD-549038F3FE2E}" type="slidenum">
              <a:rPr lang="cs-CZ" smtClean="0"/>
              <a:t>‹#›</a:t>
            </a:fld>
            <a:endParaRPr lang="cs-CZ"/>
          </a:p>
        </p:txBody>
      </p:sp>
    </p:spTree>
    <p:extLst>
      <p:ext uri="{BB962C8B-B14F-4D97-AF65-F5344CB8AC3E}">
        <p14:creationId xmlns:p14="http://schemas.microsoft.com/office/powerpoint/2010/main" val="140825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A2CB9A9-2D9E-4732-A819-B5664B671E3E}" type="datetimeFigureOut">
              <a:rPr lang="cs-CZ" smtClean="0"/>
              <a:t>29.06.2020</a:t>
            </a:fld>
            <a:endParaRPr lang="cs-C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FBB7379-6CFE-49DB-A9CD-549038F3FE2E}" type="slidenum">
              <a:rPr lang="cs-CZ" smtClean="0"/>
              <a:t>‹#›</a:t>
            </a:fld>
            <a:endParaRPr lang="cs-CZ"/>
          </a:p>
        </p:txBody>
      </p:sp>
    </p:spTree>
    <p:extLst>
      <p:ext uri="{BB962C8B-B14F-4D97-AF65-F5344CB8AC3E}">
        <p14:creationId xmlns:p14="http://schemas.microsoft.com/office/powerpoint/2010/main" val="2638426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A2CB9A9-2D9E-4732-A819-B5664B671E3E}" type="datetimeFigureOut">
              <a:rPr lang="cs-CZ" smtClean="0"/>
              <a:t>29.06.2020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FBB7379-6CFE-49DB-A9CD-549038F3FE2E}" type="slidenum">
              <a:rPr lang="cs-CZ" smtClean="0"/>
              <a:t>‹#›</a:t>
            </a:fld>
            <a:endParaRPr lang="cs-CZ"/>
          </a:p>
        </p:txBody>
      </p:sp>
    </p:spTree>
    <p:extLst>
      <p:ext uri="{BB962C8B-B14F-4D97-AF65-F5344CB8AC3E}">
        <p14:creationId xmlns:p14="http://schemas.microsoft.com/office/powerpoint/2010/main" val="2270064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A2CB9A9-2D9E-4732-A819-B5664B671E3E}" type="datetimeFigureOut">
              <a:rPr lang="cs-CZ" smtClean="0"/>
              <a:t>29.06.2020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FBB7379-6CFE-49DB-A9CD-549038F3FE2E}" type="slidenum">
              <a:rPr lang="cs-CZ" smtClean="0"/>
              <a:t>‹#›</a:t>
            </a:fld>
            <a:endParaRPr lang="cs-CZ"/>
          </a:p>
        </p:txBody>
      </p:sp>
    </p:spTree>
    <p:extLst>
      <p:ext uri="{BB962C8B-B14F-4D97-AF65-F5344CB8AC3E}">
        <p14:creationId xmlns:p14="http://schemas.microsoft.com/office/powerpoint/2010/main" val="2005980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A2CB9A9-2D9E-4732-A819-B5664B671E3E}" type="datetimeFigureOut">
              <a:rPr lang="cs-CZ" smtClean="0"/>
              <a:t>29.06.2020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FBB7379-6CFE-49DB-A9CD-549038F3FE2E}" type="slidenum">
              <a:rPr lang="cs-CZ" smtClean="0"/>
              <a:t>‹#›</a:t>
            </a:fld>
            <a:endParaRPr lang="cs-CZ"/>
          </a:p>
        </p:txBody>
      </p:sp>
    </p:spTree>
    <p:extLst>
      <p:ext uri="{BB962C8B-B14F-4D97-AF65-F5344CB8AC3E}">
        <p14:creationId xmlns:p14="http://schemas.microsoft.com/office/powerpoint/2010/main" val="151263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CB9A9-2D9E-4732-A819-B5664B671E3E}" type="datetimeFigureOut">
              <a:rPr lang="cs-CZ" smtClean="0"/>
              <a:t>29.06.2020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FBB7379-6CFE-49DB-A9CD-549038F3FE2E}" type="slidenum">
              <a:rPr lang="cs-CZ" smtClean="0"/>
              <a:t>‹#›</a:t>
            </a:fld>
            <a:endParaRPr lang="cs-CZ"/>
          </a:p>
        </p:txBody>
      </p:sp>
    </p:spTree>
    <p:extLst>
      <p:ext uri="{BB962C8B-B14F-4D97-AF65-F5344CB8AC3E}">
        <p14:creationId xmlns:p14="http://schemas.microsoft.com/office/powerpoint/2010/main" val="295042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A2CB9A9-2D9E-4732-A819-B5664B671E3E}" type="datetimeFigureOut">
              <a:rPr lang="cs-CZ" smtClean="0"/>
              <a:t>29.06.2020</a:t>
            </a:fld>
            <a:endParaRPr lang="cs-C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FFBB7379-6CFE-49DB-A9CD-549038F3FE2E}" type="slidenum">
              <a:rPr lang="cs-CZ" smtClean="0"/>
              <a:t>‹#›</a:t>
            </a:fld>
            <a:endParaRPr lang="cs-CZ"/>
          </a:p>
        </p:txBody>
      </p:sp>
    </p:spTree>
    <p:extLst>
      <p:ext uri="{BB962C8B-B14F-4D97-AF65-F5344CB8AC3E}">
        <p14:creationId xmlns:p14="http://schemas.microsoft.com/office/powerpoint/2010/main" val="161318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A2CB9A9-2D9E-4732-A819-B5664B671E3E}" type="datetimeFigureOut">
              <a:rPr lang="cs-CZ" smtClean="0"/>
              <a:t>29.06.2020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FBB7379-6CFE-49DB-A9CD-549038F3FE2E}" type="slidenum">
              <a:rPr lang="cs-CZ" smtClean="0"/>
              <a:t>‹#›</a:t>
            </a:fld>
            <a:endParaRPr lang="cs-CZ"/>
          </a:p>
        </p:txBody>
      </p:sp>
    </p:spTree>
    <p:extLst>
      <p:ext uri="{BB962C8B-B14F-4D97-AF65-F5344CB8AC3E}">
        <p14:creationId xmlns:p14="http://schemas.microsoft.com/office/powerpoint/2010/main" val="146240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A2CB9A9-2D9E-4732-A819-B5664B671E3E}" type="datetimeFigureOut">
              <a:rPr lang="cs-CZ" smtClean="0"/>
              <a:t>29.06.2020</a:t>
            </a:fld>
            <a:endParaRPr lang="cs-C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cs-C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FFBB7379-6CFE-49DB-A9CD-549038F3FE2E}" type="slidenum">
              <a:rPr lang="cs-CZ" smtClean="0"/>
              <a:t>‹#›</a:t>
            </a:fld>
            <a:endParaRPr lang="cs-C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066390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9564AA-AA49-4E18-95E1-935E0795FE71}"/>
              </a:ext>
            </a:extLst>
          </p:cNvPr>
          <p:cNvSpPr>
            <a:spLocks noGrp="1"/>
          </p:cNvSpPr>
          <p:nvPr>
            <p:ph type="ctrTitle"/>
          </p:nvPr>
        </p:nvSpPr>
        <p:spPr/>
        <p:txBody>
          <a:bodyPr/>
          <a:lstStyle/>
          <a:p>
            <a:r>
              <a:rPr lang="cs-CZ" sz="2400" dirty="0">
                <a:effectLst/>
                <a:latin typeface="Times New Roman" panose="02020603050405020304" pitchFamily="18" charset="0"/>
                <a:ea typeface="Calibri" panose="020F0502020204030204" pitchFamily="34" charset="0"/>
                <a:cs typeface="Times New Roman" panose="02020603050405020304" pitchFamily="18" charset="0"/>
              </a:rPr>
              <a:t>Chemické procesy a degradace půdy erozí na území Uralu</a:t>
            </a:r>
            <a:br>
              <a:rPr lang="cs-CZ" sz="1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Podnadpis 2">
            <a:extLst>
              <a:ext uri="{FF2B5EF4-FFF2-40B4-BE49-F238E27FC236}">
                <a16:creationId xmlns:a16="http://schemas.microsoft.com/office/drawing/2014/main" id="{8DE5F6FC-8B80-48BA-B0D3-9260111929BD}"/>
              </a:ext>
            </a:extLst>
          </p:cNvPr>
          <p:cNvSpPr>
            <a:spLocks noGrp="1"/>
          </p:cNvSpPr>
          <p:nvPr>
            <p:ph type="subTitle" idx="1"/>
          </p:nvPr>
        </p:nvSpPr>
        <p:spPr>
          <a:xfrm>
            <a:off x="468072" y="2589713"/>
            <a:ext cx="10993546" cy="590321"/>
          </a:xfrm>
        </p:spPr>
        <p:txBody>
          <a:bodyPr>
            <a:normAutofit fontScale="25000" lnSpcReduction="20000"/>
          </a:bodyPr>
          <a:lstStyle/>
          <a:p>
            <a:pPr algn="ctr">
              <a:lnSpc>
                <a:spcPct val="107000"/>
              </a:lnSpc>
              <a:spcAft>
                <a:spcPts val="800"/>
              </a:spcAft>
            </a:pPr>
            <a:r>
              <a:rPr lang="cs-CZ" sz="9600" dirty="0">
                <a:effectLst/>
                <a:highlight>
                  <a:srgbClr val="000000"/>
                </a:highlight>
                <a:latin typeface="Times New Roman" panose="02020603050405020304" pitchFamily="18" charset="0"/>
                <a:ea typeface="Calibri" panose="020F0502020204030204" pitchFamily="34" charset="0"/>
                <a:cs typeface="Times New Roman" panose="02020603050405020304" pitchFamily="18" charset="0"/>
              </a:rPr>
              <a:t>Vedoucí práce: doc. Mgr. Marek Vach, Ph.D.</a:t>
            </a:r>
            <a:endParaRPr lang="cs-CZ" sz="96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cs-CZ" sz="9600" dirty="0" err="1">
                <a:effectLst/>
                <a:highlight>
                  <a:srgbClr val="000000"/>
                </a:highlight>
                <a:latin typeface="Times New Roman" panose="02020603050405020304" pitchFamily="18" charset="0"/>
                <a:ea typeface="Calibri" panose="020F0502020204030204" pitchFamily="34" charset="0"/>
                <a:cs typeface="Times New Roman" panose="02020603050405020304" pitchFamily="18" charset="0"/>
              </a:rPr>
              <a:t>Bakalant</a:t>
            </a:r>
            <a:r>
              <a:rPr lang="cs-CZ" sz="9600" dirty="0">
                <a:effectLst/>
                <a:highlight>
                  <a:srgbClr val="000000"/>
                </a:highlight>
                <a:latin typeface="Times New Roman" panose="02020603050405020304" pitchFamily="18" charset="0"/>
                <a:ea typeface="Calibri" panose="020F0502020204030204" pitchFamily="34" charset="0"/>
                <a:cs typeface="Times New Roman" panose="02020603050405020304" pitchFamily="18" charset="0"/>
              </a:rPr>
              <a:t>: </a:t>
            </a:r>
            <a:r>
              <a:rPr lang="cs-CZ" sz="9600" dirty="0" err="1">
                <a:effectLst/>
                <a:highlight>
                  <a:srgbClr val="000000"/>
                </a:highlight>
                <a:latin typeface="Times New Roman" panose="02020603050405020304" pitchFamily="18" charset="0"/>
                <a:ea typeface="Calibri" panose="020F0502020204030204" pitchFamily="34" charset="0"/>
                <a:cs typeface="Times New Roman" panose="02020603050405020304" pitchFamily="18" charset="0"/>
              </a:rPr>
              <a:t>Buyval</a:t>
            </a:r>
            <a:r>
              <a:rPr lang="cs-CZ" sz="9600" dirty="0">
                <a:effectLst/>
                <a:highlight>
                  <a:srgbClr val="000000"/>
                </a:highlight>
                <a:latin typeface="Times New Roman" panose="02020603050405020304" pitchFamily="18" charset="0"/>
                <a:ea typeface="Calibri" panose="020F0502020204030204" pitchFamily="34" charset="0"/>
                <a:cs typeface="Times New Roman" panose="02020603050405020304" pitchFamily="18" charset="0"/>
              </a:rPr>
              <a:t> Ksenia</a:t>
            </a:r>
          </a:p>
          <a:p>
            <a:pPr algn="ctr">
              <a:lnSpc>
                <a:spcPct val="107000"/>
              </a:lnSpc>
              <a:spcAft>
                <a:spcPts val="800"/>
              </a:spcAft>
            </a:pPr>
            <a:endParaRPr lang="cs-CZ" sz="9600" dirty="0">
              <a:highlight>
                <a:srgbClr val="000000"/>
              </a:highligh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cs-CZ" sz="9600" dirty="0">
                <a:effectLst/>
                <a:highlight>
                  <a:srgbClr val="000000"/>
                </a:highlight>
                <a:latin typeface="Times New Roman" panose="02020603050405020304" pitchFamily="18" charset="0"/>
                <a:ea typeface="Calibri" panose="020F0502020204030204" pitchFamily="34" charset="0"/>
                <a:cs typeface="Times New Roman" panose="02020603050405020304" pitchFamily="18" charset="0"/>
              </a:rPr>
              <a:t>2020</a:t>
            </a:r>
            <a:endParaRPr lang="cs-CZ" sz="96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822067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76EFABE-D1CD-4147-A6D0-C1973448682A}"/>
              </a:ext>
            </a:extLst>
          </p:cNvPr>
          <p:cNvSpPr txBox="1"/>
          <p:nvPr/>
        </p:nvSpPr>
        <p:spPr>
          <a:xfrm>
            <a:off x="304014" y="807331"/>
            <a:ext cx="11102419" cy="2308324"/>
          </a:xfrm>
          <a:prstGeom prst="rect">
            <a:avLst/>
          </a:prstGeom>
          <a:noFill/>
        </p:spPr>
        <p:txBody>
          <a:bodyPr wrap="square">
            <a:spAutoFit/>
          </a:bodyPr>
          <a:lstStyle/>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V severní a jižní lesní stepi a horské lesní zóně došlo v posledním desetiletí ke zvýšení průměrné měsíční a průměrné roční teploty vzduchu, snížení srážek a průměrné roční rychlosti větru, to znamená, že hydrotermální podmínky studované oblasti se stávají sušší.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Změny v klimatických podmínkách nejasně ovlivňují faktory.</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Zvýšení průměrné roční teploty vzduchu, zejména v letním období, snížení množství kapalných srážek a vzácné případy jejich intenzity přesahující 10 mm/den určují nevýznamnost erozního potenciálu dešťů v regionu během vegetačního období.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Na území Uralu byla rychlost větru i frekvence jeho intenzity vyšší než kritická </a:t>
            </a:r>
            <a:endParaRPr lang="cs-CZ" dirty="0"/>
          </a:p>
        </p:txBody>
      </p:sp>
    </p:spTree>
    <p:extLst>
      <p:ext uri="{BB962C8B-B14F-4D97-AF65-F5344CB8AC3E}">
        <p14:creationId xmlns:p14="http://schemas.microsoft.com/office/powerpoint/2010/main" val="1675300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BD6CBF9A-CD2A-4172-9CFF-FA6CC822FA7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3345" y="1072726"/>
            <a:ext cx="6603756" cy="4563985"/>
          </a:xfrm>
          <a:prstGeom prst="rect">
            <a:avLst/>
          </a:prstGeom>
          <a:noFill/>
          <a:ln>
            <a:noFill/>
          </a:ln>
        </p:spPr>
      </p:pic>
      <p:sp>
        <p:nvSpPr>
          <p:cNvPr id="3" name="TextovéPole 2">
            <a:extLst>
              <a:ext uri="{FF2B5EF4-FFF2-40B4-BE49-F238E27FC236}">
                <a16:creationId xmlns:a16="http://schemas.microsoft.com/office/drawing/2014/main" id="{C05F34DF-6AFC-47E9-AF33-510712AD1938}"/>
              </a:ext>
            </a:extLst>
          </p:cNvPr>
          <p:cNvSpPr txBox="1"/>
          <p:nvPr/>
        </p:nvSpPr>
        <p:spPr>
          <a:xfrm>
            <a:off x="7252570" y="1387258"/>
            <a:ext cx="4516085" cy="3139321"/>
          </a:xfrm>
          <a:prstGeom prst="rect">
            <a:avLst/>
          </a:prstGeom>
          <a:noFill/>
        </p:spPr>
        <p:txBody>
          <a:bodyPr wrap="square" rtlCol="0">
            <a:spAutoFit/>
          </a:bodyPr>
          <a:lstStyle/>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Zvýšení průměrné roční teploty vzduchu v stepi Trans-Ural odpovídá obecným trendům teploty na Zemi</a:t>
            </a:r>
          </a:p>
          <a:p>
            <a:pPr marL="285750" indent="-285750">
              <a:buFont typeface="Arial" panose="020B0604020202020204" pitchFamily="34" charset="0"/>
              <a:buChar char="•"/>
            </a:pPr>
            <a:r>
              <a:rPr lang="cs-CZ" sz="1800" dirty="0">
                <a:effectLst/>
                <a:latin typeface="Times New Roman" panose="02020603050405020304" pitchFamily="18" charset="0"/>
                <a:ea typeface="Times New Roman" panose="02020603050405020304" pitchFamily="18" charset="0"/>
              </a:rPr>
              <a:t>Pro úplnější analýzu charakteristik pozorovaných klimatických změn je rovněž nutné vzít v úvahu charakteristiky extrémních podmínek a procesů, konkrétně roční a maximální teplotu vzduchu a teplotní rozsah uvnitř roku (rozdíl mezi ročním maximem a minimem teploty). </a:t>
            </a:r>
          </a:p>
          <a:p>
            <a:pPr marL="285750" indent="-285750">
              <a:buFont typeface="Arial" panose="020B0604020202020204" pitchFamily="34" charset="0"/>
              <a:buChar char="•"/>
            </a:pPr>
            <a:endParaRPr lang="cs-CZ" dirty="0"/>
          </a:p>
        </p:txBody>
      </p:sp>
      <p:sp>
        <p:nvSpPr>
          <p:cNvPr id="5" name="TextovéPole 4">
            <a:extLst>
              <a:ext uri="{FF2B5EF4-FFF2-40B4-BE49-F238E27FC236}">
                <a16:creationId xmlns:a16="http://schemas.microsoft.com/office/drawing/2014/main" id="{45DA5E8E-6F87-491C-AF88-1A53BC8D4277}"/>
              </a:ext>
            </a:extLst>
          </p:cNvPr>
          <p:cNvSpPr txBox="1"/>
          <p:nvPr/>
        </p:nvSpPr>
        <p:spPr>
          <a:xfrm>
            <a:off x="533400" y="5525665"/>
            <a:ext cx="6096000" cy="374077"/>
          </a:xfrm>
          <a:prstGeom prst="rect">
            <a:avLst/>
          </a:prstGeom>
          <a:noFill/>
        </p:spPr>
        <p:txBody>
          <a:bodyPr wrap="square">
            <a:spAutoFit/>
          </a:bodyPr>
          <a:lstStyle/>
          <a:p>
            <a:pPr algn="just">
              <a:lnSpc>
                <a:spcPct val="107000"/>
              </a:lnSpc>
              <a:spcAft>
                <a:spcPts val="800"/>
              </a:spcAft>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Zdroj: Sobol,2016</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8007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0DDB234-9FDC-4A5D-981F-C176F289064B}"/>
              </a:ext>
            </a:extLst>
          </p:cNvPr>
          <p:cNvSpPr txBox="1"/>
          <p:nvPr/>
        </p:nvSpPr>
        <p:spPr>
          <a:xfrm>
            <a:off x="523875" y="867460"/>
            <a:ext cx="10763250" cy="5355312"/>
          </a:xfrm>
          <a:prstGeom prst="rect">
            <a:avLst/>
          </a:prstGeom>
          <a:noFill/>
        </p:spPr>
        <p:txBody>
          <a:bodyPr wrap="square">
            <a:spAutoFit/>
          </a:bodyPr>
          <a:lstStyle/>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Absolutní minimum teploty povrchového vzduchu má určitou tendenci k oteplování</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V teplé sezóně srážky přímo ovlivňují množství vymývání</a:t>
            </a:r>
            <a:r>
              <a:rPr lang="cs-CZ" dirty="0">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V teplé sezóně je vývoj vodní eroze svahů určován především intenzitou a délkou srážek.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Podíl eroze nebezpečných dešťů se na území Trans-Uralu významně nezměnil a prahová hodnota deště s intenzitou 10 mm / den odpovídá stavu velmi vzácné události.</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Rychlost větru je jedním z nejsilnějších faktorů v deflaci půdy</a:t>
            </a:r>
            <a:r>
              <a:rPr lang="cs-CZ" dirty="0">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Důležitou charakteristikou větrného režimu území nezbytného pro organizaci opatření k boji proti deflaci půdy je směr převládajících větrů.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Kromě místní (každodenní) větrné eroze je třeba brát v úvahu také bouře prachu.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Podle dostupných údajů z MC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Akjar</a:t>
            </a:r>
            <a:r>
              <a:rPr lang="cs-CZ" sz="1800" dirty="0">
                <a:effectLst/>
                <a:latin typeface="Calibri" panose="020F0502020204030204" pitchFamily="34" charset="0"/>
                <a:ea typeface="Calibri" panose="020F0502020204030204" pitchFamily="34" charset="0"/>
                <a:cs typeface="Times New Roman" panose="02020603050405020304" pitchFamily="18" charset="0"/>
              </a:rPr>
              <a:t> (okres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Khaibullinsky</a:t>
            </a:r>
            <a:r>
              <a:rPr lang="cs-CZ" sz="1800" dirty="0">
                <a:effectLst/>
                <a:latin typeface="Calibri" panose="020F0502020204030204" pitchFamily="34" charset="0"/>
                <a:ea typeface="Calibri" panose="020F0502020204030204" pitchFamily="34" charset="0"/>
                <a:cs typeface="Times New Roman" panose="02020603050405020304" pitchFamily="18" charset="0"/>
              </a:rPr>
              <a:t>) v období 2000–2013 každoročně se vyskytovaly prachové bouře, nejčastěji od května do října</a:t>
            </a:r>
            <a:r>
              <a:rPr lang="cs-CZ" dirty="0">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dirty="0">
                <a:effectLst/>
                <a:latin typeface="Times New Roman" panose="02020603050405020304" pitchFamily="18" charset="0"/>
                <a:ea typeface="Calibri" panose="020F0502020204030204" pitchFamily="34" charset="0"/>
              </a:rPr>
              <a:t>Srovnávací analýza změn stavu erodovaných půd za posledních 35let severních lesních stepních a </a:t>
            </a:r>
            <a:r>
              <a:rPr lang="cs-CZ" sz="1800" dirty="0" err="1">
                <a:effectLst/>
                <a:latin typeface="Times New Roman" panose="02020603050405020304" pitchFamily="18" charset="0"/>
                <a:ea typeface="Calibri" panose="020F0502020204030204" pitchFamily="34" charset="0"/>
              </a:rPr>
              <a:t>předuralských</a:t>
            </a:r>
            <a:r>
              <a:rPr lang="cs-CZ" sz="1800" dirty="0">
                <a:effectLst/>
                <a:latin typeface="Times New Roman" panose="02020603050405020304" pitchFamily="18" charset="0"/>
                <a:ea typeface="Calibri" panose="020F0502020204030204" pitchFamily="34" charset="0"/>
              </a:rPr>
              <a:t> stepních zón, kde klimatické podmínky ve větší míře přispívají k rozvoji vodní eroze půd a trans-uralské stepi s převládající větrnou erozí, ukazuje, že směr erozních procesů je obecný, ale existují i ​​některé rysy.</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cs-CZ" sz="1800" dirty="0">
                <a:effectLst/>
                <a:latin typeface="Times New Roman" panose="02020603050405020304" pitchFamily="18" charset="0"/>
                <a:ea typeface="Calibri" panose="020F0502020204030204" pitchFamily="34" charset="0"/>
              </a:rPr>
              <a:t>V teplém období však dochází k prudkému zvýšení průměrné maximální rychlosti větru, což společné s poklesem srážek naznačuje možnost rozvoje větrné eroze v oblastech nechráněných vegetací. </a:t>
            </a:r>
          </a:p>
          <a:p>
            <a:pPr marL="285750" indent="-285750">
              <a:buFont typeface="Arial" panose="020B0604020202020204" pitchFamily="34" charset="0"/>
              <a:buChar char="•"/>
            </a:pPr>
            <a:r>
              <a:rPr lang="cs-CZ" sz="1800" dirty="0">
                <a:effectLst/>
                <a:latin typeface="Times New Roman" panose="02020603050405020304" pitchFamily="18" charset="0"/>
                <a:ea typeface="Calibri" panose="020F0502020204030204" pitchFamily="34" charset="0"/>
              </a:rPr>
              <a:t>Ukázalo se, že jde o středě erodované půdy. Charakteristickým rysem byla nižší intenzita erozních procesů a téměř úplná absence poklesu tloušťky neerodovaných a slabě erodovaných půd na území trans-Uralu.</a:t>
            </a:r>
            <a:endParaRPr lang="cs-CZ" dirty="0"/>
          </a:p>
        </p:txBody>
      </p:sp>
    </p:spTree>
    <p:extLst>
      <p:ext uri="{BB962C8B-B14F-4D97-AF65-F5344CB8AC3E}">
        <p14:creationId xmlns:p14="http://schemas.microsoft.com/office/powerpoint/2010/main" val="2911195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D80FF5-9A73-4454-9CFF-FC7D2D82B302}"/>
              </a:ext>
            </a:extLst>
          </p:cNvPr>
          <p:cNvSpPr>
            <a:spLocks noGrp="1"/>
          </p:cNvSpPr>
          <p:nvPr>
            <p:ph type="title"/>
          </p:nvPr>
        </p:nvSpPr>
        <p:spPr>
          <a:xfrm>
            <a:off x="439707" y="719931"/>
            <a:ext cx="11029616" cy="1264512"/>
          </a:xfrm>
        </p:spPr>
        <p:txBody>
          <a:bodyPr>
            <a:normAutofit fontScale="90000"/>
          </a:bodyPr>
          <a:lstStyle/>
          <a:p>
            <a:r>
              <a:rPr lang="cs-CZ" b="1" kern="0" dirty="0">
                <a:effectLst/>
                <a:latin typeface="Carlito"/>
                <a:ea typeface="Carlito"/>
                <a:cs typeface="Carlito"/>
              </a:rPr>
              <a:t>GEOCHEMICKÉ CHARAKTERISTIKY DISTRIBUCE MAKRO PROSTŘEDKŮ V PŮDĚ NEZEMĚNĚNÝCH KRAJIN STŘEDNÍHO URALŮ (NA PŘÍKLADU REZERVACI “BASEGI”)</a:t>
            </a:r>
            <a:br>
              <a:rPr lang="cs-CZ" sz="1800" b="1" kern="0" dirty="0">
                <a:effectLst/>
                <a:latin typeface="Carlito"/>
                <a:ea typeface="Carlito"/>
                <a:cs typeface="Carlito"/>
              </a:rPr>
            </a:br>
            <a:endParaRPr lang="cs-CZ" dirty="0"/>
          </a:p>
        </p:txBody>
      </p:sp>
      <p:sp>
        <p:nvSpPr>
          <p:cNvPr id="3" name="TextovéPole 2">
            <a:extLst>
              <a:ext uri="{FF2B5EF4-FFF2-40B4-BE49-F238E27FC236}">
                <a16:creationId xmlns:a16="http://schemas.microsoft.com/office/drawing/2014/main" id="{987C2B9C-B854-4334-8FA1-CA47F418EE4D}"/>
              </a:ext>
            </a:extLst>
          </p:cNvPr>
          <p:cNvSpPr txBox="1"/>
          <p:nvPr/>
        </p:nvSpPr>
        <p:spPr>
          <a:xfrm>
            <a:off x="439707" y="1984443"/>
            <a:ext cx="11312586" cy="4111638"/>
          </a:xfrm>
          <a:prstGeom prst="rect">
            <a:avLst/>
          </a:prstGeom>
          <a:noFill/>
        </p:spPr>
        <p:txBody>
          <a:bodyPr wrap="square" rtlCol="0">
            <a:spAutoFit/>
          </a:bodyPr>
          <a:lstStyle/>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rPr>
              <a:t>Studie byly provedeny v přírodní rezervaci </a:t>
            </a:r>
            <a:r>
              <a:rPr lang="cs-CZ" sz="1800" dirty="0" err="1">
                <a:solidFill>
                  <a:srgbClr val="000000"/>
                </a:solidFill>
                <a:effectLst/>
                <a:latin typeface="Times New Roman" panose="02020603050405020304" pitchFamily="18" charset="0"/>
                <a:ea typeface="Calibri" panose="020F0502020204030204" pitchFamily="34" charset="0"/>
              </a:rPr>
              <a:t>Basegi</a:t>
            </a:r>
            <a:r>
              <a:rPr lang="cs-CZ" sz="1800" dirty="0">
                <a:solidFill>
                  <a:srgbClr val="000000"/>
                </a:solidFill>
                <a:effectLst/>
                <a:latin typeface="Times New Roman" panose="02020603050405020304" pitchFamily="18" charset="0"/>
                <a:ea typeface="Calibri" panose="020F0502020204030204" pitchFamily="34" charset="0"/>
              </a:rPr>
              <a:t> v letech 2011–2013.</a:t>
            </a:r>
          </a:p>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rPr>
              <a:t>Na hřebeni </a:t>
            </a:r>
            <a:r>
              <a:rPr lang="cs-CZ" sz="1800" dirty="0" err="1">
                <a:solidFill>
                  <a:srgbClr val="000000"/>
                </a:solidFill>
                <a:effectLst/>
                <a:latin typeface="Times New Roman" panose="02020603050405020304" pitchFamily="18" charset="0"/>
                <a:ea typeface="Calibri" panose="020F0502020204030204" pitchFamily="34" charset="0"/>
              </a:rPr>
              <a:t>Basegi</a:t>
            </a:r>
            <a:r>
              <a:rPr lang="cs-CZ" sz="1800" dirty="0">
                <a:solidFill>
                  <a:srgbClr val="000000"/>
                </a:solidFill>
                <a:effectLst/>
                <a:latin typeface="Times New Roman" panose="02020603050405020304" pitchFamily="18" charset="0"/>
                <a:ea typeface="Calibri" panose="020F0502020204030204" pitchFamily="34" charset="0"/>
              </a:rPr>
              <a:t> je reprezentována výšková zonace, představovaná horskými lesy.</a:t>
            </a:r>
          </a:p>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rPr>
              <a:t>Studie tras byly kombinovány </a:t>
            </a:r>
            <a:r>
              <a:rPr lang="cs-CZ" sz="1800" dirty="0">
                <a:effectLst/>
                <a:latin typeface="Times New Roman" panose="02020603050405020304" pitchFamily="18" charset="0"/>
                <a:ea typeface="Calibri" panose="020F0502020204030204" pitchFamily="34" charset="0"/>
              </a:rPr>
              <a:t>pomocí metod půdních klíčů a </a:t>
            </a:r>
            <a:r>
              <a:rPr lang="cs-CZ" sz="1800" dirty="0" err="1">
                <a:effectLst/>
                <a:latin typeface="Times New Roman" panose="02020603050405020304" pitchFamily="18" charset="0"/>
                <a:ea typeface="Calibri" panose="020F0502020204030204" pitchFamily="34" charset="0"/>
              </a:rPr>
              <a:t>katénu</a:t>
            </a:r>
            <a:r>
              <a:rPr lang="cs-CZ" sz="1800" dirty="0">
                <a:effectLst/>
                <a:latin typeface="Times New Roman" panose="02020603050405020304" pitchFamily="18" charset="0"/>
                <a:ea typeface="Calibri" panose="020F0502020204030204" pitchFamily="34" charset="0"/>
              </a:rPr>
              <a:t>. </a:t>
            </a:r>
            <a:endParaRPr lang="cs-CZ" dirty="0">
              <a:solidFill>
                <a:srgbClr val="000000"/>
              </a:solidFill>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cs-CZ" dirty="0">
              <a:solidFill>
                <a:srgbClr val="000000"/>
              </a:solidFill>
              <a:latin typeface="Times New Roman" panose="02020603050405020304" pitchFamily="18" charset="0"/>
            </a:endParaRP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VÝSLEDKY VÝZKUMU</a:t>
            </a:r>
            <a:r>
              <a:rPr lang="cs-C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 svazích pohoří Severní </a:t>
            </a:r>
            <a:r>
              <a:rPr lang="cs-CZ"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Baseg</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bylo stanoveno následující pořadí vertikálních půdních zón:</a:t>
            </a:r>
          </a:p>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-půdy </a:t>
            </a:r>
            <a:r>
              <a:rPr lang="cs-CZ"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eluvialních</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typů</a:t>
            </a:r>
          </a:p>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rPr>
              <a:t>- </a:t>
            </a:r>
            <a:r>
              <a:rPr lang="cs-CZ" sz="1800" dirty="0" err="1">
                <a:solidFill>
                  <a:srgbClr val="000000"/>
                </a:solidFill>
                <a:effectLst/>
                <a:latin typeface="Times New Roman" panose="02020603050405020304" pitchFamily="18" charset="0"/>
                <a:ea typeface="Calibri" panose="020F0502020204030204" pitchFamily="34" charset="0"/>
              </a:rPr>
              <a:t>tranzitní-organokumulativní</a:t>
            </a:r>
            <a:endParaRPr lang="cs-CZ" sz="1800" dirty="0">
              <a:solidFill>
                <a:srgbClr val="000000"/>
              </a:solidFill>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rPr>
              <a:t>- trans </a:t>
            </a:r>
            <a:r>
              <a:rPr lang="cs-CZ" sz="1800" dirty="0" err="1">
                <a:solidFill>
                  <a:srgbClr val="000000"/>
                </a:solidFill>
                <a:effectLst/>
                <a:latin typeface="Times New Roman" panose="02020603050405020304" pitchFamily="18" charset="0"/>
                <a:ea typeface="Calibri" panose="020F0502020204030204" pitchFamily="34" charset="0"/>
              </a:rPr>
              <a:t>akumulativní</a:t>
            </a:r>
            <a:r>
              <a:rPr lang="cs-CZ" sz="1800" dirty="0">
                <a:solidFill>
                  <a:srgbClr val="000000"/>
                </a:solidFill>
                <a:effectLst/>
                <a:latin typeface="Times New Roman" panose="02020603050405020304" pitchFamily="18" charset="0"/>
                <a:ea typeface="Calibri" panose="020F0502020204030204" pitchFamily="34" charset="0"/>
              </a:rPr>
              <a:t> s hnědozemí </a:t>
            </a:r>
          </a:p>
          <a:p>
            <a:endParaRPr lang="cs-CZ" dirty="0">
              <a:solidFill>
                <a:srgbClr val="000000"/>
              </a:solidFill>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Shluková analýza Wardovou metodou (podle </a:t>
            </a:r>
            <a:r>
              <a:rPr lang="cs-CZ"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Pearsonova</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koeficientu) tak ukazuje různá spojení chemických prvků v závislosti na umístění půd v krajinné geochemické struktuře hřebene a genetickém horizontu.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3470112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DACA77-7923-464A-BFA3-C414E1A17496}"/>
              </a:ext>
            </a:extLst>
          </p:cNvPr>
          <p:cNvSpPr>
            <a:spLocks noGrp="1"/>
          </p:cNvSpPr>
          <p:nvPr>
            <p:ph type="title"/>
          </p:nvPr>
        </p:nvSpPr>
        <p:spPr/>
        <p:txBody>
          <a:bodyPr>
            <a:normAutofit/>
          </a:bodyPr>
          <a:lstStyle/>
          <a:p>
            <a:r>
              <a:rPr lang="cs-CZ" sz="4000" dirty="0">
                <a:effectLst/>
                <a:latin typeface="Calibri" panose="020F0502020204030204" pitchFamily="34" charset="0"/>
                <a:ea typeface="Calibri" panose="020F0502020204030204" pitchFamily="34" charset="0"/>
                <a:cs typeface="Times New Roman" panose="02020603050405020304" pitchFamily="18" charset="0"/>
              </a:rPr>
              <a:t>ZÁVĚR</a:t>
            </a:r>
            <a:endParaRPr lang="cs-CZ" sz="4000" dirty="0"/>
          </a:p>
        </p:txBody>
      </p:sp>
      <p:sp>
        <p:nvSpPr>
          <p:cNvPr id="3" name="TextovéPole 2">
            <a:extLst>
              <a:ext uri="{FF2B5EF4-FFF2-40B4-BE49-F238E27FC236}">
                <a16:creationId xmlns:a16="http://schemas.microsoft.com/office/drawing/2014/main" id="{41366E45-0FBE-415F-A3B0-7BD7AAEA105E}"/>
              </a:ext>
            </a:extLst>
          </p:cNvPr>
          <p:cNvSpPr txBox="1"/>
          <p:nvPr/>
        </p:nvSpPr>
        <p:spPr>
          <a:xfrm>
            <a:off x="291831" y="2033082"/>
            <a:ext cx="11653736" cy="3834511"/>
          </a:xfrm>
          <a:prstGeom prst="rect">
            <a:avLst/>
          </a:prstGeom>
          <a:noFill/>
        </p:spPr>
        <p:txBody>
          <a:bodyPr wrap="square" rtlCol="0">
            <a:spAutoFit/>
          </a:bodyPr>
          <a:lstStyle/>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Na území Republiky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Baškortostán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v severních a jižních lesních stepích a v horských lesích došlo v posledním desetiletí ke zvýšení průměrných měsíčních a průměrných ročních teplot vzduchu, snížení srážek a průměrné roční rychlosti větru, to znamená, že hydrotermální podmínky studované oblasti se staly sušší. Zvýšení průměrné roční teploty vzduchu, zejména v letním období, snížení množství kapalných srážek a vzácné případy jejich intenzity přesahující 10 mm / den určují nevýznamnost erozního potenciálu dešťů v regionu během vegetačního období. Extrémní srážky ve vrstvě a intenzita vzácných srážek však přispívají více k celkovému eroznímu účinku ve srovnání se slabými dešti se stejným úhrnem srážek za rok, což určuje prevalenci vodní eroze půd na území před Uralu. Na území před Uralu byla rychlost větru i frekvence jeho intenzity vyšší než kritická, ale ostré zvýšení průměrné měsíční maximální rychlosti větru v srpnu v jižní lesní stepní zóně zároveň se snížení srážení a zvýšení frekvence silných větrů v horské lesní zóně naznačuje možnost eroze větru na půdě nechráněné vegetací.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3818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3F65DC9-9820-4464-BCD4-7764FB9137E5}"/>
              </a:ext>
            </a:extLst>
          </p:cNvPr>
          <p:cNvSpPr txBox="1"/>
          <p:nvPr/>
        </p:nvSpPr>
        <p:spPr>
          <a:xfrm>
            <a:off x="778212" y="749030"/>
            <a:ext cx="10943617" cy="3440301"/>
          </a:xfrm>
          <a:prstGeom prst="rect">
            <a:avLst/>
          </a:prstGeom>
          <a:noFill/>
        </p:spPr>
        <p:txBody>
          <a:bodyPr wrap="square">
            <a:spAutoFit/>
          </a:bodyPr>
          <a:lstStyle/>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Za posledních 10 až 15 let se na území stepního trans-Uralu vyskytlo zvýšeni průměrné měsíční a průměrné roční teploty vzduchu, pokles množství srážek v teplé sezóně a pokles průměrné roční rychlosti větru, tj. erozní potenciál dešťů a hydrotermální podmínky studované oblasti se staly vyprahlejšími. Zároveň byla v tomto regionu rychlost větru i frekvence jeho intenzity v zimním období podzimu vyšší než kritická. Během vegetačního období však dochází k prudkému nárůstu průměrné měsíční maximální rychlosti větru, počtu prachových bouří a přítomnosti 44 % větrů ohrožujících deflaci, což naznačuje nebezpečí rozvoje eroze větru.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Srovnávací analýza změn stavu erodovaných půd za 35 let v severních lesních stepích a před Uralských stepních zónách, kde klimatické podmínky přispívají k většímu stupni rozvoje vodní eroze půd, a Trans-uralská step s převahou větrné eroze ukázaly, že na svazích jižní expozice se stejnými svahy jsou nejvíce náchylné k další erozi. Ukázalo se, že se jedná o středně erodované půdy. Charakteristickým rysem byla nižší intenzita erozních procesů a téměř úplná absence poklesu tloušťky neerodovaných a slabě erodovaných půd na území Trans-Uralu.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49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E4E8A0-005C-4201-BFA7-B9FC67292709}"/>
              </a:ext>
            </a:extLst>
          </p:cNvPr>
          <p:cNvSpPr>
            <a:spLocks noGrp="1"/>
          </p:cNvSpPr>
          <p:nvPr>
            <p:ph type="title"/>
          </p:nvPr>
        </p:nvSpPr>
        <p:spPr/>
        <p:txBody>
          <a:bodyPr>
            <a:normAutofit/>
          </a:bodyPr>
          <a:lstStyle/>
          <a:p>
            <a:r>
              <a:rPr lang="cs-CZ" sz="4000" dirty="0">
                <a:effectLst/>
                <a:latin typeface="Calibri" panose="020F0502020204030204" pitchFamily="34" charset="0"/>
                <a:ea typeface="Calibri" panose="020F0502020204030204" pitchFamily="34" charset="0"/>
                <a:cs typeface="Times New Roman" panose="02020603050405020304" pitchFamily="18" charset="0"/>
              </a:rPr>
              <a:t>ÚVOD</a:t>
            </a:r>
            <a:endParaRPr lang="cs-CZ" sz="4000" dirty="0"/>
          </a:p>
        </p:txBody>
      </p:sp>
      <p:sp>
        <p:nvSpPr>
          <p:cNvPr id="3" name="Zástupný obsah 2">
            <a:extLst>
              <a:ext uri="{FF2B5EF4-FFF2-40B4-BE49-F238E27FC236}">
                <a16:creationId xmlns:a16="http://schemas.microsoft.com/office/drawing/2014/main" id="{95E3C01E-2118-4247-AC7A-A396A1D859FA}"/>
              </a:ext>
            </a:extLst>
          </p:cNvPr>
          <p:cNvSpPr>
            <a:spLocks noGrp="1"/>
          </p:cNvSpPr>
          <p:nvPr>
            <p:ph idx="1"/>
          </p:nvPr>
        </p:nvSpPr>
        <p:spPr/>
        <p:txBody>
          <a:bodyPr/>
          <a:lstStyle/>
          <a:p>
            <a:pPr algn="just">
              <a:lnSpc>
                <a:spcPct val="107000"/>
              </a:lnSpc>
              <a:spcAft>
                <a:spcPts val="8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Půda je jednou z hlavních složek přírodního prostředí a její vlastnosti odrážejí komplexní interakce biosféry s litosférou.</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Půdní procesy ovlivňují vegetační pokryv a faunu, vytvářejí asociace rostlin a tvoří horní aktivní vrstvu zeměkoule. Půda jako nejdůležitější součást ekosystémů proto vyžaduje pečlivé ošetření.</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39756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36F77D-FD36-4376-8B5D-495A4D978D22}"/>
              </a:ext>
            </a:extLst>
          </p:cNvPr>
          <p:cNvSpPr>
            <a:spLocks noGrp="1"/>
          </p:cNvSpPr>
          <p:nvPr>
            <p:ph type="title"/>
          </p:nvPr>
        </p:nvSpPr>
        <p:spPr/>
        <p:txBody>
          <a:bodyPr>
            <a:normAutofit/>
          </a:bodyPr>
          <a:lstStyle/>
          <a:p>
            <a:r>
              <a:rPr lang="cs-CZ" sz="4000" dirty="0" err="1">
                <a:effectLst/>
                <a:latin typeface="Calibri" panose="020F0502020204030204" pitchFamily="34" charset="0"/>
                <a:ea typeface="Calibri" panose="020F0502020204030204" pitchFamily="34" charset="0"/>
                <a:cs typeface="Times New Roman" panose="02020603050405020304" pitchFamily="18" charset="0"/>
              </a:rPr>
              <a:t>Uzemí</a:t>
            </a:r>
            <a:r>
              <a:rPr lang="cs-CZ" sz="4000" dirty="0">
                <a:effectLst/>
                <a:latin typeface="Calibri" panose="020F0502020204030204" pitchFamily="34" charset="0"/>
                <a:ea typeface="Calibri" panose="020F0502020204030204" pitchFamily="34" charset="0"/>
                <a:cs typeface="Times New Roman" panose="02020603050405020304" pitchFamily="18" charset="0"/>
              </a:rPr>
              <a:t> Ural</a:t>
            </a:r>
            <a:endParaRPr lang="cs-CZ" sz="4000" dirty="0"/>
          </a:p>
        </p:txBody>
      </p:sp>
      <p:pic>
        <p:nvPicPr>
          <p:cNvPr id="4" name="Zástupný obsah 3">
            <a:extLst>
              <a:ext uri="{FF2B5EF4-FFF2-40B4-BE49-F238E27FC236}">
                <a16:creationId xmlns:a16="http://schemas.microsoft.com/office/drawing/2014/main" id="{38F8C002-BA11-4031-80C9-F9E2742AC6C8}"/>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77874" y="2141199"/>
            <a:ext cx="5818126" cy="3520299"/>
          </a:xfrm>
          <a:prstGeom prst="rect">
            <a:avLst/>
          </a:prstGeom>
          <a:noFill/>
          <a:ln>
            <a:noFill/>
          </a:ln>
        </p:spPr>
      </p:pic>
      <p:sp>
        <p:nvSpPr>
          <p:cNvPr id="6" name="TextovéPole 5">
            <a:extLst>
              <a:ext uri="{FF2B5EF4-FFF2-40B4-BE49-F238E27FC236}">
                <a16:creationId xmlns:a16="http://schemas.microsoft.com/office/drawing/2014/main" id="{E750AAD4-CDDB-4C27-AF97-49349EAB2EA0}"/>
              </a:ext>
            </a:extLst>
          </p:cNvPr>
          <p:cNvSpPr txBox="1"/>
          <p:nvPr/>
        </p:nvSpPr>
        <p:spPr>
          <a:xfrm>
            <a:off x="5819748" y="2230534"/>
            <a:ext cx="6094378" cy="1754326"/>
          </a:xfrm>
          <a:prstGeom prst="rect">
            <a:avLst/>
          </a:prstGeom>
          <a:noFill/>
        </p:spPr>
        <p:txBody>
          <a:bodyPr wrap="square">
            <a:spAutoFit/>
          </a:bodyPr>
          <a:lstStyle/>
          <a:p>
            <a:pPr marL="285750" indent="-285750">
              <a:buFont typeface="Arial" panose="020B0604020202020204" pitchFamily="34" charset="0"/>
              <a:buChar char="•"/>
            </a:pPr>
            <a:r>
              <a:rPr lang="cs-CZ" sz="1800" dirty="0">
                <a:effectLst/>
                <a:latin typeface="Times New Roman" panose="02020603050405020304" pitchFamily="18" charset="0"/>
                <a:ea typeface="Calibri" panose="020F0502020204030204" pitchFamily="34" charset="0"/>
              </a:rPr>
              <a:t>Federální okres Ural byl vytvořen 13. května 2000</a:t>
            </a:r>
          </a:p>
          <a:p>
            <a:pPr marL="285750" indent="-285750">
              <a:buFont typeface="Arial" panose="020B0604020202020204" pitchFamily="34" charset="0"/>
              <a:buChar char="•"/>
            </a:pPr>
            <a:r>
              <a:rPr lang="cs-CZ" sz="1800" dirty="0">
                <a:effectLst/>
                <a:latin typeface="Times New Roman" panose="02020603050405020304" pitchFamily="18" charset="0"/>
                <a:ea typeface="Calibri" panose="020F0502020204030204" pitchFamily="34" charset="0"/>
              </a:rPr>
              <a:t>6 subjektů Ruské federace: 4 regiony (Sverdlovsk, Čeljabinsk, </a:t>
            </a:r>
            <a:r>
              <a:rPr lang="cs-CZ" sz="1800" dirty="0" err="1">
                <a:effectLst/>
                <a:latin typeface="Times New Roman" panose="02020603050405020304" pitchFamily="18" charset="0"/>
                <a:ea typeface="Calibri" panose="020F0502020204030204" pitchFamily="34" charset="0"/>
              </a:rPr>
              <a:t>Kurgan</a:t>
            </a:r>
            <a:r>
              <a:rPr lang="cs-CZ" sz="1800" dirty="0">
                <a:effectLst/>
                <a:latin typeface="Times New Roman" panose="02020603050405020304" pitchFamily="18" charset="0"/>
                <a:ea typeface="Calibri" panose="020F0502020204030204" pitchFamily="34" charset="0"/>
              </a:rPr>
              <a:t>, </a:t>
            </a:r>
            <a:r>
              <a:rPr lang="cs-CZ" sz="1800" dirty="0" err="1">
                <a:effectLst/>
                <a:latin typeface="Times New Roman" panose="02020603050405020304" pitchFamily="18" charset="0"/>
                <a:ea typeface="Calibri" panose="020F0502020204030204" pitchFamily="34" charset="0"/>
              </a:rPr>
              <a:t>Tyumen</a:t>
            </a:r>
            <a:r>
              <a:rPr lang="cs-CZ" sz="1800" dirty="0">
                <a:effectLst/>
                <a:latin typeface="Times New Roman" panose="02020603050405020304" pitchFamily="18" charset="0"/>
                <a:ea typeface="Calibri" panose="020F0502020204030204" pitchFamily="34" charset="0"/>
              </a:rPr>
              <a:t>) a 2 autonomní okruhy</a:t>
            </a:r>
          </a:p>
          <a:p>
            <a:pPr marL="285750" indent="-285750">
              <a:buFont typeface="Arial" panose="020B0604020202020204" pitchFamily="34" charset="0"/>
              <a:buChar char="•"/>
            </a:pPr>
            <a:r>
              <a:rPr lang="cs-CZ" sz="1800" dirty="0">
                <a:effectLst/>
                <a:latin typeface="Times New Roman" panose="02020603050405020304" pitchFamily="18" charset="0"/>
                <a:ea typeface="Calibri" panose="020F0502020204030204" pitchFamily="34" charset="0"/>
              </a:rPr>
              <a:t>Federální okres Ural má příznivé hospodářské a geografické postavení na křižovatce dvou částí světa-Evropy a Asie</a:t>
            </a:r>
          </a:p>
          <a:p>
            <a:endParaRPr lang="cs-CZ" dirty="0"/>
          </a:p>
        </p:txBody>
      </p:sp>
    </p:spTree>
    <p:extLst>
      <p:ext uri="{BB962C8B-B14F-4D97-AF65-F5344CB8AC3E}">
        <p14:creationId xmlns:p14="http://schemas.microsoft.com/office/powerpoint/2010/main" val="294986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3E0899-9CFF-4246-B6DE-CCF1A4099339}"/>
              </a:ext>
            </a:extLst>
          </p:cNvPr>
          <p:cNvSpPr>
            <a:spLocks noGrp="1"/>
          </p:cNvSpPr>
          <p:nvPr>
            <p:ph type="title"/>
          </p:nvPr>
        </p:nvSpPr>
        <p:spPr/>
        <p:txBody>
          <a:bodyPr>
            <a:noAutofit/>
          </a:bodyPr>
          <a:lstStyle/>
          <a:p>
            <a:r>
              <a:rPr lang="cs-CZ" sz="4000" b="1" kern="0" dirty="0">
                <a:effectLst/>
                <a:latin typeface="Carlito"/>
                <a:ea typeface="Carlito"/>
                <a:cs typeface="Carlito"/>
              </a:rPr>
              <a:t>Reliéf jako faktor tvorby půdy</a:t>
            </a:r>
            <a:endParaRPr lang="cs-CZ" sz="4000" dirty="0"/>
          </a:p>
        </p:txBody>
      </p:sp>
      <p:sp>
        <p:nvSpPr>
          <p:cNvPr id="3" name="Zástupný obsah 2">
            <a:extLst>
              <a:ext uri="{FF2B5EF4-FFF2-40B4-BE49-F238E27FC236}">
                <a16:creationId xmlns:a16="http://schemas.microsoft.com/office/drawing/2014/main" id="{AF361912-5D33-4097-8595-997F21A1009E}"/>
              </a:ext>
            </a:extLst>
          </p:cNvPr>
          <p:cNvSpPr>
            <a:spLocks noGrp="1"/>
          </p:cNvSpPr>
          <p:nvPr>
            <p:ph idx="1"/>
          </p:nvPr>
        </p:nvSpPr>
        <p:spPr/>
        <p:txBody>
          <a:bodyPr/>
          <a:lstStyle/>
          <a:p>
            <a:r>
              <a:rPr lang="cs-CZ" sz="1800" dirty="0">
                <a:effectLst/>
                <a:latin typeface="Calibri" panose="020F0502020204030204" pitchFamily="34" charset="0"/>
                <a:ea typeface="Calibri" panose="020F0502020204030204" pitchFamily="34" charset="0"/>
                <a:cs typeface="Times New Roman" panose="02020603050405020304" pitchFamily="18" charset="0"/>
              </a:rPr>
              <a:t>Reliéf má velký vliv na vývoj erozních procesů. </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Výskyt vodní eroze úzce souvisí s odtokem dešťové a tající vody</a:t>
            </a:r>
            <a:r>
              <a:rPr lang="cs-CZ" dirty="0">
                <a:latin typeface="Calibri" panose="020F0502020204030204" pitchFamily="34" charset="0"/>
                <a:ea typeface="Calibri" panose="020F0502020204030204" pitchFamily="34" charset="0"/>
                <a:cs typeface="Times New Roman" panose="02020603050405020304" pitchFamily="18" charset="0"/>
              </a:rPr>
              <a:t>.</a:t>
            </a:r>
          </a:p>
          <a:p>
            <a:r>
              <a:rPr lang="cs-CZ" sz="1800" dirty="0">
                <a:effectLst/>
                <a:latin typeface="Times New Roman" panose="02020603050405020304" pitchFamily="18" charset="0"/>
                <a:ea typeface="Times New Roman" panose="02020603050405020304" pitchFamily="18" charset="0"/>
              </a:rPr>
              <a:t>Procesy eroze se začínají vyvíjet se sklonem 0,5 až 2 °. Se zvýšením strmosti svahu se zvyšuje rychlost odtoku povrchové vody a následně i intenzita eroze.</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 Významný vliv na proplachovací procesy má nejen strmost svahu, ale také jeho tvar .</a:t>
            </a:r>
          </a:p>
          <a:p>
            <a:endParaRPr lang="cs-CZ" dirty="0"/>
          </a:p>
        </p:txBody>
      </p:sp>
    </p:spTree>
    <p:extLst>
      <p:ext uri="{BB962C8B-B14F-4D97-AF65-F5344CB8AC3E}">
        <p14:creationId xmlns:p14="http://schemas.microsoft.com/office/powerpoint/2010/main" val="225025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a:extLst>
              <a:ext uri="{FF2B5EF4-FFF2-40B4-BE49-F238E27FC236}">
                <a16:creationId xmlns:a16="http://schemas.microsoft.com/office/drawing/2014/main" id="{3CD33790-856D-459D-ABA7-5F7A1E80D487}"/>
              </a:ext>
            </a:extLst>
          </p:cNvPr>
          <p:cNvPicPr>
            <a:picLocks noChangeAspect="1"/>
          </p:cNvPicPr>
          <p:nvPr/>
        </p:nvPicPr>
        <p:blipFill>
          <a:blip r:embed="rId2"/>
          <a:stretch>
            <a:fillRect/>
          </a:stretch>
        </p:blipFill>
        <p:spPr>
          <a:xfrm>
            <a:off x="916110" y="1497961"/>
            <a:ext cx="10523618" cy="4916751"/>
          </a:xfrm>
          <a:prstGeom prst="rect">
            <a:avLst/>
          </a:prstGeom>
        </p:spPr>
      </p:pic>
      <p:pic>
        <p:nvPicPr>
          <p:cNvPr id="13" name="Obrázek 12">
            <a:extLst>
              <a:ext uri="{FF2B5EF4-FFF2-40B4-BE49-F238E27FC236}">
                <a16:creationId xmlns:a16="http://schemas.microsoft.com/office/drawing/2014/main" id="{E9656F61-606B-4FB8-A9C1-992B69B157FD}"/>
              </a:ext>
            </a:extLst>
          </p:cNvPr>
          <p:cNvPicPr>
            <a:picLocks noChangeAspect="1"/>
          </p:cNvPicPr>
          <p:nvPr/>
        </p:nvPicPr>
        <p:blipFill>
          <a:blip r:embed="rId3"/>
          <a:stretch>
            <a:fillRect/>
          </a:stretch>
        </p:blipFill>
        <p:spPr>
          <a:xfrm>
            <a:off x="6974911" y="1497962"/>
            <a:ext cx="10883212" cy="4620736"/>
          </a:xfrm>
          <a:prstGeom prst="rect">
            <a:avLst/>
          </a:prstGeom>
        </p:spPr>
      </p:pic>
    </p:spTree>
    <p:extLst>
      <p:ext uri="{BB962C8B-B14F-4D97-AF65-F5344CB8AC3E}">
        <p14:creationId xmlns:p14="http://schemas.microsoft.com/office/powerpoint/2010/main" val="3301551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84AEE6-65C4-4A17-A973-609C554B0638}"/>
              </a:ext>
            </a:extLst>
          </p:cNvPr>
          <p:cNvSpPr>
            <a:spLocks noGrp="1"/>
          </p:cNvSpPr>
          <p:nvPr>
            <p:ph type="title"/>
          </p:nvPr>
        </p:nvSpPr>
        <p:spPr>
          <a:xfrm>
            <a:off x="581191" y="1166696"/>
            <a:ext cx="11029616" cy="1013800"/>
          </a:xfrm>
        </p:spPr>
        <p:txBody>
          <a:bodyPr>
            <a:normAutofit fontScale="90000"/>
          </a:bodyPr>
          <a:lstStyle/>
          <a:p>
            <a:r>
              <a:rPr lang="cs-CZ" sz="4000" b="1" kern="0" dirty="0">
                <a:effectLst/>
                <a:latin typeface="Carlito"/>
                <a:ea typeface="Carlito"/>
                <a:cs typeface="Carlito"/>
              </a:rPr>
              <a:t>Význam klimatických podmínek v rozvoji erozních procesů</a:t>
            </a:r>
            <a:br>
              <a:rPr lang="cs-CZ" sz="1800" b="1" kern="0" dirty="0">
                <a:effectLst/>
                <a:latin typeface="Carlito"/>
                <a:ea typeface="Carlito"/>
                <a:cs typeface="Carlito"/>
              </a:rPr>
            </a:br>
            <a:endParaRPr lang="cs-CZ" dirty="0"/>
          </a:p>
        </p:txBody>
      </p:sp>
      <p:sp>
        <p:nvSpPr>
          <p:cNvPr id="3" name="Zástupný obsah 2">
            <a:extLst>
              <a:ext uri="{FF2B5EF4-FFF2-40B4-BE49-F238E27FC236}">
                <a16:creationId xmlns:a16="http://schemas.microsoft.com/office/drawing/2014/main" id="{67DA7EAA-75D2-44FE-983B-E745DDFA43BB}"/>
              </a:ext>
            </a:extLst>
          </p:cNvPr>
          <p:cNvSpPr>
            <a:spLocks noGrp="1"/>
          </p:cNvSpPr>
          <p:nvPr>
            <p:ph idx="1"/>
          </p:nvPr>
        </p:nvSpPr>
        <p:spPr/>
        <p:txBody>
          <a:bodyPr/>
          <a:lstStyle/>
          <a:p>
            <a:r>
              <a:rPr lang="cs-CZ" sz="1800" dirty="0">
                <a:effectLst/>
                <a:latin typeface="Calibri" panose="020F0502020204030204" pitchFamily="34" charset="0"/>
                <a:ea typeface="Calibri" panose="020F0502020204030204" pitchFamily="34" charset="0"/>
                <a:cs typeface="Times New Roman" panose="02020603050405020304" pitchFamily="18" charset="0"/>
              </a:rPr>
              <a:t>Mezi klimatické faktory, které přispívají k rozvoji půdní eroze patří: teplota vzduchu, množství a intenzita srážek, jakož i rychlost a směr větru. </a:t>
            </a:r>
          </a:p>
          <a:p>
            <a:r>
              <a:rPr lang="cs-CZ" sz="1800" dirty="0">
                <a:effectLst/>
                <a:latin typeface="Times New Roman" panose="02020603050405020304" pitchFamily="18" charset="0"/>
                <a:ea typeface="Times New Roman" panose="02020603050405020304" pitchFamily="18" charset="0"/>
              </a:rPr>
              <a:t>Cílem této práce bylo identifikovat dynamiku hlavních klimatických ukazatelů a jejich vliv na povahu erozních procesů v různých přírodních zónách regionu. </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Analýza zohlednila období 2005–2014</a:t>
            </a:r>
            <a:endParaRPr lang="cs-CZ" dirty="0"/>
          </a:p>
        </p:txBody>
      </p:sp>
    </p:spTree>
    <p:extLst>
      <p:ext uri="{BB962C8B-B14F-4D97-AF65-F5344CB8AC3E}">
        <p14:creationId xmlns:p14="http://schemas.microsoft.com/office/powerpoint/2010/main" val="133652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B9BF64F2-6B7B-4C36-88A9-08162E46522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973" y="1154649"/>
            <a:ext cx="6851853" cy="4179369"/>
          </a:xfrm>
          <a:prstGeom prst="rect">
            <a:avLst/>
          </a:prstGeom>
          <a:noFill/>
          <a:ln>
            <a:noFill/>
          </a:ln>
        </p:spPr>
      </p:pic>
      <p:sp>
        <p:nvSpPr>
          <p:cNvPr id="4" name="TextovéPole 3">
            <a:extLst>
              <a:ext uri="{FF2B5EF4-FFF2-40B4-BE49-F238E27FC236}">
                <a16:creationId xmlns:a16="http://schemas.microsoft.com/office/drawing/2014/main" id="{DB2B14CC-62F8-4877-BC8A-851F5527AB86}"/>
              </a:ext>
            </a:extLst>
          </p:cNvPr>
          <p:cNvSpPr txBox="1"/>
          <p:nvPr/>
        </p:nvSpPr>
        <p:spPr>
          <a:xfrm>
            <a:off x="331973" y="5261670"/>
            <a:ext cx="6094378" cy="369332"/>
          </a:xfrm>
          <a:prstGeom prst="rect">
            <a:avLst/>
          </a:prstGeom>
          <a:noFill/>
        </p:spPr>
        <p:txBody>
          <a:bodyPr wrap="square">
            <a:spAutoFit/>
          </a:bodyPr>
          <a:lstStyle/>
          <a:p>
            <a:pPr algn="just"/>
            <a:r>
              <a:rPr lang="cs-CZ" sz="1800" dirty="0">
                <a:effectLst/>
                <a:latin typeface="Times New Roman" panose="02020603050405020304" pitchFamily="18" charset="0"/>
                <a:ea typeface="Times New Roman" panose="02020603050405020304" pitchFamily="18" charset="0"/>
              </a:rPr>
              <a:t>Zdroj:Sobol,2016</a:t>
            </a:r>
            <a:endParaRPr lang="cs-CZ" sz="2800" dirty="0">
              <a:effectLst/>
              <a:latin typeface="Times New Roman" panose="02020603050405020304" pitchFamily="18" charset="0"/>
              <a:ea typeface="Times New Roman" panose="02020603050405020304" pitchFamily="18" charset="0"/>
            </a:endParaRPr>
          </a:p>
        </p:txBody>
      </p:sp>
      <p:sp>
        <p:nvSpPr>
          <p:cNvPr id="6" name="TextovéPole 5">
            <a:extLst>
              <a:ext uri="{FF2B5EF4-FFF2-40B4-BE49-F238E27FC236}">
                <a16:creationId xmlns:a16="http://schemas.microsoft.com/office/drawing/2014/main" id="{E2A333B4-0534-44AD-A294-A5D22449F099}"/>
              </a:ext>
            </a:extLst>
          </p:cNvPr>
          <p:cNvSpPr txBox="1"/>
          <p:nvPr/>
        </p:nvSpPr>
        <p:spPr>
          <a:xfrm>
            <a:off x="7183826" y="1315017"/>
            <a:ext cx="4590253" cy="5078313"/>
          </a:xfrm>
          <a:prstGeom prst="rect">
            <a:avLst/>
          </a:prstGeom>
          <a:noFill/>
        </p:spPr>
        <p:txBody>
          <a:bodyPr wrap="square">
            <a:spAutoFit/>
          </a:bodyPr>
          <a:lstStyle/>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Jednou z nejdůležitějších vlastností klimatických podmínek je teplotní režim.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Celkové oteplování při porovnání posledního desetiletí s obdobím 1881-1980.</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Zároveň je určité snížení součtu negativních teplot</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Intenzita vodní eroze během tání sněhového pokryvu je zapříčiněna především hloubkou zamrznutí půdy</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Intenzivní tání sněhu v regionu se vyskytuje v první a druhé dekádě dubna.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Na jedné straně tedy snížení hloubky zamrzání půdy pomáhá snížit vodní erozi a na druhé straně oteplování v dubnu a zvýšení sněhových rezerv může vést k jejímu posílení.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V oblasti Ufa je zásadní hloubka zmrazení.</a:t>
            </a:r>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78034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086BB9C4-03C5-492C-A8B9-4E9EE7B0CD0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602" y="1131865"/>
            <a:ext cx="6513224" cy="4850646"/>
          </a:xfrm>
          <a:prstGeom prst="rect">
            <a:avLst/>
          </a:prstGeom>
          <a:noFill/>
          <a:ln>
            <a:noFill/>
          </a:ln>
        </p:spPr>
      </p:pic>
      <p:sp>
        <p:nvSpPr>
          <p:cNvPr id="5" name="TextovéPole 4">
            <a:extLst>
              <a:ext uri="{FF2B5EF4-FFF2-40B4-BE49-F238E27FC236}">
                <a16:creationId xmlns:a16="http://schemas.microsoft.com/office/drawing/2014/main" id="{A3F73FF5-1557-4D30-AD3F-BC0FB2CF8A20}"/>
              </a:ext>
            </a:extLst>
          </p:cNvPr>
          <p:cNvSpPr txBox="1"/>
          <p:nvPr/>
        </p:nvSpPr>
        <p:spPr>
          <a:xfrm>
            <a:off x="1204770" y="690823"/>
            <a:ext cx="5162888" cy="369332"/>
          </a:xfrm>
          <a:prstGeom prst="rect">
            <a:avLst/>
          </a:prstGeom>
          <a:noFill/>
        </p:spPr>
        <p:txBody>
          <a:bodyPr wrap="none" rtlCol="0">
            <a:spAutoFit/>
          </a:bodyPr>
          <a:lstStyle/>
          <a:p>
            <a:r>
              <a:rPr lang="cs-CZ" sz="1800" dirty="0">
                <a:effectLst/>
                <a:latin typeface="Calibri" panose="020F0502020204030204" pitchFamily="34" charset="0"/>
                <a:ea typeface="Calibri" panose="020F0502020204030204" pitchFamily="34" charset="0"/>
                <a:cs typeface="Times New Roman" panose="02020603050405020304" pitchFamily="18" charset="0"/>
              </a:rPr>
              <a:t>Absolutní maximální a minimální teplota vzduchu, ° C</a:t>
            </a:r>
            <a:endParaRPr lang="cs-CZ" dirty="0"/>
          </a:p>
        </p:txBody>
      </p:sp>
      <p:sp>
        <p:nvSpPr>
          <p:cNvPr id="7" name="TextovéPole 6">
            <a:extLst>
              <a:ext uri="{FF2B5EF4-FFF2-40B4-BE49-F238E27FC236}">
                <a16:creationId xmlns:a16="http://schemas.microsoft.com/office/drawing/2014/main" id="{97B437F1-309B-45F0-A525-49819503B52E}"/>
              </a:ext>
            </a:extLst>
          </p:cNvPr>
          <p:cNvSpPr txBox="1"/>
          <p:nvPr/>
        </p:nvSpPr>
        <p:spPr>
          <a:xfrm>
            <a:off x="6902778" y="1136218"/>
            <a:ext cx="5116398" cy="4801314"/>
          </a:xfrm>
          <a:prstGeom prst="rect">
            <a:avLst/>
          </a:prstGeom>
          <a:noFill/>
        </p:spPr>
        <p:txBody>
          <a:bodyPr wrap="square">
            <a:spAutoFit/>
          </a:bodyPr>
          <a:lstStyle/>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Analýza tabulky 7 ukázala, že roční minimum teploty povrchového vzduchu má znatelnou tendenci ke zvýšení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Extrémní letní teploty ve studijní oblasti obecně charakterizují globální oteplování méně než zimní extrémy. </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cs-CZ" sz="1800" dirty="0">
                <a:effectLst/>
                <a:latin typeface="Times New Roman" panose="02020603050405020304" pitchFamily="18" charset="0"/>
                <a:ea typeface="Times New Roman" panose="02020603050405020304" pitchFamily="18" charset="0"/>
              </a:rPr>
              <a:t>Celkové oteplování bylo doprovázeno výrazným poklesem srážek (obrázek 4) v období od května do listopadu na severních a jižních lesních stepích.</a:t>
            </a:r>
            <a:r>
              <a:rPr lang="cs-CZ" sz="1800" dirty="0">
                <a:solidFill>
                  <a:srgbClr val="FF0000"/>
                </a:solidFill>
                <a:effectLst/>
                <a:latin typeface="Times New Roman" panose="02020603050405020304" pitchFamily="18" charset="0"/>
                <a:ea typeface="Times New Roman" panose="02020603050405020304" pitchFamily="18" charset="0"/>
              </a:rPr>
              <a:t> </a:t>
            </a:r>
            <a:endParaRPr lang="cs-CZ" sz="1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V teplé sezóně je vývoj vodní eroze svahů určován především intenzitou a délkou srážek.</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Rychlost větru je jedním z nejsilnějších faktorů v deflaci půdy. </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Je známo, že půdní věterné eroze závisí na klimatu a lze velmi jasně vysledovat i souvislost s množstvím srážek (vlhkostí půdy) a teplotou, které společně určují stupeň suchosti klimatu. </a:t>
            </a:r>
            <a:endParaRPr lang="cs-CZ" dirty="0"/>
          </a:p>
        </p:txBody>
      </p:sp>
    </p:spTree>
    <p:extLst>
      <p:ext uri="{BB962C8B-B14F-4D97-AF65-F5344CB8AC3E}">
        <p14:creationId xmlns:p14="http://schemas.microsoft.com/office/powerpoint/2010/main" val="262516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5A34221D-E21B-4A0B-86CA-E9407FB4576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518" y="1121330"/>
            <a:ext cx="6615665" cy="4608262"/>
          </a:xfrm>
          <a:prstGeom prst="rect">
            <a:avLst/>
          </a:prstGeom>
          <a:noFill/>
          <a:ln>
            <a:noFill/>
          </a:ln>
        </p:spPr>
      </p:pic>
      <p:sp>
        <p:nvSpPr>
          <p:cNvPr id="4" name="TextovéPole 3">
            <a:extLst>
              <a:ext uri="{FF2B5EF4-FFF2-40B4-BE49-F238E27FC236}">
                <a16:creationId xmlns:a16="http://schemas.microsoft.com/office/drawing/2014/main" id="{170904BA-D1ED-40DF-8491-DC80183CC899}"/>
              </a:ext>
            </a:extLst>
          </p:cNvPr>
          <p:cNvSpPr txBox="1"/>
          <p:nvPr/>
        </p:nvSpPr>
        <p:spPr>
          <a:xfrm>
            <a:off x="6959313" y="1540266"/>
            <a:ext cx="4843046" cy="3416320"/>
          </a:xfrm>
          <a:prstGeom prst="rect">
            <a:avLst/>
          </a:prstGeom>
          <a:noFill/>
        </p:spPr>
        <p:txBody>
          <a:bodyPr wrap="square">
            <a:spAutoFit/>
          </a:bodyPr>
          <a:lstStyle/>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V oblasti republiky </a:t>
            </a:r>
            <a:r>
              <a:rPr lang="cs-CZ"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Baškirsko</a:t>
            </a:r>
            <a:r>
              <a:rPr lang="cs-CZ" sz="1800" dirty="0">
                <a:effectLst/>
                <a:latin typeface="Calibri" panose="020F0502020204030204" pitchFamily="34" charset="0"/>
                <a:ea typeface="Calibri" panose="020F0502020204030204" pitchFamily="34" charset="0"/>
                <a:cs typeface="Times New Roman" panose="02020603050405020304" pitchFamily="18" charset="0"/>
              </a:rPr>
              <a:t>, která se nazývá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Předuralí</a:t>
            </a:r>
            <a:r>
              <a:rPr lang="cs-CZ" sz="1800" dirty="0">
                <a:effectLst/>
                <a:latin typeface="Calibri" panose="020F0502020204030204" pitchFamily="34" charset="0"/>
                <a:ea typeface="Calibri" panose="020F0502020204030204" pitchFamily="34" charset="0"/>
                <a:cs typeface="Times New Roman" panose="02020603050405020304" pitchFamily="18" charset="0"/>
              </a:rPr>
              <a:t> jsou změny rychlosti větru  podobné změnám průměrných ročních a měsíčních rychlosti větru uvedených v tabulce </a:t>
            </a:r>
          </a:p>
          <a:p>
            <a:pPr marL="285750" indent="-285750">
              <a:buFont typeface="Arial" panose="020B0604020202020204" pitchFamily="34" charset="0"/>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Přičemž ve srovnání s výrazným snížením rychlosti větru v průměru o 1,1 metr za sekundu došlo také k významnému snížení frekvence intenzity výskytu větru  nad kritickou úroveň, což určuje neexistenci předpokladů pro zvýšení větrné eroze půd.</a:t>
            </a:r>
          </a:p>
          <a:p>
            <a:pPr marL="285750" indent="-285750">
              <a:buFont typeface="Arial" panose="020B0604020202020204" pitchFamily="34" charset="0"/>
              <a:buChar char="•"/>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1545511919"/>
      </p:ext>
    </p:extLst>
  </p:cSld>
  <p:clrMapOvr>
    <a:masterClrMapping/>
  </p:clrMapOvr>
</p:sld>
</file>

<file path=ppt/theme/theme1.xml><?xml version="1.0" encoding="utf-8"?>
<a:theme xmlns:a="http://schemas.openxmlformats.org/drawingml/2006/main" name="Dividenda">
  <a:themeElements>
    <a:clrScheme name="Dividenda">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TM03457464[[fn=Dividenda]]</Template>
  <TotalTime>92</TotalTime>
  <Words>1412</Words>
  <Application>Microsoft Office PowerPoint</Application>
  <PresentationFormat>Širokoúhlá obrazovka</PresentationFormat>
  <Paragraphs>73</Paragraphs>
  <Slides>15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15</vt:i4>
      </vt:variant>
    </vt:vector>
  </HeadingPairs>
  <TitlesOfParts>
    <vt:vector size="22" baseType="lpstr">
      <vt:lpstr>Arial</vt:lpstr>
      <vt:lpstr>Calibri</vt:lpstr>
      <vt:lpstr>Carlito</vt:lpstr>
      <vt:lpstr>Gill Sans MT</vt:lpstr>
      <vt:lpstr>Times New Roman</vt:lpstr>
      <vt:lpstr>Wingdings 2</vt:lpstr>
      <vt:lpstr>Dividenda</vt:lpstr>
      <vt:lpstr>Chemické procesy a degradace půdy erozí na území Uralu </vt:lpstr>
      <vt:lpstr>ÚVOD</vt:lpstr>
      <vt:lpstr>Uzemí Ural</vt:lpstr>
      <vt:lpstr>Reliéf jako faktor tvorby půdy</vt:lpstr>
      <vt:lpstr>Prezentace aplikace PowerPoint</vt:lpstr>
      <vt:lpstr>Význam klimatických podmínek v rozvoji erozních procesů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GEOCHEMICKÉ CHARAKTERISTIKY DISTRIBUCE MAKRO PROSTŘEDKŮ V PŮDĚ NEZEMĚNĚNÝCH KRAJIN STŘEDNÍHO URALŮ (NA PŘÍKLADU REZERVACI “BASEGI”) </vt:lpstr>
      <vt:lpstr>ZÁVĚR</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Chemické procesy a degradace půdy erozí na území Uralu </dc:title>
  <dc:creator> </dc:creator>
  <cp:lastModifiedBy> </cp:lastModifiedBy>
  <cp:revision>10</cp:revision>
  <dcterms:created xsi:type="dcterms:W3CDTF">2020-06-29T21:12:55Z</dcterms:created>
  <dcterms:modified xsi:type="dcterms:W3CDTF">2020-06-29T22:45:12Z</dcterms:modified>
</cp:coreProperties>
</file>