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9" r:id="rId4"/>
    <p:sldId id="281" r:id="rId5"/>
    <p:sldId id="280" r:id="rId6"/>
    <p:sldId id="275" r:id="rId7"/>
    <p:sldId id="282" r:id="rId8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ítejte" id="{E75E278A-FF0E-49A4-B170-79828D63BBAD}">
          <p14:sldIdLst>
            <p14:sldId id="256"/>
          </p14:sldIdLst>
        </p14:section>
        <p14:section name="Návrh, Morfing, poznámky, spolupráce, Řekněte mi" id="{B9B51309-D148-4332-87C2-07BE32FBCA3B}">
          <p14:sldIdLst>
            <p14:sldId id="271"/>
            <p14:sldId id="279"/>
            <p14:sldId id="281"/>
            <p14:sldId id="280"/>
            <p14:sldId id="275"/>
          </p14:sldIdLst>
        </p14:section>
        <p14:section name="Další informace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45"/>
    <a:srgbClr val="F8CAB6"/>
    <a:srgbClr val="CC0000"/>
    <a:srgbClr val="DD462F"/>
    <a:srgbClr val="D24726"/>
    <a:srgbClr val="404040"/>
    <a:srgbClr val="F8CF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Stav odpovědí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715-438A-AC05-1079C28486C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715-438A-AC05-1079C28486C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5-438A-AC05-1079C28486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Bez výhrad</c:v>
                </c:pt>
                <c:pt idx="1">
                  <c:v>S výhradou</c:v>
                </c:pt>
                <c:pt idx="2">
                  <c:v>Prostor pro zlepšení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0.16500000000000001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1-40EB-AF06-DD07BDE84B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0E72-D486-40C6-BAE8-0A239C0B80CE}" type="datetime1">
              <a:rPr lang="cs-CZ" smtClean="0"/>
              <a:t>12.03.2023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CDC86-3E50-40F9-9C5D-EBF7F8AAFF3B}" type="datetime1">
              <a:rPr lang="cs-CZ" smtClean="0"/>
              <a:pPr/>
              <a:t>12.03.2023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645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553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923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868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866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cs-CZ" sz="1800" noProof="0"/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Kliknutím můžete upravit styl předlohy textů.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Druhá úroveň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Třetí úroveň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Čtvrtá úroveň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1FC9962-0A29-4690-AE1A-3FC6C5EB57A8}" type="datetime1">
              <a:rPr lang="cs-CZ" noProof="0" smtClean="0"/>
              <a:t>12.03.2023</a:t>
            </a:fld>
            <a:endParaRPr lang="cs-CZ" noProof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10" name="Obdélník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Kliknutím můžete upravit styl předlohy textů.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Druhá úroveň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Třetí úroveň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Čtvrtá úroveň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cs-CZ" sz="1800" noProof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A9668B6-02D9-4ED0-B6A9-0B6FF4E427DD}" type="datetime1">
              <a:rPr lang="cs-CZ" noProof="0" smtClean="0"/>
              <a:t>12.03.2023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cs-CZ" noProof="0" smtClean="0"/>
              <a:pPr rtl="0"/>
              <a:t>‹#›</a:t>
            </a:fld>
            <a:endParaRPr lang="cs-CZ" noProof="0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70C7DA1-DE7F-29DF-7F5B-1EDDF8A936BD}"/>
              </a:ext>
            </a:extLst>
          </p:cNvPr>
          <p:cNvSpPr/>
          <p:nvPr/>
        </p:nvSpPr>
        <p:spPr>
          <a:xfrm>
            <a:off x="395207" y="410705"/>
            <a:ext cx="11429999" cy="6106331"/>
          </a:xfrm>
          <a:prstGeom prst="rect">
            <a:avLst/>
          </a:prstGeom>
          <a:solidFill>
            <a:schemeClr val="bg1"/>
          </a:solidFill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198" y="803289"/>
            <a:ext cx="4958445" cy="2198962"/>
          </a:xfrm>
        </p:spPr>
        <p:txBody>
          <a:bodyPr rtlCol="0" anchor="ctr" anchorCtr="0">
            <a:normAutofit/>
          </a:bodyPr>
          <a:lstStyle/>
          <a:p>
            <a:pPr algn="ctr"/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Česká zemědělská univerzita v Praze</a:t>
            </a:r>
            <a:br>
              <a:rPr lang="cs-CZ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cs-CZ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Provozně ekonomická fakulta</a:t>
            </a:r>
            <a:br>
              <a:rPr lang="cs-CZ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cs-CZ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Katedra řízení</a:t>
            </a:r>
            <a:br>
              <a:rPr lang="cs-CZ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cs-CZ" sz="18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0CAFDE4-BF41-D212-686C-5D124BA3C355}"/>
              </a:ext>
            </a:extLst>
          </p:cNvPr>
          <p:cNvSpPr txBox="1"/>
          <p:nvPr/>
        </p:nvSpPr>
        <p:spPr>
          <a:xfrm>
            <a:off x="2913837" y="2705057"/>
            <a:ext cx="5894616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Prezentace bakalářské práce</a:t>
            </a:r>
            <a:endParaRPr lang="cs-CZ" sz="2800" b="1" dirty="0"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Proces delegování </a:t>
            </a:r>
          </a:p>
          <a:p>
            <a:pPr algn="ctr"/>
            <a:r>
              <a:rPr lang="cs-CZ" sz="2000" b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ve vybrané organizaci</a:t>
            </a:r>
          </a:p>
          <a:p>
            <a:pPr algn="ctr"/>
            <a:r>
              <a:rPr lang="cs-CZ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cs-CZ" sz="1600" b="1" dirty="0"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  </a:t>
            </a:r>
            <a:r>
              <a:rPr lang="cs-CZ" sz="1600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Autor práce: </a:t>
            </a:r>
            <a:r>
              <a:rPr lang="cs-CZ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Edita Hajdari 	</a:t>
            </a:r>
          </a:p>
          <a:p>
            <a:pPr algn="ctr"/>
            <a:r>
              <a:rPr lang="cs-CZ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Vedoucí práce: Ing. Jana Horáková</a:t>
            </a:r>
            <a:endParaRPr lang="cs-CZ" sz="1600" b="1" dirty="0"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A7A698-9985-824A-5583-391CD42EE201}"/>
              </a:ext>
            </a:extLst>
          </p:cNvPr>
          <p:cNvSpPr txBox="1"/>
          <p:nvPr/>
        </p:nvSpPr>
        <p:spPr>
          <a:xfrm>
            <a:off x="4982307" y="5746934"/>
            <a:ext cx="22273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effectLst/>
                <a:latin typeface="+mj-lt"/>
                <a:ea typeface="Times New Roman" panose="02020603050405020304" pitchFamily="18" charset="0"/>
              </a:rPr>
              <a:t>©  2023 ČZU v Praze</a:t>
            </a:r>
            <a:endParaRPr lang="cs-CZ" sz="14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506" y="722204"/>
            <a:ext cx="3256954" cy="185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13742" y="448056"/>
            <a:ext cx="11164515" cy="613301"/>
          </a:xfrm>
          <a:noFill/>
          <a:ln w="76200" cmpd="dbl">
            <a:solidFill>
              <a:srgbClr val="92D050"/>
            </a:solidFill>
          </a:ln>
        </p:spPr>
        <p:txBody>
          <a:bodyPr rtlCol="0">
            <a:noAutofit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Představení práce</a:t>
            </a:r>
          </a:p>
        </p:txBody>
      </p:sp>
      <p:sp useBgFill="1">
        <p:nvSpPr>
          <p:cNvPr id="38" name="Zástupný symbol pro obsah 17"/>
          <p:cNvSpPr txBox="1">
            <a:spLocks/>
          </p:cNvSpPr>
          <p:nvPr/>
        </p:nvSpPr>
        <p:spPr>
          <a:xfrm>
            <a:off x="541610" y="1524708"/>
            <a:ext cx="11144112" cy="4885236"/>
          </a:xfrm>
          <a:prstGeom prst="rect">
            <a:avLst/>
          </a:prstGeom>
          <a:ln w="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Proč právě delegování?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Spolupráce se společností 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FIRMA s.r.o. na zlepšení přístupu manažerů k vedení podřízených.</a:t>
            </a:r>
            <a:r>
              <a:rPr lang="cs-CZ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 bylo cílem práce?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jistit, jaká je úroveň delegování ve společnosti a dospět ke konkrétním závěrům a doporučením</a:t>
            </a:r>
            <a:r>
              <a:rPr lang="cs-CZ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Jak se k cíli došlo?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Zpracování rešerše odborné literatury, získání přehledu o dané problematice.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Využití metod kvalitativního výzkumu - řízený rozhovor s manažery a pozorování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Jaké jsou reálné přínosy této práce?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ávrhy byly vedením společnosti akceptované a v průběhu roku 2023 se postupně realizují</a:t>
            </a:r>
            <a:endParaRPr lang="cs-CZ" sz="2000" b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7584A6-6217-8543-811C-0D7FB2652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cs-CZ" noProof="0" smtClean="0"/>
              <a:pPr rtl="0"/>
              <a:t>2</a:t>
            </a:fld>
            <a:endParaRPr lang="cs-CZ" noProof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5827A575-9575-C96D-8F9E-7E84C357FCC2}"/>
              </a:ext>
            </a:extLst>
          </p:cNvPr>
          <p:cNvSpPr/>
          <p:nvPr/>
        </p:nvSpPr>
        <p:spPr>
          <a:xfrm>
            <a:off x="718457" y="1524708"/>
            <a:ext cx="653143" cy="408214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A09B96A2-AB83-095B-3FA5-3BCB46A1BDF1}"/>
              </a:ext>
            </a:extLst>
          </p:cNvPr>
          <p:cNvSpPr/>
          <p:nvPr/>
        </p:nvSpPr>
        <p:spPr>
          <a:xfrm>
            <a:off x="718455" y="2643963"/>
            <a:ext cx="653143" cy="408214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744838CE-9CB0-E81A-E982-0D6E958D4420}"/>
              </a:ext>
            </a:extLst>
          </p:cNvPr>
          <p:cNvSpPr/>
          <p:nvPr/>
        </p:nvSpPr>
        <p:spPr>
          <a:xfrm>
            <a:off x="718455" y="3763219"/>
            <a:ext cx="653143" cy="408214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5FD81973-0401-1FF5-5AEA-E524E07568CF}"/>
              </a:ext>
            </a:extLst>
          </p:cNvPr>
          <p:cNvSpPr/>
          <p:nvPr/>
        </p:nvSpPr>
        <p:spPr>
          <a:xfrm>
            <a:off x="718455" y="5341199"/>
            <a:ext cx="653143" cy="40821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F0D6D629-55E1-BCA8-3086-FA401D6BF0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392" y="795891"/>
            <a:ext cx="4101036" cy="2599404"/>
          </a:xfrm>
          <a:prstGeom prst="rect">
            <a:avLst/>
          </a:prstGeom>
          <a:solidFill>
            <a:schemeClr val="bg1">
              <a:alpha val="13000"/>
            </a:schemeClr>
          </a:solidFill>
        </p:spPr>
      </p:pic>
      <p:sp>
        <p:nvSpPr>
          <p:cNvPr id="25" name="Zástupný symbol pro obsah 17"/>
          <p:cNvSpPr txBox="1">
            <a:spLocks/>
          </p:cNvSpPr>
          <p:nvPr/>
        </p:nvSpPr>
        <p:spPr>
          <a:xfrm>
            <a:off x="460877" y="1361651"/>
            <a:ext cx="5332381" cy="1478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spcAft>
                <a:spcPts val="2000"/>
              </a:spcAft>
              <a:buNone/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Rešerše je zaměřena na vysvětlení pojmů jako management, struktura organizace, hierarchické uspořádání vedoucích pracovníků, profil a funkce manažera, které přímo souvisí s tématem delegování. Poslední část teorie je podrobněji zaměřena na samotný proces delegování a jeho jednotlivé fáze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lang="cs-CZ" sz="11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Nadpis 7">
            <a:extLst>
              <a:ext uri="{FF2B5EF4-FFF2-40B4-BE49-F238E27FC236}">
                <a16:creationId xmlns:a16="http://schemas.microsoft.com/office/drawing/2014/main" id="{1678CF4B-5A8C-F783-FD6E-D00290DBECA7}"/>
              </a:ext>
            </a:extLst>
          </p:cNvPr>
          <p:cNvSpPr txBox="1">
            <a:spLocks/>
          </p:cNvSpPr>
          <p:nvPr/>
        </p:nvSpPr>
        <p:spPr>
          <a:xfrm>
            <a:off x="513742" y="541404"/>
            <a:ext cx="11164515" cy="640080"/>
          </a:xfrm>
          <a:prstGeom prst="rect">
            <a:avLst/>
          </a:prstGeom>
          <a:noFill/>
          <a:ln w="76200" cmpd="dbl">
            <a:solidFill>
              <a:srgbClr val="92D050"/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>
                <a:cs typeface="Times New Roman" panose="02020603050405020304" pitchFamily="18" charset="0"/>
              </a:rPr>
              <a:t>Problematika procesu delegování v pozici manažera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53E0E9-633A-0103-2C75-203D2A09D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cs-CZ" noProof="0" smtClean="0"/>
              <a:pPr rtl="0"/>
              <a:t>3</a:t>
            </a:fld>
            <a:endParaRPr lang="cs-CZ" noProof="0" dirty="0"/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8D7B7800-B59F-0BCD-54A5-B727BB77490A}"/>
              </a:ext>
            </a:extLst>
          </p:cNvPr>
          <p:cNvGrpSpPr/>
          <p:nvPr/>
        </p:nvGrpSpPr>
        <p:grpSpPr>
          <a:xfrm>
            <a:off x="511600" y="2907219"/>
            <a:ext cx="6347377" cy="2910701"/>
            <a:chOff x="519065" y="2689243"/>
            <a:chExt cx="6347377" cy="2910701"/>
          </a:xfrm>
        </p:grpSpPr>
        <p:grpSp>
          <p:nvGrpSpPr>
            <p:cNvPr id="18" name="Skupina 17" descr="Malý kroužek s číslem 1 uvnitř, označující krok 1"/>
            <p:cNvGrpSpPr/>
            <p:nvPr/>
          </p:nvGrpSpPr>
          <p:grpSpPr bwMode="blackWhite">
            <a:xfrm>
              <a:off x="519065" y="2801414"/>
              <a:ext cx="558179" cy="409838"/>
              <a:chOff x="6940939" y="711274"/>
              <a:chExt cx="558179" cy="409838"/>
            </a:xfrm>
          </p:grpSpPr>
          <p:sp>
            <p:nvSpPr>
              <p:cNvPr id="19" name="Ovál 18" descr="Malý kroužek"/>
              <p:cNvSpPr/>
              <p:nvPr/>
            </p:nvSpPr>
            <p:spPr bwMode="blackWhite">
              <a:xfrm>
                <a:off x="7025069" y="711274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/>
              </a:p>
            </p:txBody>
          </p:sp>
          <p:sp>
            <p:nvSpPr>
              <p:cNvPr id="20" name="Textové pole 19" descr="Číslo 1"/>
              <p:cNvSpPr txBox="1">
                <a:spLocks noChangeAspect="1"/>
              </p:cNvSpPr>
              <p:nvPr/>
            </p:nvSpPr>
            <p:spPr bwMode="blackWhite">
              <a:xfrm>
                <a:off x="6940939" y="717847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33" name="Skupina 32" descr="Malý kroužek s číslem 2 uvnitř, označující krok 2"/>
            <p:cNvGrpSpPr/>
            <p:nvPr/>
          </p:nvGrpSpPr>
          <p:grpSpPr bwMode="blackWhite">
            <a:xfrm>
              <a:off x="531552" y="3585397"/>
              <a:ext cx="558179" cy="409838"/>
              <a:chOff x="6953426" y="711274"/>
              <a:chExt cx="558179" cy="409838"/>
            </a:xfrm>
          </p:grpSpPr>
          <p:sp>
            <p:nvSpPr>
              <p:cNvPr id="34" name="Ovál 33" descr="Malý kroužek"/>
              <p:cNvSpPr/>
              <p:nvPr/>
            </p:nvSpPr>
            <p:spPr bwMode="blackWhite">
              <a:xfrm>
                <a:off x="7025069" y="711274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/>
              </a:p>
            </p:txBody>
          </p:sp>
          <p:sp>
            <p:nvSpPr>
              <p:cNvPr id="35" name="Textové pole 34" descr="Číslo 2"/>
              <p:cNvSpPr txBox="1">
                <a:spLocks noChangeAspect="1"/>
              </p:cNvSpPr>
              <p:nvPr/>
            </p:nvSpPr>
            <p:spPr bwMode="blackWhite">
              <a:xfrm>
                <a:off x="6953426" y="727564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22" name="Skupina 21" descr="Malý kroužek s číslem 3 uvnitř, označující krok 3"/>
            <p:cNvGrpSpPr/>
            <p:nvPr/>
          </p:nvGrpSpPr>
          <p:grpSpPr bwMode="blackWhite">
            <a:xfrm>
              <a:off x="531552" y="4366933"/>
              <a:ext cx="558179" cy="409838"/>
              <a:chOff x="6953426" y="711274"/>
              <a:chExt cx="558179" cy="409838"/>
            </a:xfrm>
          </p:grpSpPr>
          <p:sp>
            <p:nvSpPr>
              <p:cNvPr id="24" name="Ovál 23" descr="Malý kroužek"/>
              <p:cNvSpPr/>
              <p:nvPr/>
            </p:nvSpPr>
            <p:spPr bwMode="blackWhite">
              <a:xfrm>
                <a:off x="7025069" y="711274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/>
              </a:p>
            </p:txBody>
          </p:sp>
          <p:sp>
            <p:nvSpPr>
              <p:cNvPr id="30" name="Textové pole 29" descr="Číslo 3"/>
              <p:cNvSpPr txBox="1">
                <a:spLocks noChangeAspect="1"/>
              </p:cNvSpPr>
              <p:nvPr/>
            </p:nvSpPr>
            <p:spPr bwMode="blackWhite">
              <a:xfrm>
                <a:off x="6953426" y="727564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grpSp>
          <p:nvGrpSpPr>
            <p:cNvPr id="37" name="Skupina 36" descr="Malý kroužek s číslem 4 uvnitř, označující krok 4"/>
            <p:cNvGrpSpPr/>
            <p:nvPr/>
          </p:nvGrpSpPr>
          <p:grpSpPr bwMode="blackWhite">
            <a:xfrm>
              <a:off x="531552" y="5137379"/>
              <a:ext cx="558179" cy="409838"/>
              <a:chOff x="6953426" y="711274"/>
              <a:chExt cx="558179" cy="409838"/>
            </a:xfrm>
          </p:grpSpPr>
          <p:sp>
            <p:nvSpPr>
              <p:cNvPr id="38" name="Ovál 37" descr="Malý kroužek"/>
              <p:cNvSpPr/>
              <p:nvPr/>
            </p:nvSpPr>
            <p:spPr bwMode="blackWhite">
              <a:xfrm>
                <a:off x="7025069" y="711274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/>
              </a:p>
            </p:txBody>
          </p:sp>
          <p:sp>
            <p:nvSpPr>
              <p:cNvPr id="39" name="Textové pole 38" descr="Číslo 4"/>
              <p:cNvSpPr txBox="1">
                <a:spLocks noChangeAspect="1"/>
              </p:cNvSpPr>
              <p:nvPr/>
            </p:nvSpPr>
            <p:spPr bwMode="blackWhite">
              <a:xfrm>
                <a:off x="6953426" y="727564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4</a:t>
                </a:r>
              </a:p>
            </p:txBody>
          </p:sp>
        </p:grp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556BAF4B-8176-CBCD-FAC7-F3D4187E7CB4}"/>
                </a:ext>
              </a:extLst>
            </p:cNvPr>
            <p:cNvSpPr/>
            <p:nvPr/>
          </p:nvSpPr>
          <p:spPr>
            <a:xfrm>
              <a:off x="1077245" y="2689243"/>
              <a:ext cx="305277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cs-CZ" sz="3200" b="1" dirty="0">
                  <a:ln/>
                  <a:solidFill>
                    <a:schemeClr val="accent3"/>
                  </a:solidFill>
                </a:rPr>
                <a:t>Management</a:t>
              </a:r>
              <a:endParaRPr lang="cs-CZ" sz="3600" b="1" cap="none" spc="0" dirty="0">
                <a:ln/>
                <a:solidFill>
                  <a:schemeClr val="accent3"/>
                </a:solidFill>
                <a:effectLst/>
              </a:endParaRPr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59F503E3-4655-99CE-5E10-60615441C6BE}"/>
                </a:ext>
              </a:extLst>
            </p:cNvPr>
            <p:cNvSpPr/>
            <p:nvPr/>
          </p:nvSpPr>
          <p:spPr>
            <a:xfrm>
              <a:off x="1123297" y="3451250"/>
              <a:ext cx="4567165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cs-CZ" sz="3200" b="1" cap="none" spc="0" dirty="0">
                  <a:ln/>
                  <a:solidFill>
                    <a:schemeClr val="accent3"/>
                  </a:solidFill>
                  <a:effectLst/>
                </a:rPr>
                <a:t>Manažerské činnosti</a:t>
              </a:r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C97C0EEE-54AF-9BB4-47DB-706D03DEBF2C}"/>
                </a:ext>
              </a:extLst>
            </p:cNvPr>
            <p:cNvSpPr/>
            <p:nvPr/>
          </p:nvSpPr>
          <p:spPr>
            <a:xfrm>
              <a:off x="1089731" y="5015169"/>
              <a:ext cx="413112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cs-CZ" sz="3200" b="1" cap="none" spc="0" dirty="0">
                  <a:ln/>
                  <a:solidFill>
                    <a:schemeClr val="accent3"/>
                  </a:solidFill>
                  <a:effectLst/>
                </a:rPr>
                <a:t>Proces delegování</a:t>
              </a:r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5595B5D3-E416-22BC-FCFE-37CBBA2802AD}"/>
                </a:ext>
              </a:extLst>
            </p:cNvPr>
            <p:cNvSpPr/>
            <p:nvPr/>
          </p:nvSpPr>
          <p:spPr>
            <a:xfrm>
              <a:off x="1143657" y="4253161"/>
              <a:ext cx="5722785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r>
                <a:rPr lang="cs-CZ" sz="3200" b="1" dirty="0">
                  <a:ln/>
                  <a:solidFill>
                    <a:schemeClr val="accent3"/>
                  </a:solidFill>
                </a:rPr>
                <a:t>Výhody a bariéry delegování</a:t>
              </a:r>
              <a:endParaRPr lang="cs-CZ" sz="3200" b="1" cap="none" spc="0" dirty="0">
                <a:ln/>
                <a:solidFill>
                  <a:schemeClr val="accent3"/>
                </a:solidFill>
                <a:effectLst/>
              </a:endParaRPr>
            </a:p>
          </p:txBody>
        </p:sp>
      </p:grp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8B60D01-D2B0-44CB-966A-A39CE65186AB}"/>
              </a:ext>
            </a:extLst>
          </p:cNvPr>
          <p:cNvSpPr txBox="1"/>
          <p:nvPr/>
        </p:nvSpPr>
        <p:spPr>
          <a:xfrm>
            <a:off x="5553039" y="3555053"/>
            <a:ext cx="5803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 Plánování, * Kontrola </a:t>
            </a:r>
          </a:p>
          <a:p>
            <a:r>
              <a:rPr lang="cs-CZ" dirty="0"/>
              <a:t>* Organizování , * Řízení HR </a:t>
            </a:r>
          </a:p>
          <a:p>
            <a:r>
              <a:rPr lang="cs-CZ" dirty="0"/>
              <a:t>* Vedení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028173B-D21E-59B9-0D49-B8DA17024825}"/>
              </a:ext>
            </a:extLst>
          </p:cNvPr>
          <p:cNvSpPr txBox="1"/>
          <p:nvPr/>
        </p:nvSpPr>
        <p:spPr>
          <a:xfrm>
            <a:off x="4281181" y="2913934"/>
            <a:ext cx="319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 Struktura a hierarchie</a:t>
            </a:r>
          </a:p>
          <a:p>
            <a:r>
              <a:rPr lang="cs-CZ" dirty="0"/>
              <a:t>* Manažerské styly vedení</a:t>
            </a:r>
          </a:p>
        </p:txBody>
      </p:sp>
      <p:sp>
        <p:nvSpPr>
          <p:cNvPr id="31" name="Šipka: pětiúhelník 30">
            <a:extLst>
              <a:ext uri="{FF2B5EF4-FFF2-40B4-BE49-F238E27FC236}">
                <a16:creationId xmlns:a16="http://schemas.microsoft.com/office/drawing/2014/main" id="{58D43DB0-CFC9-F52F-4462-61C33A2F9101}"/>
              </a:ext>
            </a:extLst>
          </p:cNvPr>
          <p:cNvSpPr/>
          <p:nvPr/>
        </p:nvSpPr>
        <p:spPr>
          <a:xfrm>
            <a:off x="4814039" y="5364112"/>
            <a:ext cx="503877" cy="42146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41" name="Šipka: dvojitá 40">
            <a:extLst>
              <a:ext uri="{FF2B5EF4-FFF2-40B4-BE49-F238E27FC236}">
                <a16:creationId xmlns:a16="http://schemas.microsoft.com/office/drawing/2014/main" id="{3288B2C9-6448-3356-ABF9-C47FBF053DED}"/>
              </a:ext>
            </a:extLst>
          </p:cNvPr>
          <p:cNvSpPr/>
          <p:nvPr/>
        </p:nvSpPr>
        <p:spPr>
          <a:xfrm>
            <a:off x="5213394" y="5370075"/>
            <a:ext cx="399794" cy="41892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13260" y="4994747"/>
            <a:ext cx="390270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50" dirty="0"/>
          </a:p>
          <a:p>
            <a:r>
              <a:rPr lang="cs-CZ" dirty="0"/>
              <a:t>*Analýza a plánování</a:t>
            </a:r>
          </a:p>
          <a:p>
            <a:r>
              <a:rPr lang="cs-CZ" dirty="0"/>
              <a:t>*Volba pracovníka a předání úkolu</a:t>
            </a:r>
          </a:p>
          <a:p>
            <a:r>
              <a:rPr lang="cs-CZ" dirty="0"/>
              <a:t>*Podpora a kontrola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43474" y="1413065"/>
            <a:ext cx="4557164" cy="37091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rtl="0">
              <a:spcAft>
                <a:spcPts val="3000"/>
              </a:spcAft>
              <a:buNone/>
            </a:pPr>
            <a:r>
              <a:rPr lang="cs-CZ" sz="2000" b="1" dirty="0">
                <a:solidFill>
                  <a:srgbClr val="3E4D5C"/>
                </a:solidFill>
                <a:highlight>
                  <a:srgbClr val="FF9B45"/>
                </a:highlight>
                <a:latin typeface="+mj-lt"/>
              </a:rPr>
              <a:t>ZÚČASTNĚNÉ POZOROVÁNÍ</a:t>
            </a:r>
          </a:p>
          <a:p>
            <a:pPr marL="457200" indent="-457200" rtl="0">
              <a:lnSpc>
                <a:spcPct val="100000"/>
              </a:lnSpc>
              <a:spcAft>
                <a:spcPts val="3000"/>
              </a:spcAft>
              <a:buAutoNum type="arabicPeriod"/>
            </a:pPr>
            <a:r>
              <a:rPr lang="cs-CZ" sz="2000" b="1" dirty="0">
                <a:solidFill>
                  <a:srgbClr val="3E4D5C"/>
                </a:solidFill>
                <a:latin typeface="+mj-lt"/>
              </a:rPr>
              <a:t>Denní snímek manažerů</a:t>
            </a:r>
          </a:p>
          <a:p>
            <a:pPr marL="457200" indent="-457200" rtl="0">
              <a:lnSpc>
                <a:spcPct val="100000"/>
              </a:lnSpc>
              <a:spcAft>
                <a:spcPts val="3000"/>
              </a:spcAft>
              <a:buAutoNum type="arabicPeriod"/>
            </a:pPr>
            <a:r>
              <a:rPr lang="cs-CZ" sz="2000" b="1" i="0" dirty="0">
                <a:solidFill>
                  <a:srgbClr val="3E4D5C"/>
                </a:solidFill>
                <a:effectLst/>
                <a:latin typeface="+mj-lt"/>
              </a:rPr>
              <a:t>Identifikace klíčových prvků</a:t>
            </a:r>
          </a:p>
          <a:p>
            <a:pPr marL="342900" indent="-342900" rtl="0"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3E4D5C"/>
                </a:solidFill>
                <a:latin typeface="+mj-lt"/>
              </a:rPr>
              <a:t>Výzkumné předpoklady: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A99955-C45D-A7EE-4E7E-F24C58F53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cs-CZ" noProof="0" smtClean="0"/>
              <a:pPr rtl="0"/>
              <a:t>4</a:t>
            </a:fld>
            <a:endParaRPr lang="cs-CZ" noProof="0"/>
          </a:p>
        </p:txBody>
      </p:sp>
      <p:sp>
        <p:nvSpPr>
          <p:cNvPr id="12" name="Nadpis 7">
            <a:extLst>
              <a:ext uri="{FF2B5EF4-FFF2-40B4-BE49-F238E27FC236}">
                <a16:creationId xmlns:a16="http://schemas.microsoft.com/office/drawing/2014/main" id="{64333E7A-461C-97E1-FC29-42D359AD3097}"/>
              </a:ext>
            </a:extLst>
          </p:cNvPr>
          <p:cNvSpPr txBox="1">
            <a:spLocks/>
          </p:cNvSpPr>
          <p:nvPr/>
        </p:nvSpPr>
        <p:spPr>
          <a:xfrm>
            <a:off x="530071" y="541404"/>
            <a:ext cx="11164515" cy="640080"/>
          </a:xfrm>
          <a:prstGeom prst="rect">
            <a:avLst/>
          </a:prstGeom>
          <a:noFill/>
          <a:ln w="76200" cmpd="dbl">
            <a:solidFill>
              <a:srgbClr val="92D050"/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C51ADC30-5724-564E-9AEB-84B77BA5D534}"/>
              </a:ext>
            </a:extLst>
          </p:cNvPr>
          <p:cNvSpPr txBox="1">
            <a:spLocks/>
          </p:cNvSpPr>
          <p:nvPr/>
        </p:nvSpPr>
        <p:spPr>
          <a:xfrm>
            <a:off x="7091362" y="1413066"/>
            <a:ext cx="4557164" cy="3709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000"/>
              </a:spcAft>
            </a:pPr>
            <a:r>
              <a:rPr lang="cs-CZ" sz="2000" b="1" dirty="0">
                <a:solidFill>
                  <a:srgbClr val="3E4D5C"/>
                </a:solidFill>
                <a:highlight>
                  <a:srgbClr val="FF9B45"/>
                </a:highlight>
                <a:latin typeface="+mj-lt"/>
              </a:rPr>
              <a:t>ŘÍZENÉ ROHOVORY</a:t>
            </a:r>
          </a:p>
          <a:p>
            <a:pPr marL="342900" indent="-342900">
              <a:spcAft>
                <a:spcPts val="2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3E4D5C"/>
                </a:solidFill>
                <a:latin typeface="+mj-lt"/>
              </a:rPr>
              <a:t>8 manažerů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3E4D5C"/>
                </a:solidFill>
                <a:latin typeface="+mj-lt"/>
              </a:rPr>
              <a:t>8 otevřených otázek</a:t>
            </a:r>
          </a:p>
          <a:p>
            <a:pPr marL="342900" indent="-342900">
              <a:spcAft>
                <a:spcPts val="30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3E4D5C"/>
                </a:solidFill>
                <a:latin typeface="+mj-lt"/>
                <a:cs typeface="Segoe UI" panose="020B0502040204020203" pitchFamily="34" charset="0"/>
              </a:rPr>
              <a:t>Analýza rozhovorů</a:t>
            </a: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7CB15A1-0D2F-B6A5-CD8D-90A96B1F9710}"/>
              </a:ext>
            </a:extLst>
          </p:cNvPr>
          <p:cNvSpPr txBox="1"/>
          <p:nvPr/>
        </p:nvSpPr>
        <p:spPr>
          <a:xfrm>
            <a:off x="543474" y="5188289"/>
            <a:ext cx="11071583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1.  </a:t>
            </a:r>
            <a:r>
              <a:rPr lang="cs-CZ" sz="2000" dirty="0">
                <a:effectLst/>
                <a:latin typeface="+mj-lt"/>
                <a:ea typeface="Times New Roman" panose="02020603050405020304" pitchFamily="18" charset="0"/>
              </a:rPr>
              <a:t>manažeři FIRMA s.r.o. nemají bariéru pro delegování</a:t>
            </a:r>
            <a:endParaRPr lang="cs-CZ" sz="2000" b="1" i="0" dirty="0">
              <a:solidFill>
                <a:srgbClr val="3E4D5C"/>
              </a:solidFill>
              <a:effectLst/>
              <a:latin typeface="+mj-lt"/>
            </a:endParaRPr>
          </a:p>
          <a:p>
            <a:r>
              <a:rPr lang="cs-CZ" sz="2000" dirty="0">
                <a:latin typeface="+mj-lt"/>
              </a:rPr>
              <a:t>2. </a:t>
            </a:r>
            <a:r>
              <a:rPr lang="cs-CZ" sz="2000" dirty="0">
                <a:effectLst/>
                <a:latin typeface="+mj-lt"/>
                <a:ea typeface="Times New Roman" panose="02020603050405020304" pitchFamily="18" charset="0"/>
              </a:rPr>
              <a:t>kvalita vstupních informací může ovlivnit výsledek procesu delegování ve společnosti FIRMA s.r.o.</a:t>
            </a:r>
          </a:p>
          <a:p>
            <a:r>
              <a:rPr lang="cs-CZ" sz="2000" dirty="0">
                <a:latin typeface="+mj-lt"/>
              </a:rPr>
              <a:t>3. </a:t>
            </a:r>
            <a:r>
              <a:rPr lang="cs-CZ" sz="2000" dirty="0">
                <a:effectLst/>
                <a:latin typeface="+mj-lt"/>
                <a:ea typeface="Times New Roman" panose="02020603050405020304" pitchFamily="18" charset="0"/>
              </a:rPr>
              <a:t>delegování slouží jako nástroj pro zvýšení motivace členů týmu ve společnosti FIRMA s.r.o.</a:t>
            </a:r>
            <a:endParaRPr lang="cs-CZ" sz="2000" dirty="0">
              <a:latin typeface="+mj-lt"/>
            </a:endParaRPr>
          </a:p>
        </p:txBody>
      </p:sp>
      <p:sp>
        <p:nvSpPr>
          <p:cNvPr id="19" name="Šipka: ve tvaru U 18">
            <a:extLst>
              <a:ext uri="{FF2B5EF4-FFF2-40B4-BE49-F238E27FC236}">
                <a16:creationId xmlns:a16="http://schemas.microsoft.com/office/drawing/2014/main" id="{7627FE2C-D88C-9DF7-CC9F-9FB817F58554}"/>
              </a:ext>
            </a:extLst>
          </p:cNvPr>
          <p:cNvSpPr/>
          <p:nvPr/>
        </p:nvSpPr>
        <p:spPr>
          <a:xfrm rot="10800000" flipH="1">
            <a:off x="5191934" y="1604075"/>
            <a:ext cx="1317356" cy="3014420"/>
          </a:xfrm>
          <a:prstGeom prst="uturnArrow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36D27465-6070-9952-AF8C-032D680ABB39}"/>
              </a:ext>
            </a:extLst>
          </p:cNvPr>
          <p:cNvSpPr/>
          <p:nvPr/>
        </p:nvSpPr>
        <p:spPr>
          <a:xfrm>
            <a:off x="7543799" y="4491587"/>
            <a:ext cx="4071257" cy="4270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ástupný symbol pro obsah 17"/>
          <p:cNvSpPr txBox="1">
            <a:spLocks/>
          </p:cNvSpPr>
          <p:nvPr/>
        </p:nvSpPr>
        <p:spPr>
          <a:xfrm>
            <a:off x="6387830" y="1455816"/>
            <a:ext cx="5110161" cy="1236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sz="2000" dirty="0">
                <a:solidFill>
                  <a:srgbClr val="3E4D5C"/>
                </a:solidFill>
                <a:latin typeface="+mj-lt"/>
              </a:rPr>
              <a:t>Následnou syntézou odpovědí bylo zjištěno,</a:t>
            </a:r>
          </a:p>
          <a:p>
            <a:pPr marL="0" indent="0" rtl="0">
              <a:spcAft>
                <a:spcPts val="2000"/>
              </a:spcAft>
              <a:buNone/>
            </a:pPr>
            <a:r>
              <a:rPr lang="cs-CZ" sz="2000" dirty="0">
                <a:solidFill>
                  <a:srgbClr val="3E4D5C"/>
                </a:solidFill>
                <a:latin typeface="+mj-lt"/>
              </a:rPr>
              <a:t>že ve společnosti FIRMA s.r.o.:</a:t>
            </a:r>
          </a:p>
          <a:p>
            <a:pPr marL="0" indent="0" rtl="0">
              <a:spcAft>
                <a:spcPts val="2000"/>
              </a:spcAft>
              <a:buNone/>
            </a:pPr>
            <a:endParaRPr lang="cs-CZ" sz="2000" dirty="0">
              <a:latin typeface="+mj-lt"/>
            </a:endParaRPr>
          </a:p>
        </p:txBody>
      </p:sp>
      <p:cxnSp>
        <p:nvCxnSpPr>
          <p:cNvPr id="20" name="Přímá spojnic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296866" y="1472431"/>
            <a:ext cx="0" cy="4892634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8453B4-664C-DDBE-CA9B-8CE55FA47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cs-CZ" noProof="0" smtClean="0"/>
              <a:pPr rtl="0"/>
              <a:t>5</a:t>
            </a:fld>
            <a:endParaRPr lang="cs-CZ" noProof="0"/>
          </a:p>
        </p:txBody>
      </p:sp>
      <p:sp>
        <p:nvSpPr>
          <p:cNvPr id="19" name="Nadpis 7">
            <a:extLst>
              <a:ext uri="{FF2B5EF4-FFF2-40B4-BE49-F238E27FC236}">
                <a16:creationId xmlns:a16="http://schemas.microsoft.com/office/drawing/2014/main" id="{EEC34DE9-6B09-1FB3-1761-C1895DA6F88B}"/>
              </a:ext>
            </a:extLst>
          </p:cNvPr>
          <p:cNvSpPr txBox="1">
            <a:spLocks/>
          </p:cNvSpPr>
          <p:nvPr/>
        </p:nvSpPr>
        <p:spPr>
          <a:xfrm>
            <a:off x="513742" y="541404"/>
            <a:ext cx="11164515" cy="640080"/>
          </a:xfrm>
          <a:prstGeom prst="rect">
            <a:avLst/>
          </a:prstGeom>
          <a:noFill/>
          <a:ln w="76200" cmpd="dbl">
            <a:solidFill>
              <a:srgbClr val="92D050"/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analýzy – výzkumné předpoklady</a:t>
            </a:r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54DD12E0-9DD9-B34E-B692-AA421784D50C}"/>
              </a:ext>
            </a:extLst>
          </p:cNvPr>
          <p:cNvGrpSpPr/>
          <p:nvPr/>
        </p:nvGrpSpPr>
        <p:grpSpPr>
          <a:xfrm>
            <a:off x="6319986" y="2718464"/>
            <a:ext cx="6582729" cy="3384668"/>
            <a:chOff x="476969" y="2920914"/>
            <a:chExt cx="6582729" cy="3384668"/>
          </a:xfrm>
        </p:grpSpPr>
        <p:grpSp>
          <p:nvGrpSpPr>
            <p:cNvPr id="13" name="Skupina 12" descr="Malý kroužek s číslem 1 uvnitř, označující krok 1"/>
            <p:cNvGrpSpPr/>
            <p:nvPr/>
          </p:nvGrpSpPr>
          <p:grpSpPr bwMode="blackWhite">
            <a:xfrm>
              <a:off x="479497" y="3043960"/>
              <a:ext cx="558179" cy="409838"/>
              <a:chOff x="6953426" y="788764"/>
              <a:chExt cx="558179" cy="409838"/>
            </a:xfrm>
          </p:grpSpPr>
          <p:sp>
            <p:nvSpPr>
              <p:cNvPr id="14" name="Ovál 13" descr="Malý kroužek"/>
              <p:cNvSpPr/>
              <p:nvPr/>
            </p:nvSpPr>
            <p:spPr bwMode="blackWhite">
              <a:xfrm>
                <a:off x="7025069" y="788764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/>
              </a:p>
            </p:txBody>
          </p:sp>
          <p:sp>
            <p:nvSpPr>
              <p:cNvPr id="15" name="Textové pole 14" descr="Číslo 1"/>
              <p:cNvSpPr txBox="1">
                <a:spLocks noChangeAspect="1"/>
              </p:cNvSpPr>
              <p:nvPr/>
            </p:nvSpPr>
            <p:spPr bwMode="blackWhite">
              <a:xfrm>
                <a:off x="6953426" y="797305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18" name="Skupina 17" descr="Malý kroužek s číslem 2 uvnitř, označující krok 2"/>
            <p:cNvGrpSpPr/>
            <p:nvPr/>
          </p:nvGrpSpPr>
          <p:grpSpPr bwMode="blackWhite">
            <a:xfrm>
              <a:off x="476969" y="4035959"/>
              <a:ext cx="558179" cy="414888"/>
              <a:chOff x="6948370" y="451661"/>
              <a:chExt cx="558179" cy="414888"/>
            </a:xfrm>
          </p:grpSpPr>
          <p:sp>
            <p:nvSpPr>
              <p:cNvPr id="23" name="Ovál 22" descr="Malý kroužek"/>
              <p:cNvSpPr/>
              <p:nvPr/>
            </p:nvSpPr>
            <p:spPr bwMode="blackWhite">
              <a:xfrm>
                <a:off x="7022277" y="456711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 dirty="0"/>
              </a:p>
            </p:txBody>
          </p:sp>
          <p:sp>
            <p:nvSpPr>
              <p:cNvPr id="24" name="Textové pole 23" descr="Číslo 2"/>
              <p:cNvSpPr txBox="1">
                <a:spLocks noChangeAspect="1"/>
              </p:cNvSpPr>
              <p:nvPr/>
            </p:nvSpPr>
            <p:spPr bwMode="blackWhite">
              <a:xfrm>
                <a:off x="6948370" y="451661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26" name="Skupina 25" descr="Malý kroužek s číslem 3 uvnitř, označující krok 3"/>
            <p:cNvGrpSpPr/>
            <p:nvPr/>
          </p:nvGrpSpPr>
          <p:grpSpPr bwMode="blackWhite">
            <a:xfrm>
              <a:off x="479497" y="5539942"/>
              <a:ext cx="558179" cy="409838"/>
              <a:chOff x="6953426" y="711274"/>
              <a:chExt cx="558179" cy="409838"/>
            </a:xfrm>
          </p:grpSpPr>
          <p:sp>
            <p:nvSpPr>
              <p:cNvPr id="27" name="Ovál 26" descr="Malý kroužek"/>
              <p:cNvSpPr/>
              <p:nvPr/>
            </p:nvSpPr>
            <p:spPr bwMode="blackWhite">
              <a:xfrm>
                <a:off x="7025069" y="711274"/>
                <a:ext cx="409838" cy="409838"/>
              </a:xfrm>
              <a:prstGeom prst="ellipse">
                <a:avLst/>
              </a:prstGeom>
              <a:solidFill>
                <a:srgbClr val="D247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cs-CZ"/>
              </a:p>
            </p:txBody>
          </p:sp>
          <p:sp>
            <p:nvSpPr>
              <p:cNvPr id="28" name="Textové pole 27" descr="Číslo 3"/>
              <p:cNvSpPr txBox="1">
                <a:spLocks noChangeAspect="1"/>
              </p:cNvSpPr>
              <p:nvPr/>
            </p:nvSpPr>
            <p:spPr bwMode="blackWhite">
              <a:xfrm>
                <a:off x="6953426" y="727564"/>
                <a:ext cx="558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0"/>
                <a:r>
                  <a:rPr lang="cs-CZ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1D4EC6C1-A8A0-BD1B-47DF-9E7200FB1726}"/>
                </a:ext>
              </a:extLst>
            </p:cNvPr>
            <p:cNvSpPr txBox="1"/>
            <p:nvPr/>
          </p:nvSpPr>
          <p:spPr>
            <a:xfrm>
              <a:off x="968463" y="2920914"/>
              <a:ext cx="5339941" cy="8735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cs-CZ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Manažeři r</a:t>
              </a:r>
              <a:r>
                <a:rPr lang="cs-CZ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eálné bariéry </a:t>
              </a:r>
              <a:r>
                <a:rPr lang="cs-CZ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pro</a:t>
              </a:r>
              <a:r>
                <a:rPr lang="cs-CZ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cs-CZ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delegování nemají. </a:t>
              </a:r>
              <a:endPara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cs-CZ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Předpoklad č. 1 potvrzen.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571A244B-9C77-967C-66E1-F4A0BD11F059}"/>
                </a:ext>
              </a:extLst>
            </p:cNvPr>
            <p:cNvSpPr txBox="1"/>
            <p:nvPr/>
          </p:nvSpPr>
          <p:spPr>
            <a:xfrm>
              <a:off x="960978" y="4011774"/>
              <a:ext cx="60987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cs-CZ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Kvalita vstupních informací ovlivňuje výsledek </a:t>
              </a:r>
            </a:p>
            <a:p>
              <a:pPr algn="just">
                <a:lnSpc>
                  <a:spcPct val="150000"/>
                </a:lnSpc>
              </a:pPr>
              <a:r>
                <a:rPr lang="cs-CZ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procesu delegování.</a:t>
              </a: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cs-CZ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Předpoklad č. 2 potvrzen.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39F1CDCE-049D-B0CC-5CEE-1923D8D522D5}"/>
                </a:ext>
              </a:extLst>
            </p:cNvPr>
            <p:cNvSpPr txBox="1"/>
            <p:nvPr/>
          </p:nvSpPr>
          <p:spPr>
            <a:xfrm>
              <a:off x="960979" y="5432010"/>
              <a:ext cx="5815378" cy="8735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cs-CZ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Delegování není využito primárně jako motivační nástroj.</a:t>
              </a:r>
            </a:p>
            <a:p>
              <a:pPr marL="285750" indent="-285750" algn="just">
                <a:lnSpc>
                  <a:spcPct val="150000"/>
                </a:lnSpc>
                <a:buFont typeface="Courier New" panose="02070309020205020404" pitchFamily="49" charset="0"/>
                <a:buChar char="o"/>
              </a:pPr>
              <a:r>
                <a:rPr lang="cs-CZ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Předpoklad č. 2 nebyl potvrzen.</a:t>
              </a:r>
            </a:p>
          </p:txBody>
        </p:sp>
      </p:grpSp>
      <p:sp>
        <p:nvSpPr>
          <p:cNvPr id="39" name="Zástupný symbol pro obsah 17">
            <a:extLst>
              <a:ext uri="{FF2B5EF4-FFF2-40B4-BE49-F238E27FC236}">
                <a16:creationId xmlns:a16="http://schemas.microsoft.com/office/drawing/2014/main" id="{4B599D01-53A5-3E98-A089-4160BCEE3F5A}"/>
              </a:ext>
            </a:extLst>
          </p:cNvPr>
          <p:cNvSpPr txBox="1">
            <a:spLocks/>
          </p:cNvSpPr>
          <p:nvPr/>
        </p:nvSpPr>
        <p:spPr>
          <a:xfrm>
            <a:off x="541609" y="1455490"/>
            <a:ext cx="5655439" cy="487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sz="2000" dirty="0">
                <a:solidFill>
                  <a:srgbClr val="3E4D5C"/>
                </a:solidFill>
                <a:latin typeface="+mj-lt"/>
              </a:rPr>
              <a:t>Grafické znázornění úrovně delegování manažerů  společnosti FIRMA s.r.o.: </a:t>
            </a:r>
          </a:p>
          <a:p>
            <a:pPr marL="0" indent="0" rtl="0">
              <a:spcAft>
                <a:spcPts val="2000"/>
              </a:spcAft>
              <a:buNone/>
            </a:pPr>
            <a:endParaRPr lang="cs-CZ" sz="2000" dirty="0">
              <a:latin typeface="+mj-lt"/>
            </a:endParaRPr>
          </a:p>
        </p:txBody>
      </p:sp>
      <p:graphicFrame>
        <p:nvGraphicFramePr>
          <p:cNvPr id="42" name="Graf 41">
            <a:extLst>
              <a:ext uri="{FF2B5EF4-FFF2-40B4-BE49-F238E27FC236}">
                <a16:creationId xmlns:a16="http://schemas.microsoft.com/office/drawing/2014/main" id="{4DB450BA-9A18-237B-9D80-8078E61904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127262"/>
              </p:ext>
            </p:extLst>
          </p:nvPr>
        </p:nvGraphicFramePr>
        <p:xfrm>
          <a:off x="541609" y="2073728"/>
          <a:ext cx="5581604" cy="429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ástupný symbol pro obsah 17"/>
          <p:cNvSpPr txBox="1">
            <a:spLocks/>
          </p:cNvSpPr>
          <p:nvPr/>
        </p:nvSpPr>
        <p:spPr>
          <a:xfrm>
            <a:off x="541609" y="1296100"/>
            <a:ext cx="511016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Skupina 3" descr="Malý kroužek s číslem 1 uvnitř, označující krok 1"/>
          <p:cNvGrpSpPr/>
          <p:nvPr/>
        </p:nvGrpSpPr>
        <p:grpSpPr bwMode="blackWhite">
          <a:xfrm>
            <a:off x="558723" y="2638502"/>
            <a:ext cx="558179" cy="409838"/>
            <a:chOff x="6953426" y="711274"/>
            <a:chExt cx="558179" cy="409838"/>
          </a:xfrm>
        </p:grpSpPr>
        <p:sp>
          <p:nvSpPr>
            <p:cNvPr id="2" name="Ovál 1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" name="Textové pole 2" descr="Číslo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9" name="Zástupný symbol pro obsah 17"/>
          <p:cNvSpPr txBox="1">
            <a:spLocks/>
          </p:cNvSpPr>
          <p:nvPr/>
        </p:nvSpPr>
        <p:spPr>
          <a:xfrm>
            <a:off x="1066039" y="2678694"/>
            <a:ext cx="10135361" cy="467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12763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sz="1800" dirty="0">
                <a:latin typeface="+mj-lt"/>
                <a:ea typeface="Times New Roman" panose="02020603050405020304" pitchFamily="18" charset="0"/>
              </a:rPr>
              <a:t>Teorie vychází především z r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ešerše prací od autorů Bělohlávka , </a:t>
            </a:r>
            <a:r>
              <a:rPr lang="cs-CZ" sz="1800" dirty="0" err="1">
                <a:effectLst/>
                <a:latin typeface="+mj-lt"/>
                <a:ea typeface="Times New Roman" panose="02020603050405020304" pitchFamily="18" charset="0"/>
              </a:rPr>
              <a:t>Košťana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+mj-lt"/>
                <a:ea typeface="Times New Roman" panose="02020603050405020304" pitchFamily="18" charset="0"/>
              </a:rPr>
              <a:t>Šuleře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, Vebera a Cipra</a:t>
            </a:r>
            <a:r>
              <a:rPr lang="cs-CZ" sz="1800" dirty="0">
                <a:effectLst/>
                <a:latin typeface="+mj-lt"/>
              </a:rPr>
              <a:t>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cs typeface="Segoe UI" panose="020B0502040204020203" pitchFamily="34" charset="0"/>
              </a:rPr>
              <a:t>.</a:t>
            </a:r>
          </a:p>
        </p:txBody>
      </p:sp>
      <p:grpSp>
        <p:nvGrpSpPr>
          <p:cNvPr id="19" name="Skupina 18" descr="Malý kroužek s číslem 2 uvnitř, označující krok 2"/>
          <p:cNvGrpSpPr/>
          <p:nvPr/>
        </p:nvGrpSpPr>
        <p:grpSpPr bwMode="blackWhite">
          <a:xfrm>
            <a:off x="558723" y="3312993"/>
            <a:ext cx="558179" cy="409838"/>
            <a:chOff x="6953426" y="711274"/>
            <a:chExt cx="558179" cy="409838"/>
          </a:xfrm>
        </p:grpSpPr>
        <p:sp>
          <p:nvSpPr>
            <p:cNvPr id="20" name="Ovál 19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21" name="Textové pole 20" descr="Číslo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22" name="Zástupný symbol pro obsah 17"/>
          <p:cNvSpPr txBox="1">
            <a:spLocks/>
          </p:cNvSpPr>
          <p:nvPr/>
        </p:nvSpPr>
        <p:spPr>
          <a:xfrm>
            <a:off x="1066040" y="3353185"/>
            <a:ext cx="9188303" cy="91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buNone/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Praktická část práce obsahuje kvalitativní výzkum ve společnosti FIRMA s.r.o. za pomoci metody pozorování a řízeného rozhovoru se standardizovanými otázkami. </a:t>
            </a:r>
            <a:endParaRPr lang="cs-CZ" sz="18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cs typeface="Segoe UI" panose="020B0502040204020203" pitchFamily="34" charset="0"/>
            </a:endParaRPr>
          </a:p>
        </p:txBody>
      </p:sp>
      <p:grpSp>
        <p:nvGrpSpPr>
          <p:cNvPr id="31" name="Skupina 30" descr="Malý kroužek s číslem 3 uvnitř, označující krok 3"/>
          <p:cNvGrpSpPr/>
          <p:nvPr/>
        </p:nvGrpSpPr>
        <p:grpSpPr bwMode="blackWhite">
          <a:xfrm>
            <a:off x="557319" y="4263506"/>
            <a:ext cx="558179" cy="409838"/>
            <a:chOff x="6953426" y="711274"/>
            <a:chExt cx="558179" cy="409838"/>
          </a:xfrm>
        </p:grpSpPr>
        <p:sp>
          <p:nvSpPr>
            <p:cNvPr id="32" name="Ovál 31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3" name="Textové pole 32" descr="Číslo 3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34" name="Zástupný symbol pro obsah 17"/>
          <p:cNvSpPr txBox="1">
            <a:spLocks/>
          </p:cNvSpPr>
          <p:nvPr/>
        </p:nvSpPr>
        <p:spPr>
          <a:xfrm>
            <a:off x="1087262" y="4263506"/>
            <a:ext cx="10582486" cy="18182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12763" rtl="0">
              <a:lnSpc>
                <a:spcPct val="100000"/>
              </a:lnSpc>
              <a:spcAft>
                <a:spcPts val="2000"/>
              </a:spcAft>
              <a:buNone/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Doporučení:</a:t>
            </a:r>
          </a:p>
          <a:p>
            <a:pPr defTabSz="512763" rtl="0">
              <a:lnSpc>
                <a:spcPct val="100000"/>
              </a:lnSpc>
              <a:spcAft>
                <a:spcPts val="20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využití matice znalostí - která by zlepšila plánování a organizování při procesu delegování</a:t>
            </a:r>
          </a:p>
          <a:p>
            <a:pPr defTabSz="512763" rtl="0">
              <a:lnSpc>
                <a:spcPct val="100000"/>
              </a:lnSpc>
              <a:spcAft>
                <a:spcPts val="20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zajištění školení manažerů - které by pomohlo naplno využít potenciál delegování</a:t>
            </a:r>
            <a:endParaRPr lang="cs-CZ" sz="1800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ECFE65-44A8-1701-0364-9C584776C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9860EDB8-5305-433F-BE41-D7A86D811DB3}" type="slidenum">
              <a:rPr lang="cs-CZ" noProof="0" smtClean="0"/>
              <a:pPr rtl="0"/>
              <a:t>6</a:t>
            </a:fld>
            <a:endParaRPr lang="cs-CZ" noProof="0"/>
          </a:p>
        </p:txBody>
      </p:sp>
      <p:sp>
        <p:nvSpPr>
          <p:cNvPr id="10" name="Nadpis 7">
            <a:extLst>
              <a:ext uri="{FF2B5EF4-FFF2-40B4-BE49-F238E27FC236}">
                <a16:creationId xmlns:a16="http://schemas.microsoft.com/office/drawing/2014/main" id="{AABA0256-D134-A3D2-0E5C-1E7D2E560AD6}"/>
              </a:ext>
            </a:extLst>
          </p:cNvPr>
          <p:cNvSpPr txBox="1">
            <a:spLocks/>
          </p:cNvSpPr>
          <p:nvPr/>
        </p:nvSpPr>
        <p:spPr>
          <a:xfrm>
            <a:off x="513742" y="541404"/>
            <a:ext cx="11164515" cy="640080"/>
          </a:xfrm>
          <a:prstGeom prst="rect">
            <a:avLst/>
          </a:prstGeom>
          <a:noFill/>
          <a:ln w="76200" cmpd="dbl">
            <a:solidFill>
              <a:srgbClr val="92D050"/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 a doporučení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5D56159-F835-1B8B-D293-F2C284285E25}"/>
              </a:ext>
            </a:extLst>
          </p:cNvPr>
          <p:cNvSpPr txBox="1"/>
          <p:nvPr/>
        </p:nvSpPr>
        <p:spPr>
          <a:xfrm>
            <a:off x="513743" y="1551214"/>
            <a:ext cx="11192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effectLst/>
                <a:latin typeface="+mj-lt"/>
                <a:ea typeface="Times New Roman" panose="02020603050405020304" pitchFamily="18" charset="0"/>
              </a:rPr>
              <a:t>Cílem práce bylo zhodnotit současný stav procesu delegování v rámci sledované společnosti FIRMA s.r.o. a navrhnout doporučení pro efektivní způsob využití delegování v rámci manažerské pozice.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766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ADF2204-9490-BC53-A9C9-ACFF7217AD03}"/>
              </a:ext>
            </a:extLst>
          </p:cNvPr>
          <p:cNvSpPr/>
          <p:nvPr/>
        </p:nvSpPr>
        <p:spPr>
          <a:xfrm>
            <a:off x="485612" y="476572"/>
            <a:ext cx="11220773" cy="5904855"/>
          </a:xfrm>
          <a:prstGeom prst="rect">
            <a:avLst/>
          </a:prstGeom>
          <a:solidFill>
            <a:schemeClr val="bg1"/>
          </a:solidFill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521207" y="1536193"/>
            <a:ext cx="11219036" cy="2529622"/>
          </a:xfrm>
        </p:spPr>
        <p:txBody>
          <a:bodyPr rtlCol="0">
            <a:normAutofit/>
          </a:bodyPr>
          <a:lstStyle/>
          <a:p>
            <a:pPr algn="ctr" rtl="0"/>
            <a:r>
              <a:rPr lang="cs-CZ" b="1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Děkuji za  pozornost.</a:t>
            </a:r>
            <a:br>
              <a:rPr lang="cs-CZ" b="1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endParaRPr lang="cs-CZ" b="1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10_TF10001108_Win32" id="{F3F60370-8954-452C-BEAC-C59E76D65A20}" vid="{69DC7612-A932-4349-95F6-4EFA61390B8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{007DA79C-0889-43E6-A50E-6F1D184C10EA}tf10001108_win32</Template>
  <TotalTime>441</TotalTime>
  <Words>526</Words>
  <Application>Microsoft Office PowerPoint</Application>
  <PresentationFormat>Širokoúhlá obrazovka</PresentationFormat>
  <Paragraphs>91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Calibri</vt:lpstr>
      <vt:lpstr>Courier New</vt:lpstr>
      <vt:lpstr>Segoe UI</vt:lpstr>
      <vt:lpstr>Segoe UI Light</vt:lpstr>
      <vt:lpstr>Segoe UI Semibold</vt:lpstr>
      <vt:lpstr>Times New Roman</vt:lpstr>
      <vt:lpstr>Wingdings</vt:lpstr>
      <vt:lpstr>WelcomeDoc</vt:lpstr>
      <vt:lpstr>Česká zemědělská univerzita v Praze   Provozně ekonomická fakulta   Katedra řízení    </vt:lpstr>
      <vt:lpstr>Představení práce</vt:lpstr>
      <vt:lpstr>Prezentace aplikace PowerPoint</vt:lpstr>
      <vt:lpstr>Prezentace aplikace PowerPoint</vt:lpstr>
      <vt:lpstr>Prezentace aplikace PowerPoint</vt:lpstr>
      <vt:lpstr>Prezentace aplikace PowerPoint</vt:lpstr>
      <vt:lpstr>Děkuji za 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zemědělská univerzita v Praze   Provozně ekonomická fakulta   Katedra řízení</dc:title>
  <dc:creator>Edita Hajdari</dc:creator>
  <cp:lastModifiedBy>Edita Hajdari</cp:lastModifiedBy>
  <cp:revision>14</cp:revision>
  <dcterms:created xsi:type="dcterms:W3CDTF">2023-03-11T11:24:57Z</dcterms:created>
  <dcterms:modified xsi:type="dcterms:W3CDTF">2023-03-12T14:15:25Z</dcterms:modified>
  <cp:version/>
</cp:coreProperties>
</file>