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9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DBBC3A-DCA1-4743-BEA3-F92CEE698035}" type="doc">
      <dgm:prSet loTypeId="urn:microsoft.com/office/officeart/2005/8/layout/cycle3" loCatId="cycle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A11AC2B7-C6D5-41CC-BF5C-78F68B2858C7}">
      <dgm:prSet phldrT="[Text]" custT="1"/>
      <dgm:spPr/>
      <dgm:t>
        <a:bodyPr/>
        <a:lstStyle/>
        <a:p>
          <a:r>
            <a:rPr lang="cs-CZ" sz="1050" b="1"/>
            <a:t>1</a:t>
          </a:r>
          <a:r>
            <a:rPr lang="cs-CZ" sz="1000" b="1"/>
            <a:t>. </a:t>
          </a:r>
          <a:r>
            <a:rPr lang="cs-CZ" sz="1050" b="1"/>
            <a:t>Zakázka</a:t>
          </a:r>
          <a:endParaRPr lang="cs-CZ" sz="1000" b="1"/>
        </a:p>
        <a:p>
          <a:r>
            <a:rPr lang="cs-CZ" sz="1000" b="1"/>
            <a:t>Příprava zakázkové dokumentace</a:t>
          </a:r>
        </a:p>
      </dgm:t>
    </dgm:pt>
    <dgm:pt modelId="{8522BAF9-851A-4B77-9DD5-56B852ECE8EA}" type="parTrans" cxnId="{3061D860-2E56-4CD9-9F78-B681EBB31E54}">
      <dgm:prSet/>
      <dgm:spPr/>
      <dgm:t>
        <a:bodyPr/>
        <a:lstStyle/>
        <a:p>
          <a:endParaRPr lang="cs-CZ"/>
        </a:p>
      </dgm:t>
    </dgm:pt>
    <dgm:pt modelId="{355AC814-E82F-4B2D-BD02-EEBA97201439}" type="sibTrans" cxnId="{3061D860-2E56-4CD9-9F78-B681EBB31E54}">
      <dgm:prSet/>
      <dgm:spPr/>
      <dgm:t>
        <a:bodyPr/>
        <a:lstStyle/>
        <a:p>
          <a:endParaRPr lang="cs-CZ"/>
        </a:p>
      </dgm:t>
    </dgm:pt>
    <dgm:pt modelId="{310D5B03-5115-4DDB-BC49-4D21A9543CB1}">
      <dgm:prSet phldrT="[Text]" custT="1"/>
      <dgm:spPr/>
      <dgm:t>
        <a:bodyPr/>
        <a:lstStyle/>
        <a:p>
          <a:r>
            <a:rPr lang="cs-CZ" sz="1050" b="1"/>
            <a:t>2.Logistika</a:t>
          </a:r>
        </a:p>
        <a:p>
          <a:r>
            <a:rPr lang="cs-CZ" sz="1050" b="1"/>
            <a:t>Příjem </a:t>
          </a:r>
          <a:r>
            <a:rPr lang="cs-CZ" sz="1100" b="1"/>
            <a:t>objednávek</a:t>
          </a:r>
          <a:endParaRPr lang="cs-CZ" sz="1050" b="1"/>
        </a:p>
      </dgm:t>
    </dgm:pt>
    <dgm:pt modelId="{4829F921-FFAF-4AB1-AA9A-7CACCC9FE151}" type="parTrans" cxnId="{18259CFF-22E9-4920-A934-55E125FBFF25}">
      <dgm:prSet/>
      <dgm:spPr/>
      <dgm:t>
        <a:bodyPr/>
        <a:lstStyle/>
        <a:p>
          <a:endParaRPr lang="cs-CZ"/>
        </a:p>
      </dgm:t>
    </dgm:pt>
    <dgm:pt modelId="{B460C9AB-6E30-4859-8786-244F7DEED375}" type="sibTrans" cxnId="{18259CFF-22E9-4920-A934-55E125FBFF25}">
      <dgm:prSet/>
      <dgm:spPr/>
      <dgm:t>
        <a:bodyPr/>
        <a:lstStyle/>
        <a:p>
          <a:endParaRPr lang="cs-CZ"/>
        </a:p>
      </dgm:t>
    </dgm:pt>
    <dgm:pt modelId="{0B97EBA0-A308-4FF2-82F6-87E4CC7715FB}">
      <dgm:prSet phldrT="[Text]" custT="1"/>
      <dgm:spPr/>
      <dgm:t>
        <a:bodyPr/>
        <a:lstStyle/>
        <a:p>
          <a:r>
            <a:rPr lang="cs-CZ" sz="1050" b="1"/>
            <a:t>4.Logistika</a:t>
          </a:r>
        </a:p>
        <a:p>
          <a:r>
            <a:rPr lang="cs-CZ" sz="1050" b="1"/>
            <a:t>Příprava zboží</a:t>
          </a:r>
        </a:p>
      </dgm:t>
    </dgm:pt>
    <dgm:pt modelId="{2DBFE157-FBDE-4F43-B68E-84420E9153AA}" type="parTrans" cxnId="{C5567168-1DAE-404A-B0FC-0D04F213DB1D}">
      <dgm:prSet/>
      <dgm:spPr/>
      <dgm:t>
        <a:bodyPr/>
        <a:lstStyle/>
        <a:p>
          <a:endParaRPr lang="cs-CZ"/>
        </a:p>
      </dgm:t>
    </dgm:pt>
    <dgm:pt modelId="{C8C9EFD1-3BC2-4E19-9A17-B71AD83C0243}" type="sibTrans" cxnId="{C5567168-1DAE-404A-B0FC-0D04F213DB1D}">
      <dgm:prSet/>
      <dgm:spPr/>
      <dgm:t>
        <a:bodyPr/>
        <a:lstStyle/>
        <a:p>
          <a:endParaRPr lang="cs-CZ"/>
        </a:p>
      </dgm:t>
    </dgm:pt>
    <dgm:pt modelId="{188F8D0B-9712-4021-8ECE-1C2BDBFAF148}">
      <dgm:prSet phldrT="[Text]" custT="1"/>
      <dgm:spPr/>
      <dgm:t>
        <a:bodyPr/>
        <a:lstStyle/>
        <a:p>
          <a:r>
            <a:rPr lang="cs-CZ" sz="1050" b="1"/>
            <a:t>7.Příjem plateb</a:t>
          </a:r>
        </a:p>
      </dgm:t>
    </dgm:pt>
    <dgm:pt modelId="{99841874-2B94-4059-924E-8D5020271AD7}" type="parTrans" cxnId="{9E8F3E94-7747-4612-84EC-627B2BC47049}">
      <dgm:prSet/>
      <dgm:spPr/>
      <dgm:t>
        <a:bodyPr/>
        <a:lstStyle/>
        <a:p>
          <a:endParaRPr lang="cs-CZ"/>
        </a:p>
      </dgm:t>
    </dgm:pt>
    <dgm:pt modelId="{826F0440-01FE-4523-8849-7FFA9A1616B5}" type="sibTrans" cxnId="{9E8F3E94-7747-4612-84EC-627B2BC47049}">
      <dgm:prSet/>
      <dgm:spPr/>
      <dgm:t>
        <a:bodyPr/>
        <a:lstStyle/>
        <a:p>
          <a:endParaRPr lang="cs-CZ"/>
        </a:p>
      </dgm:t>
    </dgm:pt>
    <dgm:pt modelId="{D4B4A34C-A5F0-42CB-B57A-4C2F873C77A7}">
      <dgm:prSet custT="1"/>
      <dgm:spPr/>
      <dgm:t>
        <a:bodyPr/>
        <a:lstStyle/>
        <a:p>
          <a:r>
            <a:rPr lang="cs-CZ" sz="1050" b="1"/>
            <a:t>3.Zpracování dodávky</a:t>
          </a:r>
        </a:p>
      </dgm:t>
    </dgm:pt>
    <dgm:pt modelId="{98C4F0DC-10AE-4697-B027-C57170587B45}" type="parTrans" cxnId="{43360080-1014-45F5-B67D-47EFB972F3BB}">
      <dgm:prSet/>
      <dgm:spPr/>
      <dgm:t>
        <a:bodyPr/>
        <a:lstStyle/>
        <a:p>
          <a:endParaRPr lang="cs-CZ"/>
        </a:p>
      </dgm:t>
    </dgm:pt>
    <dgm:pt modelId="{F0D638CF-84FC-46B2-AC51-501EDA70C957}" type="sibTrans" cxnId="{43360080-1014-45F5-B67D-47EFB972F3BB}">
      <dgm:prSet/>
      <dgm:spPr/>
      <dgm:t>
        <a:bodyPr/>
        <a:lstStyle/>
        <a:p>
          <a:endParaRPr lang="cs-CZ"/>
        </a:p>
      </dgm:t>
    </dgm:pt>
    <dgm:pt modelId="{2104F6D8-E8C3-419A-90E8-F4E7DF71BB8D}">
      <dgm:prSet custT="1"/>
      <dgm:spPr/>
      <dgm:t>
        <a:bodyPr/>
        <a:lstStyle/>
        <a:p>
          <a:r>
            <a:rPr lang="cs-CZ" sz="1100" b="1" dirty="0"/>
            <a:t>8.Reklamace a vratky</a:t>
          </a:r>
        </a:p>
      </dgm:t>
    </dgm:pt>
    <dgm:pt modelId="{380B930C-79D6-46CD-8971-AB714AC2C1D6}" type="parTrans" cxnId="{A1E919D6-3F27-403F-A92C-29E663E9A202}">
      <dgm:prSet/>
      <dgm:spPr/>
      <dgm:t>
        <a:bodyPr/>
        <a:lstStyle/>
        <a:p>
          <a:endParaRPr lang="cs-CZ"/>
        </a:p>
      </dgm:t>
    </dgm:pt>
    <dgm:pt modelId="{0E2468AE-71E6-4406-84FE-3E831764054B}" type="sibTrans" cxnId="{A1E919D6-3F27-403F-A92C-29E663E9A202}">
      <dgm:prSet/>
      <dgm:spPr/>
      <dgm:t>
        <a:bodyPr/>
        <a:lstStyle/>
        <a:p>
          <a:endParaRPr lang="cs-CZ"/>
        </a:p>
      </dgm:t>
    </dgm:pt>
    <dgm:pt modelId="{32A52374-465E-4597-A57A-A0BBB167AD84}">
      <dgm:prSet custT="1"/>
      <dgm:spPr/>
      <dgm:t>
        <a:bodyPr/>
        <a:lstStyle/>
        <a:p>
          <a:r>
            <a:rPr lang="cs-CZ" sz="1050" b="1"/>
            <a:t>5.Expedice</a:t>
          </a:r>
        </a:p>
      </dgm:t>
    </dgm:pt>
    <dgm:pt modelId="{C7BD1036-A757-4A43-96DB-1ED6D2187B8F}" type="parTrans" cxnId="{CB670CE3-64B0-45D7-94FC-5CA886B37384}">
      <dgm:prSet/>
      <dgm:spPr/>
      <dgm:t>
        <a:bodyPr/>
        <a:lstStyle/>
        <a:p>
          <a:endParaRPr lang="cs-CZ"/>
        </a:p>
      </dgm:t>
    </dgm:pt>
    <dgm:pt modelId="{D11F256D-A2CB-44DA-8AB8-2388EFE17D5A}" type="sibTrans" cxnId="{CB670CE3-64B0-45D7-94FC-5CA886B37384}">
      <dgm:prSet/>
      <dgm:spPr/>
      <dgm:t>
        <a:bodyPr/>
        <a:lstStyle/>
        <a:p>
          <a:endParaRPr lang="cs-CZ"/>
        </a:p>
      </dgm:t>
    </dgm:pt>
    <dgm:pt modelId="{9168EEE2-0168-4413-88C7-72FF4F49A373}">
      <dgm:prSet custT="1"/>
      <dgm:spPr/>
      <dgm:t>
        <a:bodyPr/>
        <a:lstStyle/>
        <a:p>
          <a:r>
            <a:rPr lang="cs-CZ" sz="1050" b="1"/>
            <a:t>6.Fakturace</a:t>
          </a:r>
        </a:p>
      </dgm:t>
    </dgm:pt>
    <dgm:pt modelId="{A8316003-B767-4DFC-B51B-BC8CD2EF0886}" type="parTrans" cxnId="{2F296EAB-F7C9-48B9-A42E-F0C7B31E06FC}">
      <dgm:prSet/>
      <dgm:spPr/>
      <dgm:t>
        <a:bodyPr/>
        <a:lstStyle/>
        <a:p>
          <a:endParaRPr lang="cs-CZ"/>
        </a:p>
      </dgm:t>
    </dgm:pt>
    <dgm:pt modelId="{1C928A7D-471D-48DB-837E-F8C9EFF1D688}" type="sibTrans" cxnId="{2F296EAB-F7C9-48B9-A42E-F0C7B31E06FC}">
      <dgm:prSet/>
      <dgm:spPr/>
      <dgm:t>
        <a:bodyPr/>
        <a:lstStyle/>
        <a:p>
          <a:endParaRPr lang="cs-CZ"/>
        </a:p>
      </dgm:t>
    </dgm:pt>
    <dgm:pt modelId="{8EF00528-28B3-46E0-9635-18B7C33206A9}" type="pres">
      <dgm:prSet presAssocID="{EADBBC3A-DCA1-4743-BEA3-F92CEE69803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407EC2B-0AD5-4ED4-9A52-579ABACE4611}" type="pres">
      <dgm:prSet presAssocID="{EADBBC3A-DCA1-4743-BEA3-F92CEE698035}" presName="cycle" presStyleCnt="0"/>
      <dgm:spPr/>
      <dgm:t>
        <a:bodyPr/>
        <a:lstStyle/>
        <a:p>
          <a:endParaRPr lang="cs-CZ"/>
        </a:p>
      </dgm:t>
    </dgm:pt>
    <dgm:pt modelId="{9138F9DF-D3BC-4E49-86A8-914721380977}" type="pres">
      <dgm:prSet presAssocID="{A11AC2B7-C6D5-41CC-BF5C-78F68B2858C7}" presName="nodeFirst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D88028-A07C-436D-92BD-735A90C57561}" type="pres">
      <dgm:prSet presAssocID="{355AC814-E82F-4B2D-BD02-EEBA97201439}" presName="sibTransFirstNode" presStyleLbl="bgShp" presStyleIdx="0" presStyleCnt="1"/>
      <dgm:spPr/>
      <dgm:t>
        <a:bodyPr/>
        <a:lstStyle/>
        <a:p>
          <a:endParaRPr lang="cs-CZ"/>
        </a:p>
      </dgm:t>
    </dgm:pt>
    <dgm:pt modelId="{3AC13665-8DF2-4E9E-9352-40B7045F7DA6}" type="pres">
      <dgm:prSet presAssocID="{310D5B03-5115-4DDB-BC49-4D21A9543CB1}" presName="nodeFollowingNodes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11F78A-0B73-41F5-9201-2B92834562C4}" type="pres">
      <dgm:prSet presAssocID="{D4B4A34C-A5F0-42CB-B57A-4C2F873C77A7}" presName="nodeFollowingNodes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233E3F-BF28-464F-AC7A-D7E57C4F2DCA}" type="pres">
      <dgm:prSet presAssocID="{0B97EBA0-A308-4FF2-82F6-87E4CC7715FB}" presName="nodeFollowingNodes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3D9ABD-74C2-4196-BE52-2F1031940FD4}" type="pres">
      <dgm:prSet presAssocID="{32A52374-465E-4597-A57A-A0BBB167AD84}" presName="nodeFollowingNodes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5487EBC-08FD-4DC1-B3AD-C9E2CDA6E903}" type="pres">
      <dgm:prSet presAssocID="{9168EEE2-0168-4413-88C7-72FF4F49A373}" presName="nodeFollowingNodes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7884C9-8323-48AD-A72A-B86BB3F782B3}" type="pres">
      <dgm:prSet presAssocID="{188F8D0B-9712-4021-8ECE-1C2BDBFAF148}" presName="nodeFollowingNodes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EED3D72-A891-4733-AC24-52171EDDBCC9}" type="pres">
      <dgm:prSet presAssocID="{2104F6D8-E8C3-419A-90E8-F4E7DF71BB8D}" presName="nodeFollowingNodes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09D0AE3-88A5-4255-B6DB-F38252A185EE}" type="presOf" srcId="{355AC814-E82F-4B2D-BD02-EEBA97201439}" destId="{53D88028-A07C-436D-92BD-735A90C57561}" srcOrd="0" destOrd="0" presId="urn:microsoft.com/office/officeart/2005/8/layout/cycle3"/>
    <dgm:cxn modelId="{79877E1D-B7E1-44CC-83A8-3862528B53F8}" type="presOf" srcId="{0B97EBA0-A308-4FF2-82F6-87E4CC7715FB}" destId="{C3233E3F-BF28-464F-AC7A-D7E57C4F2DCA}" srcOrd="0" destOrd="0" presId="urn:microsoft.com/office/officeart/2005/8/layout/cycle3"/>
    <dgm:cxn modelId="{3061D860-2E56-4CD9-9F78-B681EBB31E54}" srcId="{EADBBC3A-DCA1-4743-BEA3-F92CEE698035}" destId="{A11AC2B7-C6D5-41CC-BF5C-78F68B2858C7}" srcOrd="0" destOrd="0" parTransId="{8522BAF9-851A-4B77-9DD5-56B852ECE8EA}" sibTransId="{355AC814-E82F-4B2D-BD02-EEBA97201439}"/>
    <dgm:cxn modelId="{EFBE0F5F-EAB8-48F9-8E06-67999553F7B8}" type="presOf" srcId="{188F8D0B-9712-4021-8ECE-1C2BDBFAF148}" destId="{8B7884C9-8323-48AD-A72A-B86BB3F782B3}" srcOrd="0" destOrd="0" presId="urn:microsoft.com/office/officeart/2005/8/layout/cycle3"/>
    <dgm:cxn modelId="{15561C4C-1A80-463A-A95F-10D53283FB3F}" type="presOf" srcId="{2104F6D8-E8C3-419A-90E8-F4E7DF71BB8D}" destId="{7EED3D72-A891-4733-AC24-52171EDDBCC9}" srcOrd="0" destOrd="0" presId="urn:microsoft.com/office/officeart/2005/8/layout/cycle3"/>
    <dgm:cxn modelId="{43360080-1014-45F5-B67D-47EFB972F3BB}" srcId="{EADBBC3A-DCA1-4743-BEA3-F92CEE698035}" destId="{D4B4A34C-A5F0-42CB-B57A-4C2F873C77A7}" srcOrd="2" destOrd="0" parTransId="{98C4F0DC-10AE-4697-B027-C57170587B45}" sibTransId="{F0D638CF-84FC-46B2-AC51-501EDA70C957}"/>
    <dgm:cxn modelId="{A1E919D6-3F27-403F-A92C-29E663E9A202}" srcId="{EADBBC3A-DCA1-4743-BEA3-F92CEE698035}" destId="{2104F6D8-E8C3-419A-90E8-F4E7DF71BB8D}" srcOrd="7" destOrd="0" parTransId="{380B930C-79D6-46CD-8971-AB714AC2C1D6}" sibTransId="{0E2468AE-71E6-4406-84FE-3E831764054B}"/>
    <dgm:cxn modelId="{D01926C3-9CD4-4891-89FC-210DA6E56F5C}" type="presOf" srcId="{32A52374-465E-4597-A57A-A0BBB167AD84}" destId="{993D9ABD-74C2-4196-BE52-2F1031940FD4}" srcOrd="0" destOrd="0" presId="urn:microsoft.com/office/officeart/2005/8/layout/cycle3"/>
    <dgm:cxn modelId="{CB670CE3-64B0-45D7-94FC-5CA886B37384}" srcId="{EADBBC3A-DCA1-4743-BEA3-F92CEE698035}" destId="{32A52374-465E-4597-A57A-A0BBB167AD84}" srcOrd="4" destOrd="0" parTransId="{C7BD1036-A757-4A43-96DB-1ED6D2187B8F}" sibTransId="{D11F256D-A2CB-44DA-8AB8-2388EFE17D5A}"/>
    <dgm:cxn modelId="{C5567168-1DAE-404A-B0FC-0D04F213DB1D}" srcId="{EADBBC3A-DCA1-4743-BEA3-F92CEE698035}" destId="{0B97EBA0-A308-4FF2-82F6-87E4CC7715FB}" srcOrd="3" destOrd="0" parTransId="{2DBFE157-FBDE-4F43-B68E-84420E9153AA}" sibTransId="{C8C9EFD1-3BC2-4E19-9A17-B71AD83C0243}"/>
    <dgm:cxn modelId="{9E8F3E94-7747-4612-84EC-627B2BC47049}" srcId="{EADBBC3A-DCA1-4743-BEA3-F92CEE698035}" destId="{188F8D0B-9712-4021-8ECE-1C2BDBFAF148}" srcOrd="6" destOrd="0" parTransId="{99841874-2B94-4059-924E-8D5020271AD7}" sibTransId="{826F0440-01FE-4523-8849-7FFA9A1616B5}"/>
    <dgm:cxn modelId="{850FC5F6-DF81-4D03-9C2E-13F593585D4E}" type="presOf" srcId="{9168EEE2-0168-4413-88C7-72FF4F49A373}" destId="{F5487EBC-08FD-4DC1-B3AD-C9E2CDA6E903}" srcOrd="0" destOrd="0" presId="urn:microsoft.com/office/officeart/2005/8/layout/cycle3"/>
    <dgm:cxn modelId="{2F296EAB-F7C9-48B9-A42E-F0C7B31E06FC}" srcId="{EADBBC3A-DCA1-4743-BEA3-F92CEE698035}" destId="{9168EEE2-0168-4413-88C7-72FF4F49A373}" srcOrd="5" destOrd="0" parTransId="{A8316003-B767-4DFC-B51B-BC8CD2EF0886}" sibTransId="{1C928A7D-471D-48DB-837E-F8C9EFF1D688}"/>
    <dgm:cxn modelId="{18259CFF-22E9-4920-A934-55E125FBFF25}" srcId="{EADBBC3A-DCA1-4743-BEA3-F92CEE698035}" destId="{310D5B03-5115-4DDB-BC49-4D21A9543CB1}" srcOrd="1" destOrd="0" parTransId="{4829F921-FFAF-4AB1-AA9A-7CACCC9FE151}" sibTransId="{B460C9AB-6E30-4859-8786-244F7DEED375}"/>
    <dgm:cxn modelId="{1C219421-BB2A-447D-AAAE-9A5D97A43054}" type="presOf" srcId="{A11AC2B7-C6D5-41CC-BF5C-78F68B2858C7}" destId="{9138F9DF-D3BC-4E49-86A8-914721380977}" srcOrd="0" destOrd="0" presId="urn:microsoft.com/office/officeart/2005/8/layout/cycle3"/>
    <dgm:cxn modelId="{1342693A-E2B0-4A62-93C3-466F9057F033}" type="presOf" srcId="{EADBBC3A-DCA1-4743-BEA3-F92CEE698035}" destId="{8EF00528-28B3-46E0-9635-18B7C33206A9}" srcOrd="0" destOrd="0" presId="urn:microsoft.com/office/officeart/2005/8/layout/cycle3"/>
    <dgm:cxn modelId="{5B3B8E4C-BCC9-44DD-AFE3-EA7B151AC1E5}" type="presOf" srcId="{310D5B03-5115-4DDB-BC49-4D21A9543CB1}" destId="{3AC13665-8DF2-4E9E-9352-40B7045F7DA6}" srcOrd="0" destOrd="0" presId="urn:microsoft.com/office/officeart/2005/8/layout/cycle3"/>
    <dgm:cxn modelId="{6A00F414-88AC-4FAE-B253-E0CB603623BF}" type="presOf" srcId="{D4B4A34C-A5F0-42CB-B57A-4C2F873C77A7}" destId="{9C11F78A-0B73-41F5-9201-2B92834562C4}" srcOrd="0" destOrd="0" presId="urn:microsoft.com/office/officeart/2005/8/layout/cycle3"/>
    <dgm:cxn modelId="{12672431-A9D4-479F-9A45-DE908694D158}" type="presParOf" srcId="{8EF00528-28B3-46E0-9635-18B7C33206A9}" destId="{D407EC2B-0AD5-4ED4-9A52-579ABACE4611}" srcOrd="0" destOrd="0" presId="urn:microsoft.com/office/officeart/2005/8/layout/cycle3"/>
    <dgm:cxn modelId="{4328FF05-7B34-4E80-8DE8-224D0256B1D4}" type="presParOf" srcId="{D407EC2B-0AD5-4ED4-9A52-579ABACE4611}" destId="{9138F9DF-D3BC-4E49-86A8-914721380977}" srcOrd="0" destOrd="0" presId="urn:microsoft.com/office/officeart/2005/8/layout/cycle3"/>
    <dgm:cxn modelId="{45A98111-D1B1-4BD1-B5B0-2B4EC50957AD}" type="presParOf" srcId="{D407EC2B-0AD5-4ED4-9A52-579ABACE4611}" destId="{53D88028-A07C-436D-92BD-735A90C57561}" srcOrd="1" destOrd="0" presId="urn:microsoft.com/office/officeart/2005/8/layout/cycle3"/>
    <dgm:cxn modelId="{DE7C47FB-D2AD-4899-8DEA-240EF563E76E}" type="presParOf" srcId="{D407EC2B-0AD5-4ED4-9A52-579ABACE4611}" destId="{3AC13665-8DF2-4E9E-9352-40B7045F7DA6}" srcOrd="2" destOrd="0" presId="urn:microsoft.com/office/officeart/2005/8/layout/cycle3"/>
    <dgm:cxn modelId="{DEEDF83E-D4D7-43A6-8E3D-90C846C2B657}" type="presParOf" srcId="{D407EC2B-0AD5-4ED4-9A52-579ABACE4611}" destId="{9C11F78A-0B73-41F5-9201-2B92834562C4}" srcOrd="3" destOrd="0" presId="urn:microsoft.com/office/officeart/2005/8/layout/cycle3"/>
    <dgm:cxn modelId="{7E3FD16E-292F-4744-B2B3-B58DECEBD6D9}" type="presParOf" srcId="{D407EC2B-0AD5-4ED4-9A52-579ABACE4611}" destId="{C3233E3F-BF28-464F-AC7A-D7E57C4F2DCA}" srcOrd="4" destOrd="0" presId="urn:microsoft.com/office/officeart/2005/8/layout/cycle3"/>
    <dgm:cxn modelId="{3F8E16F4-4BDC-4864-89BC-E8702175267F}" type="presParOf" srcId="{D407EC2B-0AD5-4ED4-9A52-579ABACE4611}" destId="{993D9ABD-74C2-4196-BE52-2F1031940FD4}" srcOrd="5" destOrd="0" presId="urn:microsoft.com/office/officeart/2005/8/layout/cycle3"/>
    <dgm:cxn modelId="{80A0B3A9-EDF8-46C7-9D12-4C597AEEDA67}" type="presParOf" srcId="{D407EC2B-0AD5-4ED4-9A52-579ABACE4611}" destId="{F5487EBC-08FD-4DC1-B3AD-C9E2CDA6E903}" srcOrd="6" destOrd="0" presId="urn:microsoft.com/office/officeart/2005/8/layout/cycle3"/>
    <dgm:cxn modelId="{E9E527CF-9496-4D38-AB6E-E0BD619FDEF2}" type="presParOf" srcId="{D407EC2B-0AD5-4ED4-9A52-579ABACE4611}" destId="{8B7884C9-8323-48AD-A72A-B86BB3F782B3}" srcOrd="7" destOrd="0" presId="urn:microsoft.com/office/officeart/2005/8/layout/cycle3"/>
    <dgm:cxn modelId="{7528AF75-3F48-4D60-8107-4D15DD7BBF84}" type="presParOf" srcId="{D407EC2B-0AD5-4ED4-9A52-579ABACE4611}" destId="{7EED3D72-A891-4733-AC24-52171EDDBCC9}" srcOrd="8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D88028-A07C-436D-92BD-735A90C57561}">
      <dsp:nvSpPr>
        <dsp:cNvPr id="0" name=""/>
        <dsp:cNvSpPr/>
      </dsp:nvSpPr>
      <dsp:spPr>
        <a:xfrm>
          <a:off x="1724772" y="-40579"/>
          <a:ext cx="4737191" cy="4737191"/>
        </a:xfrm>
        <a:prstGeom prst="circularArrow">
          <a:avLst>
            <a:gd name="adj1" fmla="val 5544"/>
            <a:gd name="adj2" fmla="val 330680"/>
            <a:gd name="adj3" fmla="val 14640915"/>
            <a:gd name="adj4" fmla="val 16878962"/>
            <a:gd name="adj5" fmla="val 5757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38F9DF-D3BC-4E49-86A8-914721380977}">
      <dsp:nvSpPr>
        <dsp:cNvPr id="0" name=""/>
        <dsp:cNvSpPr/>
      </dsp:nvSpPr>
      <dsp:spPr>
        <a:xfrm>
          <a:off x="3421800" y="1528"/>
          <a:ext cx="1343136" cy="67156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/>
            <a:t>1</a:t>
          </a:r>
          <a:r>
            <a:rPr lang="cs-CZ" sz="1000" b="1" kern="1200"/>
            <a:t>. </a:t>
          </a:r>
          <a:r>
            <a:rPr lang="cs-CZ" sz="1050" b="1" kern="1200"/>
            <a:t>Zakázka</a:t>
          </a:r>
          <a:endParaRPr lang="cs-CZ" sz="1000" b="1" kern="1200"/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00" b="1" kern="1200"/>
            <a:t>Příprava zakázkové dokumentace</a:t>
          </a:r>
        </a:p>
      </dsp:txBody>
      <dsp:txXfrm>
        <a:off x="3454583" y="34311"/>
        <a:ext cx="1277570" cy="606002"/>
      </dsp:txXfrm>
    </dsp:sp>
    <dsp:sp modelId="{3AC13665-8DF2-4E9E-9352-40B7045F7DA6}">
      <dsp:nvSpPr>
        <dsp:cNvPr id="0" name=""/>
        <dsp:cNvSpPr/>
      </dsp:nvSpPr>
      <dsp:spPr>
        <a:xfrm>
          <a:off x="4850243" y="593209"/>
          <a:ext cx="1343136" cy="671568"/>
        </a:xfrm>
        <a:prstGeom prst="roundRect">
          <a:avLst/>
        </a:prstGeom>
        <a:solidFill>
          <a:schemeClr val="accent3">
            <a:hueOff val="1310661"/>
            <a:satOff val="693"/>
            <a:lumOff val="-1653"/>
            <a:alphaOff val="0"/>
          </a:schemeClr>
        </a:solidFill>
        <a:ln>
          <a:noFill/>
        </a:ln>
        <a:effectLst>
          <a:outerShdw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/>
            <a:t>2.Logistika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/>
            <a:t>Příjem </a:t>
          </a:r>
          <a:r>
            <a:rPr lang="cs-CZ" sz="1100" b="1" kern="1200"/>
            <a:t>objednávek</a:t>
          </a:r>
          <a:endParaRPr lang="cs-CZ" sz="1050" b="1" kern="1200"/>
        </a:p>
      </dsp:txBody>
      <dsp:txXfrm>
        <a:off x="4883026" y="625992"/>
        <a:ext cx="1277570" cy="606002"/>
      </dsp:txXfrm>
    </dsp:sp>
    <dsp:sp modelId="{9C11F78A-0B73-41F5-9201-2B92834562C4}">
      <dsp:nvSpPr>
        <dsp:cNvPr id="0" name=""/>
        <dsp:cNvSpPr/>
      </dsp:nvSpPr>
      <dsp:spPr>
        <a:xfrm>
          <a:off x="5441924" y="2021653"/>
          <a:ext cx="1343136" cy="671568"/>
        </a:xfrm>
        <a:prstGeom prst="roundRect">
          <a:avLst/>
        </a:prstGeom>
        <a:solidFill>
          <a:schemeClr val="accent3">
            <a:hueOff val="2621321"/>
            <a:satOff val="1387"/>
            <a:lumOff val="-3305"/>
            <a:alphaOff val="0"/>
          </a:schemeClr>
        </a:solidFill>
        <a:ln>
          <a:noFill/>
        </a:ln>
        <a:effectLst>
          <a:outerShdw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/>
            <a:t>3.Zpracování dodávky</a:t>
          </a:r>
        </a:p>
      </dsp:txBody>
      <dsp:txXfrm>
        <a:off x="5474707" y="2054436"/>
        <a:ext cx="1277570" cy="606002"/>
      </dsp:txXfrm>
    </dsp:sp>
    <dsp:sp modelId="{C3233E3F-BF28-464F-AC7A-D7E57C4F2DCA}">
      <dsp:nvSpPr>
        <dsp:cNvPr id="0" name=""/>
        <dsp:cNvSpPr/>
      </dsp:nvSpPr>
      <dsp:spPr>
        <a:xfrm>
          <a:off x="4850243" y="3450097"/>
          <a:ext cx="1343136" cy="671568"/>
        </a:xfrm>
        <a:prstGeom prst="roundRect">
          <a:avLst/>
        </a:prstGeom>
        <a:solidFill>
          <a:schemeClr val="accent3">
            <a:hueOff val="3931982"/>
            <a:satOff val="2080"/>
            <a:lumOff val="-4958"/>
            <a:alphaOff val="0"/>
          </a:schemeClr>
        </a:solidFill>
        <a:ln>
          <a:noFill/>
        </a:ln>
        <a:effectLst>
          <a:outerShdw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/>
            <a:t>4.Logistika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/>
            <a:t>Příprava zboží</a:t>
          </a:r>
        </a:p>
      </dsp:txBody>
      <dsp:txXfrm>
        <a:off x="4883026" y="3482880"/>
        <a:ext cx="1277570" cy="606002"/>
      </dsp:txXfrm>
    </dsp:sp>
    <dsp:sp modelId="{993D9ABD-74C2-4196-BE52-2F1031940FD4}">
      <dsp:nvSpPr>
        <dsp:cNvPr id="0" name=""/>
        <dsp:cNvSpPr/>
      </dsp:nvSpPr>
      <dsp:spPr>
        <a:xfrm>
          <a:off x="3421800" y="4041777"/>
          <a:ext cx="1343136" cy="671568"/>
        </a:xfrm>
        <a:prstGeom prst="roundRect">
          <a:avLst/>
        </a:prstGeom>
        <a:solidFill>
          <a:schemeClr val="accent3">
            <a:hueOff val="5242642"/>
            <a:satOff val="2773"/>
            <a:lumOff val="-6611"/>
            <a:alphaOff val="0"/>
          </a:schemeClr>
        </a:solidFill>
        <a:ln>
          <a:noFill/>
        </a:ln>
        <a:effectLst>
          <a:outerShdw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/>
            <a:t>5.Expedice</a:t>
          </a:r>
        </a:p>
      </dsp:txBody>
      <dsp:txXfrm>
        <a:off x="3454583" y="4074560"/>
        <a:ext cx="1277570" cy="606002"/>
      </dsp:txXfrm>
    </dsp:sp>
    <dsp:sp modelId="{F5487EBC-08FD-4DC1-B3AD-C9E2CDA6E903}">
      <dsp:nvSpPr>
        <dsp:cNvPr id="0" name=""/>
        <dsp:cNvSpPr/>
      </dsp:nvSpPr>
      <dsp:spPr>
        <a:xfrm>
          <a:off x="1993356" y="3450097"/>
          <a:ext cx="1343136" cy="671568"/>
        </a:xfrm>
        <a:prstGeom prst="roundRect">
          <a:avLst/>
        </a:prstGeom>
        <a:solidFill>
          <a:schemeClr val="accent3">
            <a:hueOff val="6553303"/>
            <a:satOff val="3466"/>
            <a:lumOff val="-8264"/>
            <a:alphaOff val="0"/>
          </a:schemeClr>
        </a:solidFill>
        <a:ln>
          <a:noFill/>
        </a:ln>
        <a:effectLst>
          <a:outerShdw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/>
            <a:t>6.Fakturace</a:t>
          </a:r>
        </a:p>
      </dsp:txBody>
      <dsp:txXfrm>
        <a:off x="2026139" y="3482880"/>
        <a:ext cx="1277570" cy="606002"/>
      </dsp:txXfrm>
    </dsp:sp>
    <dsp:sp modelId="{8B7884C9-8323-48AD-A72A-B86BB3F782B3}">
      <dsp:nvSpPr>
        <dsp:cNvPr id="0" name=""/>
        <dsp:cNvSpPr/>
      </dsp:nvSpPr>
      <dsp:spPr>
        <a:xfrm>
          <a:off x="1401675" y="2021653"/>
          <a:ext cx="1343136" cy="671568"/>
        </a:xfrm>
        <a:prstGeom prst="roundRect">
          <a:avLst/>
        </a:prstGeom>
        <a:solidFill>
          <a:schemeClr val="accent3">
            <a:hueOff val="7863963"/>
            <a:satOff val="4160"/>
            <a:lumOff val="-9916"/>
            <a:alphaOff val="0"/>
          </a:schemeClr>
        </a:solidFill>
        <a:ln>
          <a:noFill/>
        </a:ln>
        <a:effectLst>
          <a:outerShdw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050" b="1" kern="1200"/>
            <a:t>7.Příjem plateb</a:t>
          </a:r>
        </a:p>
      </dsp:txBody>
      <dsp:txXfrm>
        <a:off x="1434458" y="2054436"/>
        <a:ext cx="1277570" cy="606002"/>
      </dsp:txXfrm>
    </dsp:sp>
    <dsp:sp modelId="{7EED3D72-A891-4733-AC24-52171EDDBCC9}">
      <dsp:nvSpPr>
        <dsp:cNvPr id="0" name=""/>
        <dsp:cNvSpPr/>
      </dsp:nvSpPr>
      <dsp:spPr>
        <a:xfrm>
          <a:off x="1993356" y="593209"/>
          <a:ext cx="1343136" cy="671568"/>
        </a:xfrm>
        <a:prstGeom prst="roundRect">
          <a:avLst/>
        </a:prstGeom>
        <a:solidFill>
          <a:schemeClr val="accent3">
            <a:hueOff val="9174624"/>
            <a:satOff val="4853"/>
            <a:lumOff val="-11569"/>
            <a:alphaOff val="0"/>
          </a:schemeClr>
        </a:solidFill>
        <a:ln>
          <a:noFill/>
        </a:ln>
        <a:effectLst>
          <a:outerShdw dir="5400000" algn="ctr" rotWithShape="0">
            <a:srgbClr val="EBE9ED">
              <a:alpha val="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b="1" kern="1200" dirty="0"/>
            <a:t>8.Reklamace a vratky</a:t>
          </a:r>
        </a:p>
      </dsp:txBody>
      <dsp:txXfrm>
        <a:off x="2026139" y="625992"/>
        <a:ext cx="1277570" cy="606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0100" y="3571876"/>
            <a:ext cx="7000924" cy="1071570"/>
          </a:xfrm>
          <a:noFill/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altLang="ko-KR" smtClean="0"/>
              <a:t>Kliknutím lze upravit styl předlohy.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357158" y="1643050"/>
            <a:ext cx="8215370" cy="1571636"/>
          </a:xfrm>
        </p:spPr>
        <p:txBody>
          <a:bodyPr anchor="b"/>
          <a:lstStyle>
            <a:lvl1pPr algn="ctr">
              <a:defRPr b="0">
                <a:solidFill>
                  <a:schemeClr val="bg1"/>
                </a:solidFill>
                <a:effectLst>
                  <a:glow rad="101600">
                    <a:schemeClr val="tx2"/>
                  </a:glow>
                </a:effectLst>
              </a:defRPr>
            </a:lvl1pPr>
          </a:lstStyle>
          <a:p>
            <a:r>
              <a:rPr lang="cs-CZ" altLang="ko-KR" smtClean="0"/>
              <a:t>Kliknutím lze upravit styl.</a:t>
            </a:r>
            <a:endParaRPr lang="ko-KR" altLang="en-US" dirty="0"/>
          </a:p>
        </p:txBody>
      </p:sp>
      <p:grpSp>
        <p:nvGrpSpPr>
          <p:cNvPr id="2" name="Group 13"/>
          <p:cNvGrpSpPr/>
          <p:nvPr/>
        </p:nvGrpSpPr>
        <p:grpSpPr>
          <a:xfrm>
            <a:off x="-256" y="3286124"/>
            <a:ext cx="9144000" cy="150516"/>
            <a:chOff x="-256" y="3286124"/>
            <a:chExt cx="9144000" cy="150516"/>
          </a:xfrm>
        </p:grpSpPr>
        <p:sp>
          <p:nvSpPr>
            <p:cNvPr id="16" name="Rectangle 15"/>
            <p:cNvSpPr/>
            <p:nvPr userDrawn="1"/>
          </p:nvSpPr>
          <p:spPr>
            <a:xfrm>
              <a:off x="-256" y="3286124"/>
              <a:ext cx="9144000" cy="150400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7" name="Group 12"/>
            <p:cNvGrpSpPr/>
            <p:nvPr/>
          </p:nvGrpSpPr>
          <p:grpSpPr>
            <a:xfrm>
              <a:off x="5214942" y="3286124"/>
              <a:ext cx="3285830" cy="150516"/>
              <a:chOff x="5214942" y="3286124"/>
              <a:chExt cx="3285830" cy="150516"/>
            </a:xfrm>
          </p:grpSpPr>
          <p:sp>
            <p:nvSpPr>
              <p:cNvPr id="18" name="Rectangle 17"/>
              <p:cNvSpPr/>
              <p:nvPr userDrawn="1"/>
            </p:nvSpPr>
            <p:spPr>
              <a:xfrm>
                <a:off x="6310006" y="3286182"/>
                <a:ext cx="1095383" cy="15045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ectangle 18"/>
              <p:cNvSpPr/>
              <p:nvPr userDrawn="1"/>
            </p:nvSpPr>
            <p:spPr>
              <a:xfrm>
                <a:off x="7405389" y="3286182"/>
                <a:ext cx="1095383" cy="15045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Rectangle 19"/>
              <p:cNvSpPr/>
              <p:nvPr userDrawn="1"/>
            </p:nvSpPr>
            <p:spPr>
              <a:xfrm>
                <a:off x="5214942" y="3286124"/>
                <a:ext cx="1095383" cy="15045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18" y="71414"/>
            <a:ext cx="8160978" cy="1214446"/>
          </a:xfrm>
        </p:spPr>
        <p:txBody>
          <a:bodyPr/>
          <a:lstStyle/>
          <a:p>
            <a:r>
              <a:rPr lang="cs-CZ" altLang="ko-KR" smtClean="0"/>
              <a:t>Kliknutím lze upravit styl.</a:t>
            </a:r>
            <a:endParaRPr lang="ko-KR" alt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034" y="1500174"/>
            <a:ext cx="8186766" cy="4625991"/>
          </a:xfrm>
        </p:spPr>
        <p:txBody>
          <a:bodyPr vert="eaVert"/>
          <a:lstStyle/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12"/>
          <p:cNvGrpSpPr/>
          <p:nvPr/>
        </p:nvGrpSpPr>
        <p:grpSpPr>
          <a:xfrm>
            <a:off x="0" y="1357298"/>
            <a:ext cx="9144000" cy="60580"/>
            <a:chOff x="0" y="1142984"/>
            <a:chExt cx="9144000" cy="60580"/>
          </a:xfrm>
        </p:grpSpPr>
        <p:sp>
          <p:nvSpPr>
            <p:cNvPr id="8" name="Rectangle 7"/>
            <p:cNvSpPr/>
            <p:nvPr userDrawn="1"/>
          </p:nvSpPr>
          <p:spPr>
            <a:xfrm flipH="1">
              <a:off x="0" y="1142984"/>
              <a:ext cx="9144000" cy="60560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9" name="Group 8"/>
            <p:cNvGrpSpPr/>
            <p:nvPr/>
          </p:nvGrpSpPr>
          <p:grpSpPr>
            <a:xfrm flipH="1">
              <a:off x="571472" y="1142984"/>
              <a:ext cx="3000396" cy="60580"/>
              <a:chOff x="5429256" y="1214422"/>
              <a:chExt cx="3643338" cy="71438"/>
            </a:xfrm>
          </p:grpSpPr>
          <p:sp>
            <p:nvSpPr>
              <p:cNvPr id="10" name="Rectangle 9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10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9"/>
            <a:ext cx="1471594" cy="5851525"/>
          </a:xfrm>
        </p:spPr>
        <p:txBody>
          <a:bodyPr vert="eaVert" anchor="b"/>
          <a:lstStyle>
            <a:lvl1pPr algn="l">
              <a:defRPr/>
            </a:lvl1pPr>
          </a:lstStyle>
          <a:p>
            <a:r>
              <a:rPr lang="cs-CZ" altLang="ko-KR" smtClean="0"/>
              <a:t>Kliknutím lze upravit styl.</a:t>
            </a:r>
            <a:endParaRPr lang="ko-KR" alt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86568" cy="5851525"/>
          </a:xfrm>
        </p:spPr>
        <p:txBody>
          <a:bodyPr vert="eaVert"/>
          <a:lstStyle/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 rot="16200000">
            <a:off x="3740830" y="3395761"/>
            <a:ext cx="6865200" cy="59324"/>
            <a:chOff x="0" y="1214422"/>
            <a:chExt cx="9144000" cy="71438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1214422"/>
              <a:ext cx="9144000" cy="71414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857884" y="1214422"/>
              <a:ext cx="3000396" cy="71438"/>
              <a:chOff x="5429256" y="1214422"/>
              <a:chExt cx="3643338" cy="71438"/>
            </a:xfrm>
          </p:grpSpPr>
          <p:sp>
            <p:nvSpPr>
              <p:cNvPr id="10" name="Rectangle 9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10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0034" y="71414"/>
            <a:ext cx="8160978" cy="1285882"/>
          </a:xfrm>
        </p:spPr>
        <p:txBody>
          <a:bodyPr anchor="ctr"/>
          <a:lstStyle/>
          <a:p>
            <a:r>
              <a:rPr lang="en-US" altLang="ko-KR" smtClean="0"/>
              <a:t>Click to edit</a:t>
            </a:r>
            <a:r>
              <a:rPr lang="ko-KR" altLang="en-US" dirty="0" smtClean="0"/>
              <a:t> </a:t>
            </a:r>
            <a:r>
              <a:rPr lang="en-US" altLang="ko-KR" smtClean="0"/>
              <a:t>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186766" cy="4714908"/>
          </a:xfrm>
        </p:spPr>
        <p:txBody>
          <a:bodyPr/>
          <a:lstStyle/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12"/>
          <p:cNvGrpSpPr/>
          <p:nvPr/>
        </p:nvGrpSpPr>
        <p:grpSpPr>
          <a:xfrm rot="10800000">
            <a:off x="32" y="1427296"/>
            <a:ext cx="9144000" cy="72877"/>
            <a:chOff x="-64" y="4357694"/>
            <a:chExt cx="9144000" cy="124636"/>
          </a:xfrm>
        </p:grpSpPr>
        <p:sp>
          <p:nvSpPr>
            <p:cNvPr id="14" name="Rectangle 13"/>
            <p:cNvSpPr/>
            <p:nvPr userDrawn="1"/>
          </p:nvSpPr>
          <p:spPr>
            <a:xfrm rot="10800000">
              <a:off x="-64" y="4357790"/>
              <a:ext cx="9144000" cy="124540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8" name="Group 14"/>
            <p:cNvGrpSpPr/>
            <p:nvPr/>
          </p:nvGrpSpPr>
          <p:grpSpPr>
            <a:xfrm rot="10800000">
              <a:off x="642908" y="4357694"/>
              <a:ext cx="3286149" cy="124588"/>
              <a:chOff x="5429256" y="1214422"/>
              <a:chExt cx="3643338" cy="71438"/>
            </a:xfrm>
          </p:grpSpPr>
          <p:sp>
            <p:nvSpPr>
              <p:cNvPr id="16" name="Rectangle 15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7" name="Rectangle 16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17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4500570"/>
            <a:ext cx="792324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altLang="ko-KR" smtClean="0"/>
              <a:t>Kliknutím lze upravit styl.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3357562"/>
            <a:ext cx="4857784" cy="835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9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9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9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9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12"/>
          <p:cNvGrpSpPr/>
          <p:nvPr/>
        </p:nvGrpSpPr>
        <p:grpSpPr>
          <a:xfrm rot="10800000" flipH="1">
            <a:off x="-128" y="4214818"/>
            <a:ext cx="9144000" cy="150516"/>
            <a:chOff x="-64" y="4357694"/>
            <a:chExt cx="9144000" cy="124636"/>
          </a:xfrm>
        </p:grpSpPr>
        <p:sp>
          <p:nvSpPr>
            <p:cNvPr id="15" name="Rectangle 14"/>
            <p:cNvSpPr/>
            <p:nvPr userDrawn="1"/>
          </p:nvSpPr>
          <p:spPr>
            <a:xfrm rot="10800000">
              <a:off x="-64" y="4357790"/>
              <a:ext cx="9144000" cy="124540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8" name="Group 15"/>
            <p:cNvGrpSpPr/>
            <p:nvPr/>
          </p:nvGrpSpPr>
          <p:grpSpPr>
            <a:xfrm rot="10800000">
              <a:off x="642908" y="4357694"/>
              <a:ext cx="3286149" cy="124588"/>
              <a:chOff x="5429256" y="1214422"/>
              <a:chExt cx="3643338" cy="71438"/>
            </a:xfrm>
          </p:grpSpPr>
          <p:sp>
            <p:nvSpPr>
              <p:cNvPr id="17" name="Rectangle 16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Rectangle 17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Rectangle 18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18" y="214290"/>
            <a:ext cx="8160978" cy="1214446"/>
          </a:xfrm>
        </p:spPr>
        <p:txBody>
          <a:bodyPr/>
          <a:lstStyle/>
          <a:p>
            <a:r>
              <a:rPr lang="cs-CZ" altLang="ko-KR" smtClean="0"/>
              <a:t>Kliknutím lze upravit styl.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2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42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 rot="10800000">
            <a:off x="32" y="1480979"/>
            <a:ext cx="9144000" cy="72877"/>
            <a:chOff x="-64" y="4357694"/>
            <a:chExt cx="9144000" cy="124636"/>
          </a:xfrm>
        </p:grpSpPr>
        <p:sp>
          <p:nvSpPr>
            <p:cNvPr id="9" name="Rectangle 8"/>
            <p:cNvSpPr/>
            <p:nvPr userDrawn="1"/>
          </p:nvSpPr>
          <p:spPr>
            <a:xfrm rot="10800000">
              <a:off x="-64" y="4357790"/>
              <a:ext cx="9144000" cy="124540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 rot="10800000">
              <a:off x="642908" y="4357694"/>
              <a:ext cx="3286149" cy="124588"/>
              <a:chOff x="5429256" y="1214422"/>
              <a:chExt cx="3643338" cy="71438"/>
            </a:xfrm>
          </p:grpSpPr>
          <p:sp>
            <p:nvSpPr>
              <p:cNvPr id="11" name="Rectangle 10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12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 rot="10800000">
            <a:off x="32" y="1285861"/>
            <a:ext cx="9144000" cy="72877"/>
            <a:chOff x="-64" y="4357694"/>
            <a:chExt cx="9144000" cy="124636"/>
          </a:xfrm>
        </p:grpSpPr>
        <p:sp>
          <p:nvSpPr>
            <p:cNvPr id="11" name="Rectangle 10"/>
            <p:cNvSpPr/>
            <p:nvPr userDrawn="1"/>
          </p:nvSpPr>
          <p:spPr>
            <a:xfrm rot="10800000">
              <a:off x="-64" y="4357790"/>
              <a:ext cx="9144000" cy="124540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 rot="10800000">
              <a:off x="642908" y="4357694"/>
              <a:ext cx="3286149" cy="124588"/>
              <a:chOff x="5429256" y="1214422"/>
              <a:chExt cx="3643338" cy="71438"/>
            </a:xfrm>
          </p:grpSpPr>
          <p:sp>
            <p:nvSpPr>
              <p:cNvPr id="13" name="Rectangle 12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Rectangle 13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Rectangle 14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18" y="214290"/>
            <a:ext cx="8160978" cy="1000132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ko-KR" smtClean="0"/>
              <a:t>Kliknutím lze upravit styl.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8736"/>
            <a:ext cx="4042800" cy="639762"/>
          </a:xfrm>
        </p:spPr>
        <p:txBody>
          <a:bodyPr anchor="b"/>
          <a:lstStyle>
            <a:lvl1pPr marL="0" indent="0">
              <a:buFontTx/>
              <a:buNone/>
              <a:defRPr sz="2400" b="1"/>
            </a:lvl1pPr>
            <a:lvl2pPr marL="457200" indent="0">
              <a:buFontTx/>
              <a:buNone/>
              <a:defRPr sz="2000" b="1"/>
            </a:lvl2pPr>
            <a:lvl3pPr marL="914400" indent="0">
              <a:buFontTx/>
              <a:buNone/>
              <a:defRPr sz="1800" b="1"/>
            </a:lvl3pPr>
            <a:lvl4pPr marL="1371600" indent="0">
              <a:buFontTx/>
              <a:buNone/>
              <a:defRPr sz="1600" b="1"/>
            </a:lvl4pPr>
            <a:lvl5pPr marL="1828800" indent="0">
              <a:buFontTx/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2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3438" y="142873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2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alt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218" y="142852"/>
            <a:ext cx="8160978" cy="1143008"/>
          </a:xfrm>
        </p:spPr>
        <p:txBody>
          <a:bodyPr/>
          <a:lstStyle/>
          <a:p>
            <a:r>
              <a:rPr lang="cs-CZ" altLang="ko-KR" smtClean="0"/>
              <a:t>Kliknutím lze upravit styl.</a:t>
            </a:r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grpSp>
        <p:nvGrpSpPr>
          <p:cNvPr id="6" name="Group 11"/>
          <p:cNvGrpSpPr/>
          <p:nvPr/>
        </p:nvGrpSpPr>
        <p:grpSpPr>
          <a:xfrm>
            <a:off x="32" y="1355859"/>
            <a:ext cx="9144000" cy="72877"/>
            <a:chOff x="32" y="1142985"/>
            <a:chExt cx="9144000" cy="72877"/>
          </a:xfrm>
        </p:grpSpPr>
        <p:sp>
          <p:nvSpPr>
            <p:cNvPr id="7" name="Rectangle 6"/>
            <p:cNvSpPr/>
            <p:nvPr/>
          </p:nvSpPr>
          <p:spPr>
            <a:xfrm flipH="1">
              <a:off x="32" y="1142985"/>
              <a:ext cx="9144000" cy="72821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 flipH="1">
              <a:off x="571472" y="1143013"/>
              <a:ext cx="3286149" cy="72849"/>
              <a:chOff x="5429256" y="1214422"/>
              <a:chExt cx="3643338" cy="71438"/>
            </a:xfrm>
          </p:grpSpPr>
          <p:sp>
            <p:nvSpPr>
              <p:cNvPr id="9" name="Rectangle 8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Rectangle 9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Rectangle 10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grpSp>
        <p:nvGrpSpPr>
          <p:cNvPr id="5" name="Group 4"/>
          <p:cNvGrpSpPr/>
          <p:nvPr/>
        </p:nvGrpSpPr>
        <p:grpSpPr>
          <a:xfrm>
            <a:off x="0" y="0"/>
            <a:ext cx="9144000" cy="142876"/>
            <a:chOff x="0" y="1214422"/>
            <a:chExt cx="9144000" cy="71438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1214422"/>
              <a:ext cx="9144000" cy="71414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5857884" y="1214422"/>
              <a:ext cx="3000396" cy="71438"/>
              <a:chOff x="5429256" y="1214422"/>
              <a:chExt cx="3643338" cy="71438"/>
            </a:xfrm>
          </p:grpSpPr>
          <p:sp>
            <p:nvSpPr>
              <p:cNvPr id="8" name="Rectangle 7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" name="Rectangle 8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" name="Rectangle 9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58204" cy="869934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cs-CZ" altLang="ko-KR" smtClean="0"/>
              <a:t>Kliknutím lze upravit styl.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61160"/>
            <a:ext cx="5111750" cy="4765005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357299"/>
            <a:ext cx="3008313" cy="476886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13"/>
          <p:cNvGrpSpPr/>
          <p:nvPr/>
        </p:nvGrpSpPr>
        <p:grpSpPr>
          <a:xfrm>
            <a:off x="32" y="1142985"/>
            <a:ext cx="9144000" cy="72877"/>
            <a:chOff x="32" y="1142985"/>
            <a:chExt cx="9144000" cy="72877"/>
          </a:xfrm>
        </p:grpSpPr>
        <p:sp>
          <p:nvSpPr>
            <p:cNvPr id="9" name="Rectangle 8"/>
            <p:cNvSpPr/>
            <p:nvPr userDrawn="1"/>
          </p:nvSpPr>
          <p:spPr>
            <a:xfrm flipH="1">
              <a:off x="32" y="1142985"/>
              <a:ext cx="9144000" cy="72821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>
                  <a:noFill/>
                </a:ln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 flipH="1">
              <a:off x="571472" y="1143013"/>
              <a:ext cx="3286149" cy="72849"/>
              <a:chOff x="5429256" y="1214422"/>
              <a:chExt cx="3643338" cy="71438"/>
            </a:xfrm>
          </p:grpSpPr>
          <p:sp>
            <p:nvSpPr>
              <p:cNvPr id="11" name="Rectangle 10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12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solidFill>
            <a:schemeClr val="accent1">
              <a:shade val="75000"/>
            </a:schemeClr>
          </a:solidFill>
          <a:ln w="12700" cap="sq" cmpd="sng" algn="ctr">
            <a:noFill/>
            <a:prstDash val="solid"/>
          </a:ln>
          <a:scene3d>
            <a:camera prst="perspectiveFront" fov="0">
              <a:rot lat="0" lon="0" rev="0"/>
            </a:camera>
            <a:lightRig rig="contrasting" dir="b"/>
          </a:scene3d>
          <a:sp3d contourW="12700" prstMaterial="softEdge">
            <a:bevelT prst="cross"/>
            <a:contourClr>
              <a:schemeClr val="bg1"/>
            </a:contourClr>
          </a:sp3d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altLang="ko-KR" smtClean="0"/>
              <a:t>Kliknutím na ikonu přidáte obrázek.</a:t>
            </a:r>
            <a:endParaRPr lang="ko-KR" alt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29. 3. 2015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 useBgFill="1"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noFill/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altLang="ko-KR" smtClean="0"/>
              <a:t>Kliknutím lze upravit styl.</a:t>
            </a:r>
            <a:endParaRPr lang="ko-KR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dirty="0"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9144000" cy="142876"/>
            <a:chOff x="0" y="1214422"/>
            <a:chExt cx="9144000" cy="71438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1214422"/>
              <a:ext cx="9144000" cy="71414"/>
            </a:xfrm>
            <a:prstGeom prst="rect">
              <a:avLst/>
            </a:prstGeom>
            <a:solidFill>
              <a:schemeClr val="tx2">
                <a:shade val="50000"/>
              </a:schemeClr>
            </a:solidFill>
            <a:ln w="28575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5857884" y="1214422"/>
              <a:ext cx="3000396" cy="71438"/>
              <a:chOff x="5429256" y="1214422"/>
              <a:chExt cx="3643338" cy="71438"/>
            </a:xfrm>
          </p:grpSpPr>
          <p:sp>
            <p:nvSpPr>
              <p:cNvPr id="11" name="Rectangle 10"/>
              <p:cNvSpPr/>
              <p:nvPr userDrawn="1"/>
            </p:nvSpPr>
            <p:spPr>
              <a:xfrm>
                <a:off x="6643702" y="1214422"/>
                <a:ext cx="1214446" cy="71438"/>
              </a:xfrm>
              <a:prstGeom prst="rect">
                <a:avLst/>
              </a:prstGeom>
              <a:solidFill>
                <a:schemeClr val="accent2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" name="Rectangle 11"/>
              <p:cNvSpPr/>
              <p:nvPr userDrawn="1"/>
            </p:nvSpPr>
            <p:spPr>
              <a:xfrm>
                <a:off x="7858148" y="1214422"/>
                <a:ext cx="1214446" cy="71438"/>
              </a:xfrm>
              <a:prstGeom prst="rect">
                <a:avLst/>
              </a:prstGeom>
              <a:solidFill>
                <a:schemeClr val="accent3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Rectangle 12"/>
              <p:cNvSpPr/>
              <p:nvPr userDrawn="1"/>
            </p:nvSpPr>
            <p:spPr>
              <a:xfrm>
                <a:off x="5429256" y="1214422"/>
                <a:ext cx="1214446" cy="71438"/>
              </a:xfrm>
              <a:prstGeom prst="rect">
                <a:avLst/>
              </a:prstGeom>
              <a:solidFill>
                <a:schemeClr val="accent1"/>
              </a:solidFill>
              <a:ln w="28575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7218" y="142852"/>
            <a:ext cx="8160978" cy="1214446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lang="ko-KR" altLang="en-US" dirty="0" smtClean="0"/>
              <a:t>Click to edit Master text styles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034" y="1500174"/>
            <a:ext cx="8186766" cy="462599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cs-CZ" altLang="ko-KR" smtClean="0"/>
              <a:t>Kliknutím lze upravit styly předlohy textu.</a:t>
            </a:r>
          </a:p>
          <a:p>
            <a:pPr lvl="1"/>
            <a:r>
              <a:rPr lang="cs-CZ" altLang="ko-KR" smtClean="0"/>
              <a:t>Druhá úroveň</a:t>
            </a:r>
          </a:p>
          <a:p>
            <a:pPr lvl="2"/>
            <a:r>
              <a:rPr lang="cs-CZ" altLang="ko-KR" smtClean="0"/>
              <a:t>Třetí úroveň</a:t>
            </a:r>
          </a:p>
          <a:p>
            <a:pPr lvl="3"/>
            <a:r>
              <a:rPr lang="cs-CZ" altLang="ko-KR" smtClean="0"/>
              <a:t>Čtvrtá úroveň</a:t>
            </a:r>
          </a:p>
          <a:p>
            <a:pPr lvl="4"/>
            <a:r>
              <a:rPr lang="cs-CZ" altLang="ko-KR" smtClean="0"/>
              <a:t>Pátá úroveň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15206" y="6357960"/>
            <a:ext cx="1490658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29. 3. 2015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28926" y="6357958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0034" y="6357960"/>
            <a:ext cx="1571636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sz="4400" b="0" i="0" kern="1200" spc="50" baseline="0">
          <a:ln w="6350">
            <a:noFill/>
          </a:ln>
          <a:solidFill>
            <a:schemeClr val="bg1"/>
          </a:solidFill>
          <a:effectLst>
            <a:glow rad="101600">
              <a:schemeClr val="tx2"/>
            </a:glow>
          </a:effectLst>
          <a:latin typeface="Gill Sans MT"/>
          <a:ea typeface="맑은 고딕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tx2"/>
        </a:buClr>
        <a:buSzPct val="68000"/>
        <a:buFont typeface="Wingdings 2"/>
        <a:buChar char=""/>
        <a:defRPr sz="3200" kern="1200" baseline="0">
          <a:solidFill>
            <a:schemeClr val="tx1"/>
          </a:solidFill>
          <a:latin typeface="Gill Sans MT"/>
          <a:ea typeface="맑은 고딕"/>
          <a:cs typeface="Gill Sans MT"/>
        </a:defRPr>
      </a:lvl1pPr>
      <a:lvl2pPr marL="742950" indent="-285750" algn="l" rtl="0" eaLnBrk="1" latinLnBrk="1" hangingPunct="1">
        <a:spcBef>
          <a:spcPct val="20000"/>
        </a:spcBef>
        <a:buClr>
          <a:schemeClr val="accent4"/>
        </a:buClr>
        <a:buSzPct val="60000"/>
        <a:buFont typeface="Wingdings 2"/>
        <a:buChar char=""/>
        <a:defRPr sz="2800" kern="1200" baseline="0">
          <a:solidFill>
            <a:schemeClr val="tx1"/>
          </a:solidFill>
          <a:latin typeface="Gill Sans MT"/>
          <a:ea typeface="맑은 고딕"/>
          <a:cs typeface="Gill Sans MT"/>
        </a:defRPr>
      </a:lvl2pPr>
      <a:lvl3pPr marL="1143000" indent="-228600" algn="l" rtl="0" eaLnBrk="1" latinLnBrk="1" hangingPunct="1">
        <a:spcBef>
          <a:spcPct val="20000"/>
        </a:spcBef>
        <a:buClr>
          <a:schemeClr val="accent5"/>
        </a:buClr>
        <a:buSzPct val="57000"/>
        <a:buFont typeface="Wingdings 2"/>
        <a:buChar char="¦"/>
        <a:defRPr sz="2600" kern="1200" baseline="0">
          <a:solidFill>
            <a:schemeClr val="tx1"/>
          </a:solidFill>
          <a:latin typeface="Gill Sans MT"/>
          <a:ea typeface="맑은 고딕"/>
          <a:cs typeface="Gill Sans MT"/>
        </a:defRPr>
      </a:lvl3pPr>
      <a:lvl4pPr marL="1600200" indent="-228600" algn="l" rtl="0" eaLnBrk="1" latinLnBrk="1" hangingPunct="1">
        <a:spcBef>
          <a:spcPct val="20000"/>
        </a:spcBef>
        <a:buClr>
          <a:schemeClr val="accent3"/>
        </a:buClr>
        <a:buSzPct val="53000"/>
        <a:buFont typeface="Wingdings 2"/>
        <a:buChar char="¢"/>
        <a:defRPr sz="2400" kern="1200" baseline="0">
          <a:solidFill>
            <a:schemeClr val="tx1"/>
          </a:solidFill>
          <a:latin typeface="Gill Sans MT"/>
          <a:ea typeface="맑은 고딕"/>
          <a:cs typeface="Gill Sans MT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50000"/>
        <a:buFont typeface="Wingdings 2"/>
        <a:buChar char="¥"/>
        <a:defRPr sz="2200" kern="1200" baseline="0">
          <a:solidFill>
            <a:schemeClr val="tx1"/>
          </a:solidFill>
          <a:latin typeface="Gill Sans MT"/>
          <a:ea typeface="맑은 고딕"/>
          <a:cs typeface="Gill Sans MT"/>
        </a:defRPr>
      </a:lvl5pPr>
      <a:lvl6pPr marL="2514600" indent="-228600" algn="l" rtl="0" eaLnBrk="1" latinLnBrk="1" hangingPunct="1">
        <a:spcBef>
          <a:spcPct val="20000"/>
        </a:spcBef>
        <a:buClr>
          <a:schemeClr val="accent2">
            <a:tint val="40000"/>
          </a:schemeClr>
        </a:buClr>
        <a:buSzPct val="47000"/>
        <a:buFont typeface="Wingdings 2"/>
        <a:buChar char="¤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SzPct val="43000"/>
        <a:buFont typeface="Wingdings 2"/>
        <a:buChar char="¦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3"/>
        </a:buClr>
        <a:buSzPct val="40000"/>
        <a:buFont typeface="Wingdings 2"/>
        <a:buChar char="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bg2">
            <a:tint val="60000"/>
          </a:schemeClr>
        </a:buClr>
        <a:buSzPct val="40000"/>
        <a:buFont typeface="Wingdings 2"/>
        <a:buChar char="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Autor: Kateřina Leštinová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Analýza podpůrných procesů logistického systému ve vybrané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14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 a metodika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4000" dirty="0" smtClean="0"/>
              <a:t>Cíl práce</a:t>
            </a:r>
          </a:p>
          <a:p>
            <a:pPr marL="0" indent="0">
              <a:buNone/>
            </a:pPr>
            <a:r>
              <a:rPr lang="cs-CZ" sz="2400" dirty="0"/>
              <a:t>Analýza podpůrných procesů logistického systému ve vybrané </a:t>
            </a:r>
            <a:r>
              <a:rPr lang="cs-CZ" sz="2400" dirty="0" smtClean="0"/>
              <a:t>společnosti</a:t>
            </a:r>
          </a:p>
          <a:p>
            <a:r>
              <a:rPr lang="cs-CZ" sz="4000" dirty="0" smtClean="0"/>
              <a:t>Metodika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1600" b="1" dirty="0"/>
              <a:t>Studium odborné literatury, literární rešerše</a:t>
            </a:r>
            <a:r>
              <a:rPr lang="cs-CZ" sz="1600" dirty="0"/>
              <a:t> (leden 2014 – červen 2014</a:t>
            </a:r>
            <a:r>
              <a:rPr lang="cs-CZ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1" dirty="0"/>
              <a:t>Seznámení s vybranou společností, otevřené rozhovory s pracovníky </a:t>
            </a:r>
            <a:r>
              <a:rPr lang="cs-CZ" sz="1600" dirty="0"/>
              <a:t>(září 2014-Prosinec 2014)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1" dirty="0"/>
              <a:t>Vlastní práce, návrh</a:t>
            </a:r>
            <a:r>
              <a:rPr lang="cs-CZ" sz="1600" dirty="0"/>
              <a:t> </a:t>
            </a:r>
            <a:r>
              <a:rPr lang="cs-CZ" sz="1600" b="1" dirty="0"/>
              <a:t>zlepšení</a:t>
            </a:r>
            <a:r>
              <a:rPr lang="cs-CZ" sz="1600" dirty="0"/>
              <a:t> (prosinec 2014 - únor 2015)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600" b="1" dirty="0"/>
              <a:t>Diskuze výsledků, závěr</a:t>
            </a:r>
            <a:r>
              <a:rPr lang="cs-CZ" sz="1600" dirty="0"/>
              <a:t> (únor 2015 – březen 2015)</a:t>
            </a:r>
          </a:p>
          <a:p>
            <a:pPr lvl="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315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práce a dosažené 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Nedostatky ve společnosti</a:t>
            </a:r>
          </a:p>
          <a:p>
            <a:pPr lvl="0"/>
            <a:r>
              <a:rPr lang="cs-CZ" sz="1600" dirty="0"/>
              <a:t>Problémová a pomalá komunikace ve společnosti, zapříčiněná nedostatečným rozprostřením pracovních povinností mezi jednotlivé pracovníky</a:t>
            </a:r>
          </a:p>
          <a:p>
            <a:pPr lvl="0"/>
            <a:r>
              <a:rPr lang="cs-CZ" sz="1600" dirty="0"/>
              <a:t>Ztrátový sklad, díky nevyváženosti objemu objednávek</a:t>
            </a:r>
          </a:p>
          <a:p>
            <a:pPr lvl="0"/>
            <a:r>
              <a:rPr lang="cs-CZ" sz="1600" dirty="0"/>
              <a:t>Nedostatečný informační </a:t>
            </a:r>
            <a:r>
              <a:rPr lang="cs-CZ" sz="1600" dirty="0" smtClean="0"/>
              <a:t>systém</a:t>
            </a:r>
          </a:p>
          <a:p>
            <a:pPr lvl="0"/>
            <a:r>
              <a:rPr lang="cs-CZ" dirty="0" smtClean="0"/>
              <a:t>Řešení</a:t>
            </a:r>
          </a:p>
          <a:p>
            <a:pPr lvl="0"/>
            <a:r>
              <a:rPr lang="cs-CZ" sz="1600" dirty="0" smtClean="0"/>
              <a:t>Nezávislé marketingové oddělení, mzdové oddělení a personální oddělení</a:t>
            </a:r>
          </a:p>
          <a:p>
            <a:pPr lvl="0"/>
            <a:r>
              <a:rPr lang="cs-CZ" sz="1600" dirty="0" smtClean="0"/>
              <a:t>Nový informační systém pro evidenci zásob u zákazníka, vypočtení optimálních velikostí objednávek</a:t>
            </a:r>
            <a:endParaRPr lang="cs-CZ" sz="1600" dirty="0"/>
          </a:p>
          <a:p>
            <a:pPr marL="0" lvl="0" indent="0">
              <a:buNone/>
            </a:pPr>
            <a:endParaRPr lang="cs-CZ" sz="1600" dirty="0"/>
          </a:p>
          <a:p>
            <a:pPr>
              <a:buFont typeface="Arial" panose="020B0604020202020204" pitchFamily="34" charset="0"/>
              <a:buChar char="•"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68397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práce a dosažené výsledky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146560"/>
              </p:ext>
            </p:extLst>
          </p:nvPr>
        </p:nvGraphicFramePr>
        <p:xfrm>
          <a:off x="500063" y="1571625"/>
          <a:ext cx="8186737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227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284984"/>
            <a:ext cx="8160978" cy="1143008"/>
          </a:xfrm>
        </p:spPr>
        <p:txBody>
          <a:bodyPr/>
          <a:lstStyle/>
          <a:p>
            <a:r>
              <a:rPr lang="cs-CZ" dirty="0" smtClean="0"/>
              <a:t>Diskuze výsledků a závěr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2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KONEČNÝ, Miloslav. </a:t>
            </a:r>
            <a:r>
              <a:rPr lang="cs-CZ" i="1" dirty="0"/>
              <a:t>Logistika v systému řízení podniku</a:t>
            </a:r>
            <a:r>
              <a:rPr lang="cs-CZ" dirty="0"/>
              <a:t>. Ostrava: VŠB - Technická univerzita, 2006, s. 149. ISBN 8024809648.</a:t>
            </a:r>
          </a:p>
          <a:p>
            <a:r>
              <a:rPr lang="cs-CZ" dirty="0"/>
              <a:t>KORTSCHAK, </a:t>
            </a:r>
            <a:r>
              <a:rPr lang="cs-CZ" dirty="0" err="1"/>
              <a:t>Bernd</a:t>
            </a:r>
            <a:r>
              <a:rPr lang="cs-CZ" dirty="0"/>
              <a:t>. </a:t>
            </a:r>
            <a:r>
              <a:rPr lang="cs-CZ" i="1" dirty="0"/>
              <a:t>Úvod do logistiky (Co je logistika?)</a:t>
            </a:r>
            <a:r>
              <a:rPr lang="cs-CZ" dirty="0"/>
              <a:t>. 2.vyd. Praha: </a:t>
            </a:r>
            <a:r>
              <a:rPr lang="cs-CZ" dirty="0" err="1"/>
              <a:t>Babtext</a:t>
            </a:r>
            <a:r>
              <a:rPr lang="cs-CZ" dirty="0"/>
              <a:t>, 1994. ISBN 80-85816-06-7.</a:t>
            </a:r>
          </a:p>
          <a:p>
            <a:r>
              <a:rPr lang="cs-CZ" dirty="0"/>
              <a:t>PRAŽSKÁ, Lenka. </a:t>
            </a:r>
            <a:r>
              <a:rPr lang="cs-CZ" i="1" dirty="0"/>
              <a:t>Obchodní podnikání: Retail management</a:t>
            </a:r>
            <a:r>
              <a:rPr lang="cs-CZ" dirty="0"/>
              <a:t>. 2. </a:t>
            </a:r>
            <a:r>
              <a:rPr lang="cs-CZ" dirty="0" err="1"/>
              <a:t>přeprac</a:t>
            </a:r>
            <a:r>
              <a:rPr lang="cs-CZ" dirty="0"/>
              <a:t>. vyd. Praha: Management </a:t>
            </a:r>
            <a:r>
              <a:rPr lang="cs-CZ" dirty="0" err="1"/>
              <a:t>Press</a:t>
            </a:r>
            <a:r>
              <a:rPr lang="cs-CZ" dirty="0"/>
              <a:t>, 2002. ISBN 80-7261-059-7</a:t>
            </a:r>
          </a:p>
          <a:p>
            <a:r>
              <a:rPr lang="cs-CZ" dirty="0"/>
              <a:t>ŘEPA, Václav. </a:t>
            </a:r>
            <a:r>
              <a:rPr lang="cs-CZ" i="1" dirty="0"/>
              <a:t>Podnikové procesy: procesní řízení a modelování</a:t>
            </a:r>
            <a:r>
              <a:rPr lang="cs-CZ" dirty="0"/>
              <a:t>. 2., </a:t>
            </a:r>
            <a:r>
              <a:rPr lang="cs-CZ" dirty="0" err="1"/>
              <a:t>aktualiz</a:t>
            </a:r>
            <a:r>
              <a:rPr lang="cs-CZ" dirty="0"/>
              <a:t>. a </a:t>
            </a:r>
            <a:r>
              <a:rPr lang="cs-CZ" dirty="0" err="1"/>
              <a:t>rozš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2007. ISBN 978-80-247-2252-8.</a:t>
            </a:r>
          </a:p>
          <a:p>
            <a:r>
              <a:rPr lang="cs-CZ" dirty="0"/>
              <a:t>SIXTA, Josef a Miroslav ŽIŽKA. </a:t>
            </a:r>
            <a:r>
              <a:rPr lang="cs-CZ" i="1" dirty="0"/>
              <a:t>Logistika: metody používané pro řešení logistických projektů</a:t>
            </a:r>
            <a:r>
              <a:rPr lang="cs-CZ" dirty="0"/>
              <a:t>. Vyd. 1. Brno: </a:t>
            </a:r>
            <a:r>
              <a:rPr lang="cs-CZ" dirty="0" err="1"/>
              <a:t>Computer</a:t>
            </a:r>
            <a:r>
              <a:rPr lang="cs-CZ" dirty="0"/>
              <a:t> </a:t>
            </a:r>
            <a:r>
              <a:rPr lang="cs-CZ" dirty="0" err="1"/>
              <a:t>Press</a:t>
            </a:r>
            <a:r>
              <a:rPr lang="cs-CZ" dirty="0"/>
              <a:t>, 2009. ISBN 978-80-251-2563-2.</a:t>
            </a:r>
          </a:p>
          <a:p>
            <a:r>
              <a:rPr lang="cs-CZ" dirty="0"/>
              <a:t>SVOZILOVÁ, Alena. </a:t>
            </a:r>
            <a:r>
              <a:rPr lang="cs-CZ" i="1" dirty="0"/>
              <a:t>Zlepšování podnikových procesů</a:t>
            </a:r>
            <a:r>
              <a:rPr lang="cs-CZ" dirty="0"/>
              <a:t>. 1. vyd. Praha: </a:t>
            </a:r>
            <a:r>
              <a:rPr lang="cs-CZ" dirty="0" err="1"/>
              <a:t>Grada</a:t>
            </a:r>
            <a:r>
              <a:rPr lang="cs-CZ" dirty="0"/>
              <a:t>, 2011. Expert (</a:t>
            </a:r>
            <a:r>
              <a:rPr lang="cs-CZ" dirty="0" err="1"/>
              <a:t>Grada</a:t>
            </a:r>
            <a:r>
              <a:rPr lang="cs-CZ" dirty="0"/>
              <a:t>). ISBN 978-80-247-3938-0.</a:t>
            </a:r>
          </a:p>
          <a:p>
            <a:r>
              <a:rPr lang="cs-CZ" dirty="0"/>
              <a:t>Internetové zdroje:</a:t>
            </a:r>
          </a:p>
          <a:p>
            <a:r>
              <a:rPr lang="cs-CZ" dirty="0" err="1"/>
              <a:t>Bidvest</a:t>
            </a:r>
            <a:r>
              <a:rPr lang="cs-CZ" dirty="0"/>
              <a:t>: </a:t>
            </a:r>
            <a:r>
              <a:rPr lang="cs-CZ" dirty="0" err="1"/>
              <a:t>extraordinary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. </a:t>
            </a:r>
            <a:r>
              <a:rPr lang="cs-CZ" i="1" dirty="0" err="1"/>
              <a:t>Bidvest</a:t>
            </a:r>
            <a:r>
              <a:rPr lang="cs-CZ" i="1" dirty="0"/>
              <a:t> </a:t>
            </a:r>
            <a:r>
              <a:rPr lang="cs-CZ" i="1" dirty="0" err="1"/>
              <a:t>corporation</a:t>
            </a:r>
            <a:r>
              <a:rPr lang="cs-CZ" dirty="0"/>
              <a:t> [online]. 2000 [cit. 2015-02-28].</a:t>
            </a:r>
          </a:p>
          <a:p>
            <a:r>
              <a:rPr lang="cs-CZ" dirty="0" err="1"/>
              <a:t>Bidvest</a:t>
            </a:r>
            <a:r>
              <a:rPr lang="cs-CZ" dirty="0"/>
              <a:t>: Výroba a velkoobchod potravin - kvalita, distribuce, inspirace [online]. 2002 [cit. 2015-03-12]. Dostupné z: www.bidvest.cz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970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284984"/>
            <a:ext cx="8160978" cy="1143008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238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algn="br">
              <a:srgbClr val="000000">
                <a:alpha val="0"/>
              </a:srgbClr>
            </a:outerShdw>
          </a:effectLst>
        </a:effectStyle>
        <a:effectStyle>
          <a:effectLst>
            <a:outerShdw dir="5400000" algn="ctr">
              <a:srgbClr val="EBE9ED">
                <a:alpha val="0"/>
              </a:srgbClr>
            </a:outerShdw>
          </a:effectLst>
          <a:scene3d>
            <a:camera prst="orthographicFront" fov="0">
              <a:rot lat="0" lon="0" rev="0"/>
            </a:camera>
            <a:lightRig rig="glow" dir="b">
              <a:rot lat="0" lon="0" rev="0"/>
            </a:lightRig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 fov="0">
              <a:rot lat="0" lon="0" rev="0"/>
            </a:camera>
            <a:lightRig rig="glow" dir="b">
              <a:rot lat="0" lon="0" rev="0"/>
            </a:lightRig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5000"/>
                <a:hueMod val="100000"/>
                <a:satMod val="100000"/>
              </a:schemeClr>
              <a:schemeClr val="phClr">
                <a:tint val="55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</Template>
  <TotalTime>1</TotalTime>
  <Words>136</Words>
  <Application>Microsoft Office PowerPoint</Application>
  <PresentationFormat>Předvádění na obrazovce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Mountain</vt:lpstr>
      <vt:lpstr>Analýza podpůrných procesů logistického systému ve vybrané společnosti</vt:lpstr>
      <vt:lpstr>Cíl práce a metodika</vt:lpstr>
      <vt:lpstr>Vlastní práce a dosažené výsledky</vt:lpstr>
      <vt:lpstr>Vlastní práce a dosažené výsledky</vt:lpstr>
      <vt:lpstr>Diskuze výsledků a závěr</vt:lpstr>
      <vt:lpstr>Zdroje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podpůrných procesů logistického systému ve vybrané společnosti</dc:title>
  <dc:creator>Kateřina Leštinová</dc:creator>
  <cp:lastModifiedBy>Kateřina Leštinová</cp:lastModifiedBy>
  <cp:revision>4</cp:revision>
  <dcterms:created xsi:type="dcterms:W3CDTF">2015-03-29T20:25:21Z</dcterms:created>
  <dcterms:modified xsi:type="dcterms:W3CDTF">2015-03-29T20:34:06Z</dcterms:modified>
</cp:coreProperties>
</file>