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4" r:id="rId2"/>
  </p:sldMasterIdLst>
  <p:notesMasterIdLst>
    <p:notesMasterId r:id="rId22"/>
  </p:notesMasterIdLst>
  <p:sldIdLst>
    <p:sldId id="256" r:id="rId3"/>
    <p:sldId id="257" r:id="rId4"/>
    <p:sldId id="258" r:id="rId5"/>
    <p:sldId id="259" r:id="rId6"/>
    <p:sldId id="260" r:id="rId7"/>
    <p:sldId id="268" r:id="rId8"/>
    <p:sldId id="269" r:id="rId9"/>
    <p:sldId id="271" r:id="rId10"/>
    <p:sldId id="272" r:id="rId11"/>
    <p:sldId id="263" r:id="rId12"/>
    <p:sldId id="270" r:id="rId13"/>
    <p:sldId id="273" r:id="rId14"/>
    <p:sldId id="274" r:id="rId15"/>
    <p:sldId id="275" r:id="rId16"/>
    <p:sldId id="276" r:id="rId17"/>
    <p:sldId id="264" r:id="rId18"/>
    <p:sldId id="265" r:id="rId19"/>
    <p:sldId id="266" r:id="rId20"/>
    <p:sldId id="267" r:id="rId21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46" autoAdjust="0"/>
    <p:restoredTop sz="94626" autoAdjust="0"/>
  </p:normalViewPr>
  <p:slideViewPr>
    <p:cSldViewPr>
      <p:cViewPr>
        <p:scale>
          <a:sx n="80" d="100"/>
          <a:sy n="80" d="100"/>
        </p:scale>
        <p:origin x="-96" y="-2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845CE6C-9B8D-454D-98FF-4E3F5CC6AA4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1C30D04E-FBC8-4CF7-B240-16A10E8FD2D3}">
      <dgm:prSet/>
      <dgm:spPr/>
      <dgm:t>
        <a:bodyPr/>
        <a:lstStyle/>
        <a:p>
          <a:pPr rtl="0"/>
          <a:r>
            <a:rPr lang="cs-CZ" dirty="0" smtClean="0"/>
            <a:t>ZCU = ZC x K</a:t>
          </a:r>
          <a:r>
            <a:rPr lang="cs-CZ" baseline="-25000" dirty="0" smtClean="0"/>
            <a:t>4 </a:t>
          </a:r>
          <a:r>
            <a:rPr lang="cs-CZ" dirty="0" smtClean="0"/>
            <a:t>x K</a:t>
          </a:r>
          <a:r>
            <a:rPr lang="cs-CZ" baseline="-25000" dirty="0" smtClean="0"/>
            <a:t>5 </a:t>
          </a:r>
          <a:r>
            <a:rPr lang="cs-CZ" dirty="0" smtClean="0"/>
            <a:t>x </a:t>
          </a:r>
          <a:r>
            <a:rPr lang="cs-CZ" dirty="0" err="1" smtClean="0"/>
            <a:t>K</a:t>
          </a:r>
          <a:r>
            <a:rPr lang="cs-CZ" baseline="-25000" dirty="0" err="1" smtClean="0"/>
            <a:t>i</a:t>
          </a:r>
          <a:r>
            <a:rPr lang="cs-CZ" baseline="-25000" dirty="0" smtClean="0"/>
            <a:t>  </a:t>
          </a:r>
          <a:r>
            <a:rPr lang="cs-CZ" dirty="0" smtClean="0"/>
            <a:t>x </a:t>
          </a:r>
          <a:r>
            <a:rPr lang="cs-CZ" dirty="0" err="1" smtClean="0"/>
            <a:t>K</a:t>
          </a:r>
          <a:r>
            <a:rPr lang="cs-CZ" baseline="-25000" dirty="0" err="1" smtClean="0"/>
            <a:t>p</a:t>
          </a:r>
          <a:r>
            <a:rPr lang="cs-CZ" i="1" baseline="-25000" dirty="0" smtClean="0"/>
            <a:t> </a:t>
          </a:r>
          <a:endParaRPr lang="cs-CZ" dirty="0"/>
        </a:p>
      </dgm:t>
    </dgm:pt>
    <dgm:pt modelId="{84D7B608-5879-4C8F-B03C-D82FC6A0168B}" type="parTrans" cxnId="{C90DE91E-6A7A-4A55-AA17-90ED8DE51876}">
      <dgm:prSet/>
      <dgm:spPr/>
      <dgm:t>
        <a:bodyPr/>
        <a:lstStyle/>
        <a:p>
          <a:endParaRPr lang="cs-CZ"/>
        </a:p>
      </dgm:t>
    </dgm:pt>
    <dgm:pt modelId="{119BDA46-6E22-4592-B8C7-F35B20F814B8}" type="sibTrans" cxnId="{C90DE91E-6A7A-4A55-AA17-90ED8DE51876}">
      <dgm:prSet/>
      <dgm:spPr/>
      <dgm:t>
        <a:bodyPr/>
        <a:lstStyle/>
        <a:p>
          <a:endParaRPr lang="cs-CZ"/>
        </a:p>
      </dgm:t>
    </dgm:pt>
    <dgm:pt modelId="{D7F3ABAB-C721-451C-84CE-A7234584AAFC}" type="pres">
      <dgm:prSet presAssocID="{9845CE6C-9B8D-454D-98FF-4E3F5CC6AA4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6C30C5FF-4F44-4429-8B4D-D4DC7B34E7D8}" type="pres">
      <dgm:prSet presAssocID="{1C30D04E-FBC8-4CF7-B240-16A10E8FD2D3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2E904ED0-82CA-49A4-B212-0A74B7989756}" type="presOf" srcId="{1C30D04E-FBC8-4CF7-B240-16A10E8FD2D3}" destId="{6C30C5FF-4F44-4429-8B4D-D4DC7B34E7D8}" srcOrd="0" destOrd="0" presId="urn:microsoft.com/office/officeart/2005/8/layout/vList2"/>
    <dgm:cxn modelId="{FCD3CD01-D035-462D-8F04-7A229C71230F}" type="presOf" srcId="{9845CE6C-9B8D-454D-98FF-4E3F5CC6AA4E}" destId="{D7F3ABAB-C721-451C-84CE-A7234584AAFC}" srcOrd="0" destOrd="0" presId="urn:microsoft.com/office/officeart/2005/8/layout/vList2"/>
    <dgm:cxn modelId="{C90DE91E-6A7A-4A55-AA17-90ED8DE51876}" srcId="{9845CE6C-9B8D-454D-98FF-4E3F5CC6AA4E}" destId="{1C30D04E-FBC8-4CF7-B240-16A10E8FD2D3}" srcOrd="0" destOrd="0" parTransId="{84D7B608-5879-4C8F-B03C-D82FC6A0168B}" sibTransId="{119BDA46-6E22-4592-B8C7-F35B20F814B8}"/>
    <dgm:cxn modelId="{D7EECE6C-7573-4C74-8CE9-086D454EBA44}" type="presParOf" srcId="{D7F3ABAB-C721-451C-84CE-A7234584AAFC}" destId="{6C30C5FF-4F44-4429-8B4D-D4DC7B34E7D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30C5FF-4F44-4429-8B4D-D4DC7B34E7D8}">
      <dsp:nvSpPr>
        <dsp:cNvPr id="0" name=""/>
        <dsp:cNvSpPr/>
      </dsp:nvSpPr>
      <dsp:spPr>
        <a:xfrm>
          <a:off x="0" y="310"/>
          <a:ext cx="4953000" cy="70726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100" kern="1200" dirty="0" smtClean="0"/>
            <a:t>ZCU = ZC x K</a:t>
          </a:r>
          <a:r>
            <a:rPr lang="cs-CZ" sz="3100" kern="1200" baseline="-25000" dirty="0" smtClean="0"/>
            <a:t>4 </a:t>
          </a:r>
          <a:r>
            <a:rPr lang="cs-CZ" sz="3100" kern="1200" dirty="0" smtClean="0"/>
            <a:t>x K</a:t>
          </a:r>
          <a:r>
            <a:rPr lang="cs-CZ" sz="3100" kern="1200" baseline="-25000" dirty="0" smtClean="0"/>
            <a:t>5 </a:t>
          </a:r>
          <a:r>
            <a:rPr lang="cs-CZ" sz="3100" kern="1200" dirty="0" smtClean="0"/>
            <a:t>x </a:t>
          </a:r>
          <a:r>
            <a:rPr lang="cs-CZ" sz="3100" kern="1200" dirty="0" err="1" smtClean="0"/>
            <a:t>K</a:t>
          </a:r>
          <a:r>
            <a:rPr lang="cs-CZ" sz="3100" kern="1200" baseline="-25000" dirty="0" err="1" smtClean="0"/>
            <a:t>i</a:t>
          </a:r>
          <a:r>
            <a:rPr lang="cs-CZ" sz="3100" kern="1200" baseline="-25000" dirty="0" smtClean="0"/>
            <a:t>  </a:t>
          </a:r>
          <a:r>
            <a:rPr lang="cs-CZ" sz="3100" kern="1200" dirty="0" smtClean="0"/>
            <a:t>x </a:t>
          </a:r>
          <a:r>
            <a:rPr lang="cs-CZ" sz="3100" kern="1200" dirty="0" err="1" smtClean="0"/>
            <a:t>K</a:t>
          </a:r>
          <a:r>
            <a:rPr lang="cs-CZ" sz="3100" kern="1200" baseline="-25000" dirty="0" err="1" smtClean="0"/>
            <a:t>p</a:t>
          </a:r>
          <a:r>
            <a:rPr lang="cs-CZ" sz="3100" i="1" kern="1200" baseline="-25000" dirty="0" smtClean="0"/>
            <a:t> </a:t>
          </a:r>
          <a:endParaRPr lang="cs-CZ" sz="3100" kern="1200" dirty="0"/>
        </a:p>
      </dsp:txBody>
      <dsp:txXfrm>
        <a:off x="34526" y="34836"/>
        <a:ext cx="4883948" cy="6382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2447E72A-D913-4DC2-9E0A-E520CE8FCC86}" type="datetimeFigureOut">
              <a:rPr lang="en-US" smtClean="0"/>
              <a:pPr/>
              <a:t>4/5/2015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A5D78FC6-CE17-4259-A63C-DDFC12E048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1505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 algn="ctr"/>
            <a:fld id="{743653DA-8BF4-4869-96FE-9BCF43372D46}" type="datetime8">
              <a:rPr lang="en-US" smtClean="0"/>
              <a:pPr algn="ctr"/>
              <a:t>4/5/2015 3:34 PM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r"/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AC53DF-4216-466D-99A7-94400E6C2A25}" type="slidenum">
              <a:rPr lang="en-US" smtClean="0"/>
              <a:pPr/>
              <a:t>‹#›</a:t>
            </a:fld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816DF-213E-421B-92D3-C068DBB023D6}" type="datetime8">
              <a:rPr lang="en-US" smtClean="0">
                <a:solidFill>
                  <a:schemeClr val="tx2"/>
                </a:solidFill>
              </a:rPr>
              <a:pPr/>
              <a:t>4/5/2015 3:34 PM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8D3816DF-213E-421B-92D3-C068DBB023D6}" type="datetime8">
              <a:rPr lang="en-US" smtClean="0">
                <a:solidFill>
                  <a:schemeClr val="tx2"/>
                </a:solidFill>
              </a:rPr>
              <a:pPr/>
              <a:t>4/5/2015 3:34 PM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29108-AC8D-4212-9283-60D9E99BF07A}" type="datetime8">
              <a:rPr lang="en-US" smtClean="0"/>
              <a:pPr/>
              <a:t>4/5/2015 3:34 PM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ED3D3-6235-4F4C-B439-DF277FB555A7}" type="datetime8">
              <a:rPr lang="en-US" smtClean="0"/>
              <a:pPr/>
              <a:t>4/5/2015 3:34 PM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algn="ctr"/>
            <a:fld id="{1AD93096-5B34-4342-9326-69289CEAE4C2}" type="slidenum">
              <a:rPr lang="en-US" smtClean="0"/>
              <a:pPr algn="ctr"/>
              <a:t>‹#›</a:t>
            </a:fld>
            <a:endParaRPr lang="en-US" sz="2400" dirty="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B5F1E3E-4B2F-4895-B65E-28B2E64F39F6}" type="datetime8">
              <a:rPr lang="en-US" smtClean="0"/>
              <a:pPr/>
              <a:t>4/5/2015 3:34 PM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/>
            <a:fld id="{1AD93096-5B34-4342-9326-69289CEAE4C2}" type="slidenum">
              <a:rPr lang="en-US" smtClean="0"/>
              <a:pPr algn="ctr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3085435-8225-4333-BFFA-0096413F0D76}" type="datetime8">
              <a:rPr lang="en-US" smtClean="0"/>
              <a:pPr/>
              <a:t>4/5/2015 3:34 PM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/>
            <a:fld id="{1AD93096-5B34-4342-9326-69289CEAE4C2}" type="slidenum">
              <a:rPr lang="en-US" smtClean="0"/>
              <a:pPr algn="ctr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3C494-2A87-468C-A21B-CB14FB9ABB00}" type="datetime8">
              <a:rPr lang="en-US" smtClean="0"/>
              <a:pPr/>
              <a:t>4/5/2015 3:34 PM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80FA0-5B31-4864-A2BB-719EA5A679C6}" type="datetime8">
              <a:rPr lang="en-US" smtClean="0"/>
              <a:pPr/>
              <a:t>4/5/2015 3:34 PM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CC0C8-36B8-442A-833D-B6AACE86BB77}" type="datetime8">
              <a:rPr lang="en-US" smtClean="0"/>
              <a:pPr/>
              <a:t>4/5/2015 3:34 PM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1E20EC5-AC53-4169-941E-EDF10CD23748}" type="datetime8">
              <a:rPr lang="en-US" smtClean="0"/>
              <a:pPr/>
              <a:t>4/5/2015 3:34 PM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 algn="ctr"/>
            <a:fld id="{1AD93096-5B34-4342-9326-69289CEAE4C2}" type="slidenum">
              <a:rPr lang="en-US" smtClean="0"/>
              <a:pPr algn="ctr"/>
              <a:t>‹#›</a:t>
            </a:fld>
            <a:endParaRPr lang="en-US" sz="2800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fld id="{8D3816DF-213E-421B-92D3-C068DBB023D6}" type="datetime8">
              <a:rPr lang="en-US" smtClean="0">
                <a:solidFill>
                  <a:schemeClr val="tx2"/>
                </a:solidFill>
              </a:rPr>
              <a:pPr/>
              <a:t>4/5/2015 3:34 PM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pPr algn="r"/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>
              <a:defRPr sz="1400" b="1">
                <a:solidFill>
                  <a:srgbClr val="FFFFFF"/>
                </a:solidFill>
              </a:defRPr>
            </a:lvl1pPr>
          </a:lstStyle>
          <a:p>
            <a:pPr algn="ctr"/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 algn="ctr"/>
              <a:t>‹#›</a:t>
            </a:fld>
            <a:endParaRPr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xStyles>
    <p:titleStyle>
      <a:lvl1pPr algn="l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			</a:t>
            </a:r>
            <a:r>
              <a:rPr lang="cs-CZ" dirty="0" smtClean="0">
                <a:solidFill>
                  <a:schemeClr val="bg1"/>
                </a:solidFill>
              </a:rPr>
              <a:t>2015			1/19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143000" y="3048000"/>
            <a:ext cx="7162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Tržní ocenění nemovitostí 	      pro hypoteční trh </a:t>
            </a:r>
            <a:endParaRPr lang="cs-CZ" sz="40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026" name="Picture 2" descr="C:\Users\user\Desktop\PREZENTACE_BP\Podklady obrázků pro prezentaci\obrazek_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450" y="785812"/>
            <a:ext cx="6600825" cy="17430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228600" y="6096000"/>
            <a:ext cx="19050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chemeClr val="bg1"/>
                </a:solidFill>
              </a:rPr>
              <a:t>Lukáš </a:t>
            </a:r>
            <a:r>
              <a:rPr lang="cs-CZ" sz="2800" dirty="0" err="1">
                <a:solidFill>
                  <a:schemeClr val="bg1"/>
                </a:solidFill>
              </a:rPr>
              <a:t>Vajík</a:t>
            </a:r>
            <a:endParaRPr lang="cs-CZ" sz="2800" dirty="0">
              <a:solidFill>
                <a:schemeClr val="bg1"/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kern="12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Výsledky - Zhodnocení tržní situace</a:t>
            </a:r>
            <a:endParaRPr lang="cs-CZ" noProof="0" dirty="0"/>
          </a:p>
        </p:txBody>
      </p:sp>
      <p:sp>
        <p:nvSpPr>
          <p:cNvPr id="6" name="Rectangle 2"/>
          <p:cNvSpPr>
            <a:spLocks noGrp="1"/>
          </p:cNvSpPr>
          <p:nvPr>
            <p:ph sz="quarter" idx="1"/>
          </p:nvPr>
        </p:nvSpPr>
        <p:spPr>
          <a:xfrm>
            <a:off x="609600" y="1905000"/>
            <a:ext cx="8382000" cy="3048000"/>
          </a:xfrm>
        </p:spPr>
        <p:txBody>
          <a:bodyPr>
            <a:normAutofit/>
          </a:bodyPr>
          <a:lstStyle/>
          <a:p>
            <a:r>
              <a:rPr lang="cs-CZ" sz="2800" kern="1200" dirty="0" smtClean="0">
                <a:solidFill>
                  <a:schemeClr val="tx1"/>
                </a:solidFill>
              </a:rPr>
              <a:t>Zhodnocení situace mezi roky 2006-2008/2012-2013</a:t>
            </a:r>
          </a:p>
          <a:p>
            <a:pPr lvl="1"/>
            <a:r>
              <a:rPr lang="cs-CZ" noProof="0" dirty="0" smtClean="0"/>
              <a:t>V přítomnosti pokles úrokových sazeb HÚ</a:t>
            </a:r>
          </a:p>
          <a:p>
            <a:pPr lvl="1"/>
            <a:r>
              <a:rPr lang="cs-CZ" dirty="0" smtClean="0"/>
              <a:t>Následný růst poptávky</a:t>
            </a:r>
          </a:p>
          <a:p>
            <a:pPr lvl="1"/>
            <a:r>
              <a:rPr lang="cs-CZ" noProof="0" dirty="0" smtClean="0"/>
              <a:t>Zvýšený objem výstavby a rekonstrukcí </a:t>
            </a:r>
          </a:p>
          <a:p>
            <a:pPr lvl="1"/>
            <a:r>
              <a:rPr lang="cs-CZ" noProof="0" dirty="0" smtClean="0"/>
              <a:t>Přičemž objem výstavby nedosahuje úrovně jako v letech 2007-2008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7696200" y="5996195"/>
            <a:ext cx="120441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dirty="0" smtClean="0"/>
              <a:t>10/19</a:t>
            </a:r>
            <a:endParaRPr lang="cs-CZ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Oceňování – nabídka vs. poptávka</a:t>
            </a:r>
            <a:endParaRPr lang="cs-CZ" dirty="0"/>
          </a:p>
        </p:txBody>
      </p:sp>
      <p:pic>
        <p:nvPicPr>
          <p:cNvPr id="4" name="Obrázek 3" descr="C:\Users\user\Desktop\Vysoká škola\3.ROČNÍK\BAKALÁŘKA\BP_Grafy\Poptávka_Nabídka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592239"/>
            <a:ext cx="7391400" cy="439599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ovéPole 4"/>
          <p:cNvSpPr txBox="1"/>
          <p:nvPr/>
        </p:nvSpPr>
        <p:spPr>
          <a:xfrm>
            <a:off x="7772400" y="6221072"/>
            <a:ext cx="112821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dirty="0" smtClean="0"/>
              <a:t>11/19</a:t>
            </a: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3449302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Nákladové a Porovnávací ocenění</a:t>
            </a:r>
            <a:endParaRPr lang="cs-CZ" dirty="0"/>
          </a:p>
        </p:txBody>
      </p:sp>
      <p:pic>
        <p:nvPicPr>
          <p:cNvPr id="4" name="Zástupný symbol pro obsah 3" descr="C:\Users\user\Desktop\postup_obr_from_ministerstva_financi.jpg"/>
          <p:cNvPicPr>
            <a:picLocks noGrp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600200"/>
            <a:ext cx="7848600" cy="51054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ovéPole 4"/>
          <p:cNvSpPr txBox="1"/>
          <p:nvPr/>
        </p:nvSpPr>
        <p:spPr>
          <a:xfrm>
            <a:off x="8077200" y="6102629"/>
            <a:ext cx="12192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dirty="0" smtClean="0"/>
              <a:t>12/19</a:t>
            </a: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4071640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361063" cy="72008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Nákladové ocenění </a:t>
            </a:r>
            <a:br>
              <a:rPr lang="cs-CZ" dirty="0" smtClean="0"/>
            </a:br>
            <a:r>
              <a:rPr lang="cs-CZ" dirty="0" smtClean="0"/>
              <a:t>				   – Metodický postup</a:t>
            </a:r>
            <a:endParaRPr lang="cs-CZ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027593942"/>
              </p:ext>
            </p:extLst>
          </p:nvPr>
        </p:nvGraphicFramePr>
        <p:xfrm>
          <a:off x="674427" y="2286000"/>
          <a:ext cx="4953000" cy="7078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Obdélník 4"/>
          <p:cNvSpPr/>
          <p:nvPr/>
        </p:nvSpPr>
        <p:spPr>
          <a:xfrm>
            <a:off x="641445" y="3122204"/>
            <a:ext cx="811700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sz="2000" dirty="0"/>
              <a:t>ZCU </a:t>
            </a:r>
            <a:r>
              <a:rPr lang="cs-CZ" sz="2000" dirty="0" smtClean="0"/>
              <a:t>		… </a:t>
            </a:r>
            <a:r>
              <a:rPr lang="cs-CZ" sz="2000" dirty="0"/>
              <a:t>základní cena upravená</a:t>
            </a:r>
          </a:p>
          <a:p>
            <a:pPr lvl="0"/>
            <a:r>
              <a:rPr lang="cs-CZ" sz="2000" dirty="0"/>
              <a:t>ZC    </a:t>
            </a:r>
            <a:r>
              <a:rPr lang="cs-CZ" sz="2000" dirty="0" smtClean="0"/>
              <a:t>		… </a:t>
            </a:r>
            <a:r>
              <a:rPr lang="cs-CZ" sz="2000" dirty="0"/>
              <a:t>základní cena dle přílohy </a:t>
            </a:r>
          </a:p>
          <a:p>
            <a:pPr lvl="0"/>
            <a:r>
              <a:rPr lang="cs-CZ" sz="2000" dirty="0"/>
              <a:t>K</a:t>
            </a:r>
            <a:r>
              <a:rPr lang="cs-CZ" sz="2000" baseline="-25000" dirty="0"/>
              <a:t>4      </a:t>
            </a:r>
            <a:r>
              <a:rPr lang="cs-CZ" sz="2000" baseline="-25000" dirty="0" smtClean="0"/>
              <a:t>		</a:t>
            </a:r>
            <a:r>
              <a:rPr lang="cs-CZ" sz="2000" dirty="0" smtClean="0"/>
              <a:t>… </a:t>
            </a:r>
            <a:r>
              <a:rPr lang="cs-CZ" sz="2000" dirty="0"/>
              <a:t>koeficient vybavení stavby </a:t>
            </a:r>
            <a:r>
              <a:rPr lang="cs-CZ" sz="2000" b="1" dirty="0"/>
              <a:t>( K</a:t>
            </a:r>
            <a:r>
              <a:rPr lang="cs-CZ" sz="2000" b="1" baseline="-25000" dirty="0"/>
              <a:t>4 </a:t>
            </a:r>
            <a:r>
              <a:rPr lang="cs-CZ" sz="2000" b="1" dirty="0"/>
              <a:t>= 1 + (0,54 x </a:t>
            </a:r>
            <a:r>
              <a:rPr lang="cs-CZ" sz="2000" b="1" u="sng" dirty="0"/>
              <a:t>n</a:t>
            </a:r>
            <a:r>
              <a:rPr lang="cs-CZ" sz="2000" b="1" dirty="0"/>
              <a:t>)</a:t>
            </a:r>
            <a:endParaRPr lang="cs-CZ" sz="2000" dirty="0"/>
          </a:p>
          <a:p>
            <a:pPr lvl="0"/>
            <a:r>
              <a:rPr lang="cs-CZ" sz="2000" i="1" dirty="0"/>
              <a:t>1 a 0,54 </a:t>
            </a:r>
            <a:r>
              <a:rPr lang="cs-CZ" sz="2000" i="1" dirty="0" smtClean="0"/>
              <a:t>	…</a:t>
            </a:r>
            <a:r>
              <a:rPr lang="cs-CZ" sz="2000" dirty="0" smtClean="0"/>
              <a:t>jsou </a:t>
            </a:r>
            <a:r>
              <a:rPr lang="cs-CZ" sz="2000" dirty="0"/>
              <a:t>konstanty</a:t>
            </a:r>
          </a:p>
          <a:p>
            <a:pPr lvl="0"/>
            <a:r>
              <a:rPr lang="cs-CZ" sz="2000" dirty="0"/>
              <a:t>n       </a:t>
            </a:r>
            <a:r>
              <a:rPr lang="cs-CZ" sz="2000" dirty="0" smtClean="0"/>
              <a:t>		… </a:t>
            </a:r>
            <a:r>
              <a:rPr lang="cs-CZ" sz="2000" dirty="0"/>
              <a:t>součet vybavení a objemových konstrukcí </a:t>
            </a:r>
            <a:endParaRPr lang="cs-CZ" sz="2000" dirty="0" smtClean="0"/>
          </a:p>
          <a:p>
            <a:pPr lvl="0"/>
            <a:r>
              <a:rPr lang="cs-CZ" sz="2000" i="1" dirty="0" smtClean="0"/>
              <a:t>K</a:t>
            </a:r>
            <a:r>
              <a:rPr lang="cs-CZ" sz="2000" i="1" baseline="-25000" dirty="0" smtClean="0"/>
              <a:t>5 		</a:t>
            </a:r>
            <a:r>
              <a:rPr lang="cs-CZ" sz="2000" dirty="0" smtClean="0"/>
              <a:t>… </a:t>
            </a:r>
            <a:r>
              <a:rPr lang="cs-CZ" sz="2000" dirty="0"/>
              <a:t>polohový </a:t>
            </a:r>
            <a:r>
              <a:rPr lang="cs-CZ" sz="2000" dirty="0" smtClean="0"/>
              <a:t>koeficient</a:t>
            </a:r>
            <a:endParaRPr lang="cs-CZ" sz="2000" dirty="0"/>
          </a:p>
          <a:p>
            <a:pPr lvl="0"/>
            <a:r>
              <a:rPr lang="cs-CZ" sz="2000" i="1" dirty="0" err="1"/>
              <a:t>K</a:t>
            </a:r>
            <a:r>
              <a:rPr lang="cs-CZ" sz="2000" i="1" baseline="-25000" dirty="0" err="1"/>
              <a:t>i</a:t>
            </a:r>
            <a:r>
              <a:rPr lang="cs-CZ" sz="2000" i="1" baseline="-25000" dirty="0"/>
              <a:t>  </a:t>
            </a:r>
            <a:r>
              <a:rPr lang="cs-CZ" sz="2000" i="1" baseline="-25000" dirty="0" smtClean="0"/>
              <a:t>		</a:t>
            </a:r>
            <a:r>
              <a:rPr lang="cs-CZ" sz="2000" dirty="0" smtClean="0"/>
              <a:t>… </a:t>
            </a:r>
            <a:r>
              <a:rPr lang="cs-CZ" sz="2000" dirty="0"/>
              <a:t>koeficient změny cen staveb </a:t>
            </a:r>
            <a:endParaRPr lang="cs-CZ" sz="2000" dirty="0" smtClean="0"/>
          </a:p>
          <a:p>
            <a:pPr lvl="0"/>
            <a:r>
              <a:rPr lang="cs-CZ" sz="2000" dirty="0"/>
              <a:t>	</a:t>
            </a:r>
            <a:r>
              <a:rPr lang="cs-CZ" sz="2000" dirty="0" smtClean="0"/>
              <a:t>	     vztažený </a:t>
            </a:r>
            <a:r>
              <a:rPr lang="cs-CZ" sz="2000" dirty="0"/>
              <a:t>k cenové úrovni r. </a:t>
            </a:r>
            <a:r>
              <a:rPr lang="cs-CZ" sz="2000" dirty="0" smtClean="0"/>
              <a:t>1994 </a:t>
            </a:r>
            <a:endParaRPr lang="cs-CZ" sz="2000" dirty="0"/>
          </a:p>
          <a:p>
            <a:r>
              <a:rPr lang="cs-CZ" sz="2000" i="1" dirty="0" err="1" smtClean="0"/>
              <a:t>K</a:t>
            </a:r>
            <a:r>
              <a:rPr lang="cs-CZ" sz="2000" i="1" baseline="-25000" dirty="0" err="1" smtClean="0"/>
              <a:t>p</a:t>
            </a:r>
            <a:r>
              <a:rPr lang="cs-CZ" sz="2000" i="1" baseline="-25000" dirty="0" smtClean="0"/>
              <a:t> 		</a:t>
            </a:r>
            <a:r>
              <a:rPr lang="cs-CZ" sz="2000" dirty="0" smtClean="0"/>
              <a:t>… </a:t>
            </a:r>
            <a:r>
              <a:rPr lang="cs-CZ" sz="2000" dirty="0"/>
              <a:t>koeficient prodejnosti 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7696200" y="5996195"/>
            <a:ext cx="120441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dirty="0" smtClean="0"/>
              <a:t>13/19</a:t>
            </a:r>
            <a:endParaRPr lang="cs-CZ" sz="2600" dirty="0"/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641445" y="1411406"/>
            <a:ext cx="2254155" cy="990600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latinLnBrk="0">
              <a:spcBef>
                <a:spcPct val="0"/>
              </a:spcBef>
              <a:buNone/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u="sng" dirty="0" smtClean="0">
                <a:solidFill>
                  <a:schemeClr val="tx1"/>
                </a:solidFill>
              </a:rPr>
              <a:t>Cena základní</a:t>
            </a:r>
            <a:endParaRPr lang="cs-CZ" sz="2800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8469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Nákladové ocenění </a:t>
            </a:r>
            <a:br>
              <a:rPr lang="cs-CZ" dirty="0"/>
            </a:br>
            <a:r>
              <a:rPr lang="cs-CZ" dirty="0"/>
              <a:t>				 </a:t>
            </a:r>
            <a:r>
              <a:rPr lang="cs-CZ" dirty="0" smtClean="0"/>
              <a:t> </a:t>
            </a:r>
            <a:r>
              <a:rPr lang="cs-CZ" dirty="0"/>
              <a:t>– Metodický postup</a:t>
            </a:r>
            <a:endParaRPr lang="cs-CZ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641445" y="1411406"/>
            <a:ext cx="6445155" cy="990600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latinLnBrk="0">
              <a:spcBef>
                <a:spcPct val="0"/>
              </a:spcBef>
              <a:buNone/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u="sng" dirty="0" smtClean="0">
                <a:solidFill>
                  <a:schemeClr val="tx1"/>
                </a:solidFill>
              </a:rPr>
              <a:t>Výpočet opotřebení – Analytická metoda</a:t>
            </a:r>
            <a:endParaRPr lang="cs-CZ" sz="2800" u="sng" dirty="0">
              <a:solidFill>
                <a:schemeClr val="tx1"/>
              </a:solidFill>
            </a:endParaRPr>
          </a:p>
        </p:txBody>
      </p:sp>
      <p:pic>
        <p:nvPicPr>
          <p:cNvPr id="5" name="Obrázek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444" y="2571750"/>
            <a:ext cx="3778155" cy="11620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Obdélník 6"/>
          <p:cNvSpPr/>
          <p:nvPr/>
        </p:nvSpPr>
        <p:spPr>
          <a:xfrm>
            <a:off x="643150" y="4191000"/>
            <a:ext cx="537664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sz="2000" dirty="0" err="1"/>
              <a:t>CP</a:t>
            </a:r>
            <a:r>
              <a:rPr lang="cs-CZ" sz="2000" baseline="-25000" dirty="0" err="1"/>
              <a:t>i</a:t>
            </a:r>
            <a:r>
              <a:rPr lang="cs-CZ" sz="2000" baseline="-25000" dirty="0"/>
              <a:t>	 </a:t>
            </a:r>
            <a:r>
              <a:rPr lang="cs-CZ" sz="2000" dirty="0"/>
              <a:t>… cenový podíl i-</a:t>
            </a:r>
            <a:r>
              <a:rPr lang="cs-CZ" sz="2000" dirty="0" err="1"/>
              <a:t>tého</a:t>
            </a:r>
            <a:r>
              <a:rPr lang="cs-CZ" sz="2000" dirty="0"/>
              <a:t> prvku stavby</a:t>
            </a:r>
          </a:p>
          <a:p>
            <a:pPr lvl="0"/>
            <a:r>
              <a:rPr lang="cs-CZ" sz="2000" dirty="0"/>
              <a:t>S</a:t>
            </a:r>
            <a:r>
              <a:rPr lang="cs-CZ" sz="2000" baseline="-25000" dirty="0"/>
              <a:t>i 	 </a:t>
            </a:r>
            <a:r>
              <a:rPr lang="cs-CZ" sz="2000" dirty="0"/>
              <a:t>…  stáří i-</a:t>
            </a:r>
            <a:r>
              <a:rPr lang="cs-CZ" sz="2000" dirty="0" err="1"/>
              <a:t>tého</a:t>
            </a:r>
            <a:r>
              <a:rPr lang="cs-CZ" sz="2000" dirty="0"/>
              <a:t> prvku stavby</a:t>
            </a:r>
          </a:p>
          <a:p>
            <a:pPr lvl="0"/>
            <a:r>
              <a:rPr lang="cs-CZ" sz="2000" dirty="0" err="1"/>
              <a:t>Z</a:t>
            </a:r>
            <a:r>
              <a:rPr lang="cs-CZ" sz="2000" baseline="-25000" dirty="0" err="1"/>
              <a:t>i</a:t>
            </a:r>
            <a:r>
              <a:rPr lang="cs-CZ" sz="2000" baseline="-25000" dirty="0"/>
              <a:t> 	 </a:t>
            </a:r>
            <a:r>
              <a:rPr lang="cs-CZ" sz="2000" dirty="0"/>
              <a:t>… předpoklad životnosti i-</a:t>
            </a:r>
            <a:r>
              <a:rPr lang="cs-CZ" sz="2000" dirty="0" err="1"/>
              <a:t>tého</a:t>
            </a:r>
            <a:r>
              <a:rPr lang="cs-CZ" sz="2000" dirty="0"/>
              <a:t> prvku</a:t>
            </a:r>
          </a:p>
          <a:p>
            <a:pPr lvl="0"/>
            <a:r>
              <a:rPr lang="cs-CZ" sz="2000" dirty="0"/>
              <a:t>A</a:t>
            </a:r>
            <a:r>
              <a:rPr lang="cs-CZ" sz="2000" baseline="-25000" dirty="0"/>
              <a:t>A</a:t>
            </a:r>
            <a:r>
              <a:rPr lang="cs-CZ" sz="2000" dirty="0"/>
              <a:t> 	 … analytické opotřebení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7696200" y="5996195"/>
            <a:ext cx="120441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dirty="0" smtClean="0"/>
              <a:t>14/19</a:t>
            </a: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2488977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Nákladové ocenění </a:t>
            </a:r>
            <a:br>
              <a:rPr lang="cs-CZ" dirty="0"/>
            </a:br>
            <a:r>
              <a:rPr lang="cs-CZ" dirty="0"/>
              <a:t>				 </a:t>
            </a:r>
            <a:r>
              <a:rPr lang="cs-CZ" dirty="0" smtClean="0"/>
              <a:t> </a:t>
            </a:r>
            <a:r>
              <a:rPr lang="cs-CZ" dirty="0"/>
              <a:t>– Metodický postup</a:t>
            </a:r>
            <a:endParaRPr lang="cs-CZ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641445" y="1411406"/>
            <a:ext cx="6445155" cy="990600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latinLnBrk="0">
              <a:spcBef>
                <a:spcPct val="0"/>
              </a:spcBef>
              <a:buNone/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u="sng" dirty="0" smtClean="0">
                <a:solidFill>
                  <a:schemeClr val="tx1"/>
                </a:solidFill>
              </a:rPr>
              <a:t>Výpočet opotřebení – Lineární metoda</a:t>
            </a:r>
            <a:endParaRPr lang="cs-CZ" sz="2800" u="sng" dirty="0">
              <a:solidFill>
                <a:schemeClr val="tx1"/>
              </a:solidFill>
            </a:endParaRPr>
          </a:p>
        </p:txBody>
      </p:sp>
      <p:pic>
        <p:nvPicPr>
          <p:cNvPr id="5" name="Obrázek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037" y="2402006"/>
            <a:ext cx="3138985" cy="135306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Obdélník 5"/>
          <p:cNvSpPr/>
          <p:nvPr/>
        </p:nvSpPr>
        <p:spPr>
          <a:xfrm>
            <a:off x="829101" y="4215980"/>
            <a:ext cx="55626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sz="2000" dirty="0"/>
              <a:t>S 	… stáří celé stavby</a:t>
            </a:r>
          </a:p>
          <a:p>
            <a:pPr lvl="0"/>
            <a:r>
              <a:rPr lang="cs-CZ" sz="2000" dirty="0"/>
              <a:t>Z  	… předpokládaná životnost celé stavby</a:t>
            </a:r>
          </a:p>
          <a:p>
            <a:pPr lvl="0"/>
            <a:r>
              <a:rPr lang="cs-CZ" sz="2000" dirty="0"/>
              <a:t>A</a:t>
            </a:r>
            <a:r>
              <a:rPr lang="cs-CZ" sz="2000" baseline="-25000" dirty="0"/>
              <a:t>L 	</a:t>
            </a:r>
            <a:r>
              <a:rPr lang="cs-CZ" sz="2000" dirty="0"/>
              <a:t>… lineární opotřebení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7772400" y="5996195"/>
            <a:ext cx="112821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dirty="0" smtClean="0"/>
              <a:t>15/19</a:t>
            </a: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2898025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Výsledky roku 2013</a:t>
            </a:r>
            <a:endParaRPr lang="cs-CZ" dirty="0"/>
          </a:p>
        </p:txBody>
      </p:sp>
      <p:sp>
        <p:nvSpPr>
          <p:cNvPr id="6" name="Rectangle 2"/>
          <p:cNvSpPr>
            <a:spLocks noGrp="1"/>
          </p:cNvSpPr>
          <p:nvPr>
            <p:ph sz="quarter" idx="1"/>
          </p:nvPr>
        </p:nvSpPr>
        <p:spPr>
          <a:xfrm>
            <a:off x="609600" y="1447800"/>
            <a:ext cx="8382000" cy="3048000"/>
          </a:xfrm>
        </p:spPr>
        <p:txBody>
          <a:bodyPr>
            <a:normAutofit/>
          </a:bodyPr>
          <a:lstStyle/>
          <a:p>
            <a:r>
              <a:rPr lang="cs-CZ" sz="2800" kern="1200" dirty="0" smtClean="0">
                <a:solidFill>
                  <a:schemeClr val="tx1"/>
                </a:solidFill>
              </a:rPr>
              <a:t>Poklesy v roce 2013</a:t>
            </a:r>
          </a:p>
          <a:p>
            <a:pPr lvl="1"/>
            <a:r>
              <a:rPr lang="cs-CZ" noProof="0" dirty="0" smtClean="0"/>
              <a:t>Stavební produkce meziročně klesla o 6,7%</a:t>
            </a:r>
          </a:p>
          <a:p>
            <a:pPr lvl="2"/>
            <a:r>
              <a:rPr lang="cs-CZ" dirty="0" smtClean="0"/>
              <a:t>Ve srovnání s příznivým rokem 2008 dokonce o 23,8%</a:t>
            </a:r>
          </a:p>
        </p:txBody>
      </p:sp>
      <p:sp>
        <p:nvSpPr>
          <p:cNvPr id="7" name="Rectangle 2"/>
          <p:cNvSpPr txBox="1">
            <a:spLocks/>
          </p:cNvSpPr>
          <p:nvPr/>
        </p:nvSpPr>
        <p:spPr>
          <a:xfrm>
            <a:off x="599364" y="2819400"/>
            <a:ext cx="8382000" cy="19050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latinLnBrk="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latinLnBrk="0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latinLnBrk="0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latinLnBrk="0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latinLnBrk="0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latinLnBrk="0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latinLnBrk="0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latinLnBrk="0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latinLnBrk="0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cs-CZ" dirty="0" smtClean="0"/>
              <a:t>Poklesy se odehrávaly jak v inženýrském, tak i v pozemním stavitelství </a:t>
            </a:r>
          </a:p>
          <a:p>
            <a:pPr lvl="2"/>
            <a:r>
              <a:rPr lang="cs-CZ" dirty="0" smtClean="0"/>
              <a:t>Pozemní stavitelství	:	pokles o 5,6%</a:t>
            </a:r>
          </a:p>
          <a:p>
            <a:pPr lvl="2"/>
            <a:r>
              <a:rPr lang="cs-CZ" dirty="0" smtClean="0"/>
              <a:t>Inženýrské stavitelství	:	pokles o 9,3%</a:t>
            </a:r>
          </a:p>
        </p:txBody>
      </p:sp>
      <p:sp>
        <p:nvSpPr>
          <p:cNvPr id="8" name="Rectangle 2"/>
          <p:cNvSpPr txBox="1">
            <a:spLocks/>
          </p:cNvSpPr>
          <p:nvPr/>
        </p:nvSpPr>
        <p:spPr>
          <a:xfrm>
            <a:off x="599364" y="4572000"/>
            <a:ext cx="8077200" cy="1981200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>
            <a:lvl1pPr marL="320040" indent="-320040" algn="l" rtl="0" latinLnBrk="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latinLnBrk="0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latinLnBrk="0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latinLnBrk="0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latinLnBrk="0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latinLnBrk="0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latinLnBrk="0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latinLnBrk="0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latinLnBrk="0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800" dirty="0" smtClean="0"/>
              <a:t>Ve výsledku se českému stavitelství dařilo v zahraničí, v tuzemsku byl zaznamenán meziroční pokles.</a:t>
            </a:r>
          </a:p>
          <a:p>
            <a:r>
              <a:rPr lang="cs-CZ" sz="2800" dirty="0" smtClean="0"/>
              <a:t>Rok 2014/2015 zaznamenal z prvních měsíců období růst produkce a následné pozvolné oživení stavitelství, které zapříčinil pokles sazeb HÚ.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7696200" y="6096239"/>
            <a:ext cx="117370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dirty="0" smtClean="0"/>
              <a:t>16/19</a:t>
            </a:r>
            <a:endParaRPr lang="cs-CZ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kern="12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Diskuze - Stavba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3124200"/>
          </a:xfrm>
        </p:spPr>
        <p:txBody>
          <a:bodyPr/>
          <a:lstStyle/>
          <a:p>
            <a:r>
              <a:rPr lang="cs-CZ" sz="29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Rozdíl mezi Občanským zákoníkem a Stavebním zákonem (Stavba)</a:t>
            </a:r>
          </a:p>
          <a:p>
            <a:pPr lvl="1"/>
            <a:r>
              <a:rPr lang="cs-CZ" dirty="0" smtClean="0"/>
              <a:t>Odlišnosti v pojmech stavby jsou dány rozdílnými cíli</a:t>
            </a:r>
          </a:p>
          <a:p>
            <a:pPr lvl="2"/>
            <a:r>
              <a:rPr lang="cs-CZ" dirty="0" smtClean="0"/>
              <a:t>Občanský zákoník popisuje stavbu jako předmět vlastnického práva.</a:t>
            </a:r>
          </a:p>
          <a:p>
            <a:pPr lvl="2"/>
            <a:r>
              <a:rPr lang="cs-CZ" dirty="0" smtClean="0"/>
              <a:t>Stavební zákon kontroluje jako ochranu veřejného zájmu ve spojitosti se stavbami a stavebními činnostmi.</a:t>
            </a:r>
            <a:endParaRPr lang="cs-CZ" dirty="0"/>
          </a:p>
        </p:txBody>
      </p:sp>
      <p:sp>
        <p:nvSpPr>
          <p:cNvPr id="4" name="Rectangle 2"/>
          <p:cNvSpPr txBox="1">
            <a:spLocks/>
          </p:cNvSpPr>
          <p:nvPr/>
        </p:nvSpPr>
        <p:spPr>
          <a:xfrm>
            <a:off x="609600" y="4616355"/>
            <a:ext cx="8153400" cy="10668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latinLnBrk="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latinLnBrk="0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latinLnBrk="0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latinLnBrk="0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latinLnBrk="0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latinLnBrk="0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latinLnBrk="0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latinLnBrk="0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latinLnBrk="0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Ústavní soud rozhodl, že stavbu je nutno vykládat ve smyslu občanského zákona</a:t>
            </a:r>
          </a:p>
          <a:p>
            <a:pPr lvl="1"/>
            <a:endParaRPr lang="cs-CZ" dirty="0" smtClean="0"/>
          </a:p>
        </p:txBody>
      </p:sp>
      <p:sp>
        <p:nvSpPr>
          <p:cNvPr id="5" name="TextovéPole 4"/>
          <p:cNvSpPr txBox="1"/>
          <p:nvPr/>
        </p:nvSpPr>
        <p:spPr>
          <a:xfrm>
            <a:off x="7696200" y="5996195"/>
            <a:ext cx="120441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dirty="0" smtClean="0"/>
              <a:t>17/19</a:t>
            </a:r>
            <a:endParaRPr lang="cs-CZ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7696200" y="5996195"/>
            <a:ext cx="120441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dirty="0" smtClean="0"/>
              <a:t>18/19</a:t>
            </a:r>
            <a:endParaRPr lang="cs-CZ" sz="2600" dirty="0"/>
          </a:p>
        </p:txBody>
      </p:sp>
      <p:sp>
        <p:nvSpPr>
          <p:cNvPr id="6" name="Rectangle 2"/>
          <p:cNvSpPr txBox="1">
            <a:spLocks/>
          </p:cNvSpPr>
          <p:nvPr/>
        </p:nvSpPr>
        <p:spPr>
          <a:xfrm>
            <a:off x="609598" y="1676400"/>
            <a:ext cx="8291016" cy="3352800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320040" indent="-320040" algn="l" rtl="0" latinLnBrk="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latinLnBrk="0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latinLnBrk="0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latinLnBrk="0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latinLnBrk="0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latinLnBrk="0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latinLnBrk="0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latinLnBrk="0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latinLnBrk="0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Tržní ocenění nemovitostí pro hypoteční trh</a:t>
            </a:r>
          </a:p>
          <a:p>
            <a:pPr lvl="1"/>
            <a:r>
              <a:rPr lang="cs-CZ" dirty="0" smtClean="0"/>
              <a:t>Rozsáhlé téma s návazností na:</a:t>
            </a:r>
          </a:p>
          <a:p>
            <a:pPr lvl="2"/>
            <a:r>
              <a:rPr lang="cs-CZ" dirty="0" smtClean="0"/>
              <a:t>Občanský zákoník</a:t>
            </a:r>
          </a:p>
          <a:p>
            <a:pPr lvl="2"/>
            <a:r>
              <a:rPr lang="cs-CZ" dirty="0" smtClean="0"/>
              <a:t>Stavební zákon</a:t>
            </a:r>
          </a:p>
          <a:p>
            <a:pPr lvl="2"/>
            <a:r>
              <a:rPr lang="cs-CZ" dirty="0" smtClean="0"/>
              <a:t>Katastrální zákon</a:t>
            </a:r>
          </a:p>
          <a:p>
            <a:pPr lvl="2"/>
            <a:r>
              <a:rPr lang="cs-CZ" dirty="0" smtClean="0"/>
              <a:t>Bankovnictví</a:t>
            </a:r>
          </a:p>
          <a:p>
            <a:pPr lvl="2"/>
            <a:r>
              <a:rPr lang="cs-CZ" dirty="0" smtClean="0"/>
              <a:t>A další</a:t>
            </a:r>
          </a:p>
          <a:p>
            <a:pPr lvl="1"/>
            <a:r>
              <a:rPr lang="cs-CZ" dirty="0" smtClean="0"/>
              <a:t>Příchod Nového občanského zákoníku</a:t>
            </a:r>
          </a:p>
          <a:p>
            <a:pPr lvl="1"/>
            <a:r>
              <a:rPr lang="cs-CZ" dirty="0" smtClean="0"/>
              <a:t>Tržní situace 2006-2008/2012-2013</a:t>
            </a:r>
          </a:p>
          <a:p>
            <a:pPr lvl="1"/>
            <a:r>
              <a:rPr lang="cs-CZ" dirty="0" smtClean="0"/>
              <a:t>Nákladové a porovnávací ocenění</a:t>
            </a:r>
            <a:endParaRPr lang="cs-CZ" dirty="0" smtClean="0"/>
          </a:p>
          <a:p>
            <a:pPr lvl="1"/>
            <a:r>
              <a:rPr lang="cs-CZ" dirty="0" smtClean="0"/>
              <a:t>Budoucí rok 2015-2016</a:t>
            </a:r>
          </a:p>
          <a:p>
            <a:pPr marL="365760" lvl="1" indent="0">
              <a:buNone/>
            </a:pPr>
            <a:endParaRPr lang="cs-CZ" dirty="0" smtClean="0"/>
          </a:p>
        </p:txBody>
      </p:sp>
      <p:sp>
        <p:nvSpPr>
          <p:cNvPr id="7" name="Rectangle 2"/>
          <p:cNvSpPr txBox="1">
            <a:spLocks/>
          </p:cNvSpPr>
          <p:nvPr/>
        </p:nvSpPr>
        <p:spPr>
          <a:xfrm>
            <a:off x="586561" y="4800600"/>
            <a:ext cx="8291015" cy="9906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latinLnBrk="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latinLnBrk="0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latinLnBrk="0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latinLnBrk="0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latinLnBrk="0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latinLnBrk="0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latinLnBrk="0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latinLnBrk="0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latinLnBrk="0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S ohledem na životní prostředí musím konstatovat, že developeři mají přespřílišný vliv na zastavování zelených lokalit. S čímž nesouhlasím a vidím jako špatný </a:t>
            </a:r>
            <a:r>
              <a:rPr lang="cs-CZ" sz="1800" dirty="0" smtClean="0"/>
              <a:t>směr.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7620000" y="5996195"/>
            <a:ext cx="128061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dirty="0" smtClean="0"/>
              <a:t>19/19</a:t>
            </a:r>
            <a:endParaRPr lang="cs-CZ" sz="2600" dirty="0"/>
          </a:p>
        </p:txBody>
      </p:sp>
      <p:pic>
        <p:nvPicPr>
          <p:cNvPr id="1026" name="Picture 2" descr="C:\Users\user\Desktop\pozornos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4025" y="1564213"/>
            <a:ext cx="5695950" cy="493395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6056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kern="12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Úvod</a:t>
            </a:r>
            <a:endParaRPr lang="cs-CZ" noProof="0" dirty="0"/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>
          <a:xfrm>
            <a:off x="609600" y="1905000"/>
            <a:ext cx="8153400" cy="2590800"/>
          </a:xfrm>
        </p:spPr>
        <p:txBody>
          <a:bodyPr>
            <a:normAutofit/>
          </a:bodyPr>
          <a:lstStyle/>
          <a:p>
            <a:r>
              <a:rPr lang="cs-CZ" sz="2900" kern="1200" dirty="0" smtClean="0">
                <a:solidFill>
                  <a:schemeClr val="tx1"/>
                </a:solidFill>
              </a:rPr>
              <a:t>Tržní ocenění nemovitostí pro hypoteční trh</a:t>
            </a:r>
            <a:endParaRPr lang="cs-CZ" noProof="0" dirty="0" smtClean="0"/>
          </a:p>
          <a:p>
            <a:pPr lvl="1"/>
            <a:r>
              <a:rPr lang="cs-CZ" noProof="0" dirty="0" smtClean="0"/>
              <a:t>25 let zapojení občanů České  Republiky do systému tržního procesu a ovlivňování finančního trhu nemovitostí</a:t>
            </a:r>
          </a:p>
          <a:p>
            <a:pPr lvl="1"/>
            <a:r>
              <a:rPr lang="cs-CZ" dirty="0" smtClean="0"/>
              <a:t>Dopady změn na ceny nemovitostí</a:t>
            </a:r>
          </a:p>
          <a:p>
            <a:pPr lvl="1"/>
            <a:r>
              <a:rPr lang="cs-CZ" noProof="0" dirty="0" smtClean="0"/>
              <a:t>Kritéria oceňování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7833815" y="5996195"/>
            <a:ext cx="1066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dirty="0" smtClean="0"/>
              <a:t>2/19</a:t>
            </a:r>
            <a:endParaRPr lang="cs-CZ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kern="12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Cíl práce</a:t>
            </a:r>
            <a:endParaRPr lang="cs-CZ" noProof="0" dirty="0"/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971800"/>
          </a:xfrm>
        </p:spPr>
        <p:txBody>
          <a:bodyPr/>
          <a:lstStyle/>
          <a:p>
            <a:r>
              <a:rPr lang="cs-CZ" sz="2900" kern="1200" dirty="0" smtClean="0">
                <a:solidFill>
                  <a:schemeClr val="tx1"/>
                </a:solidFill>
              </a:rPr>
              <a:t>Hlavní cíle</a:t>
            </a:r>
            <a:endParaRPr lang="cs-CZ" noProof="0" dirty="0" smtClean="0"/>
          </a:p>
          <a:p>
            <a:pPr lvl="1"/>
            <a:r>
              <a:rPr lang="cs-CZ" dirty="0" smtClean="0"/>
              <a:t>Definovat </a:t>
            </a:r>
            <a:r>
              <a:rPr lang="cs-CZ" dirty="0"/>
              <a:t>celkový pohled na oceňování nemovitostí v České </a:t>
            </a:r>
            <a:r>
              <a:rPr lang="cs-CZ" dirty="0" smtClean="0"/>
              <a:t>Republice</a:t>
            </a:r>
          </a:p>
          <a:p>
            <a:pPr lvl="1"/>
            <a:r>
              <a:rPr lang="pl-PL" dirty="0"/>
              <a:t>Období od 2006-2008 </a:t>
            </a:r>
            <a:r>
              <a:rPr lang="pl-PL" dirty="0" smtClean="0"/>
              <a:t>s porovnáním </a:t>
            </a:r>
            <a:r>
              <a:rPr lang="pl-PL" dirty="0"/>
              <a:t>s rokem </a:t>
            </a:r>
            <a:r>
              <a:rPr lang="pl-PL" dirty="0" smtClean="0"/>
              <a:t>     2012-2013</a:t>
            </a:r>
          </a:p>
          <a:p>
            <a:pPr lvl="1"/>
            <a:r>
              <a:rPr lang="pl-PL" dirty="0" smtClean="0"/>
              <a:t>Konkretizovat hlavní pojmy</a:t>
            </a:r>
            <a:endParaRPr lang="cs-CZ" dirty="0"/>
          </a:p>
          <a:p>
            <a:pPr lvl="1"/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7833815" y="5996195"/>
            <a:ext cx="1066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dirty="0" smtClean="0"/>
              <a:t>3/19</a:t>
            </a:r>
            <a:endParaRPr lang="cs-CZ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kern="12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Metodika</a:t>
            </a:r>
            <a:endParaRPr lang="cs-CZ" noProof="0" dirty="0"/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>
          <a:xfrm>
            <a:off x="612648" y="1600199"/>
            <a:ext cx="8153400" cy="4395996"/>
          </a:xfrm>
        </p:spPr>
        <p:txBody>
          <a:bodyPr>
            <a:normAutofit fontScale="92500" lnSpcReduction="10000"/>
          </a:bodyPr>
          <a:lstStyle/>
          <a:p>
            <a:r>
              <a:rPr lang="cs-CZ" sz="29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Teoretická část</a:t>
            </a:r>
          </a:p>
          <a:p>
            <a:pPr lvl="1"/>
            <a:r>
              <a:rPr lang="cs-CZ" noProof="0" dirty="0" smtClean="0"/>
              <a:t>Získávání sekundárních dat </a:t>
            </a:r>
          </a:p>
          <a:p>
            <a:pPr lvl="2"/>
            <a:r>
              <a:rPr lang="cs-CZ" noProof="0" dirty="0" smtClean="0"/>
              <a:t>odborná literatura </a:t>
            </a:r>
          </a:p>
          <a:p>
            <a:pPr lvl="2"/>
            <a:r>
              <a:rPr lang="cs-CZ" noProof="0" dirty="0" smtClean="0"/>
              <a:t>dostupné dokument</a:t>
            </a:r>
          </a:p>
          <a:p>
            <a:pPr lvl="2"/>
            <a:r>
              <a:rPr lang="cs-CZ" dirty="0"/>
              <a:t>v</a:t>
            </a:r>
            <a:r>
              <a:rPr lang="cs-CZ" dirty="0" smtClean="0"/>
              <a:t>yhlášky, zákony, nařízení vlády a jiné právní normy ČR</a:t>
            </a:r>
          </a:p>
          <a:p>
            <a:pPr lvl="2"/>
            <a:r>
              <a:rPr lang="cs-CZ" noProof="0" dirty="0" smtClean="0"/>
              <a:t>A další </a:t>
            </a:r>
          </a:p>
          <a:p>
            <a:r>
              <a:rPr lang="cs-CZ" sz="29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Konzultace</a:t>
            </a:r>
            <a:endParaRPr lang="cs-CZ" noProof="0" dirty="0" smtClean="0"/>
          </a:p>
          <a:p>
            <a:pPr lvl="1"/>
            <a:r>
              <a:rPr lang="cs-CZ" sz="2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Získávání informací od expertů aktivně zapojených v oblasti hypotečního trhu.</a:t>
            </a:r>
          </a:p>
          <a:p>
            <a:r>
              <a:rPr lang="cs-CZ" dirty="0" smtClean="0"/>
              <a:t>Nákladové ocenění (Výnosové, Porovnávací)</a:t>
            </a:r>
            <a:endParaRPr lang="cs-CZ" dirty="0" smtClean="0"/>
          </a:p>
          <a:p>
            <a:pPr lvl="1"/>
            <a:r>
              <a:rPr lang="cs-CZ" dirty="0" smtClean="0"/>
              <a:t>Metodický postup ocenění a rovnice dle vyhlášek</a:t>
            </a:r>
          </a:p>
          <a:p>
            <a:pPr lvl="1"/>
            <a:endParaRPr lang="cs-CZ" dirty="0"/>
          </a:p>
          <a:p>
            <a:pPr marL="365760" lvl="1" indent="0">
              <a:buNone/>
            </a:pPr>
            <a:endParaRPr lang="cs-CZ" dirty="0"/>
          </a:p>
          <a:p>
            <a:pPr marL="365760" lvl="1" indent="0">
              <a:buNone/>
            </a:pPr>
            <a:endParaRPr lang="cs-CZ" dirty="0"/>
          </a:p>
          <a:p>
            <a:pPr marL="365760" lvl="1" indent="0">
              <a:buNone/>
            </a:pPr>
            <a:endParaRPr lang="cs-CZ" sz="26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365760" lvl="1" indent="0">
              <a:buNone/>
            </a:pPr>
            <a:endParaRPr lang="cs-CZ" dirty="0"/>
          </a:p>
          <a:p>
            <a:pPr marL="365760" lvl="1" indent="0">
              <a:buNone/>
            </a:pP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7833815" y="5996195"/>
            <a:ext cx="1066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dirty="0" smtClean="0"/>
              <a:t>4/19</a:t>
            </a:r>
            <a:endParaRPr lang="cs-CZ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kern="12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Nemovitá věc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533400" y="1898387"/>
            <a:ext cx="8305800" cy="24442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20040" lvl="0" indent="-320040">
              <a:spcBef>
                <a:spcPts val="700"/>
              </a:spcBef>
              <a:buClr>
                <a:srgbClr val="DD8047"/>
              </a:buClr>
              <a:buSzPct val="60000"/>
              <a:buFont typeface="Wingdings"/>
              <a:buChar char=""/>
            </a:pPr>
            <a:r>
              <a:rPr lang="cs-CZ" sz="2900" dirty="0">
                <a:solidFill>
                  <a:prstClr val="black"/>
                </a:solidFill>
              </a:rPr>
              <a:t>V Novém </a:t>
            </a:r>
            <a:r>
              <a:rPr lang="cs-CZ" sz="2900" dirty="0" smtClean="0">
                <a:solidFill>
                  <a:prstClr val="black"/>
                </a:solidFill>
              </a:rPr>
              <a:t>občanském </a:t>
            </a:r>
            <a:r>
              <a:rPr lang="cs-CZ" sz="2900" dirty="0">
                <a:solidFill>
                  <a:prstClr val="black"/>
                </a:solidFill>
              </a:rPr>
              <a:t>zákoníku nastala změna v názvosloví, z dřívější „nemovitosti“ se dnes uvádí „nemovitá věc</a:t>
            </a:r>
            <a:r>
              <a:rPr lang="cs-CZ" sz="2900" dirty="0" smtClean="0">
                <a:solidFill>
                  <a:prstClr val="black"/>
                </a:solidFill>
              </a:rPr>
              <a:t>“.</a:t>
            </a:r>
          </a:p>
          <a:p>
            <a:pPr lvl="0">
              <a:spcBef>
                <a:spcPts val="700"/>
              </a:spcBef>
              <a:buClr>
                <a:srgbClr val="DD8047"/>
              </a:buClr>
              <a:buSzPct val="60000"/>
            </a:pPr>
            <a:endParaRPr lang="cs-CZ" sz="2900" dirty="0">
              <a:solidFill>
                <a:prstClr val="black"/>
              </a:solidFill>
            </a:endParaRPr>
          </a:p>
          <a:p>
            <a:pPr marL="640080" lvl="1" indent="-274320">
              <a:spcBef>
                <a:spcPts val="550"/>
              </a:spcBef>
              <a:buClr>
                <a:srgbClr val="94B6D2"/>
              </a:buClr>
              <a:buSzPct val="70000"/>
              <a:buFont typeface="Wingdings 2"/>
              <a:buChar char=""/>
            </a:pPr>
            <a:r>
              <a:rPr lang="cs-CZ" sz="2600" dirty="0" smtClean="0">
                <a:solidFill>
                  <a:prstClr val="black"/>
                </a:solidFill>
              </a:rPr>
              <a:t>Přičemž v bakalářské práci se uvádí „nemovitost“.</a:t>
            </a:r>
            <a:endParaRPr lang="cs-CZ" sz="2600" dirty="0">
              <a:solidFill>
                <a:prstClr val="black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7833815" y="5996195"/>
            <a:ext cx="1066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dirty="0" smtClean="0"/>
              <a:t>5/19</a:t>
            </a:r>
            <a:endParaRPr lang="cs-CZ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Průběh anuitního splácení HÚ</a:t>
            </a:r>
            <a:endParaRPr lang="cs-CZ" dirty="0"/>
          </a:p>
        </p:txBody>
      </p:sp>
      <p:pic>
        <p:nvPicPr>
          <p:cNvPr id="4" name="obrázek 2" descr="5)anuita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600200"/>
            <a:ext cx="8305800" cy="5105400"/>
          </a:xfrm>
          <a:prstGeom prst="rect">
            <a:avLst/>
          </a:prstGeom>
          <a:ln w="38100" cap="sq">
            <a:noFill/>
            <a:prstDash val="solid"/>
            <a:miter lim="800000"/>
          </a:ln>
          <a:effectLst/>
        </p:spPr>
      </p:pic>
      <p:sp>
        <p:nvSpPr>
          <p:cNvPr id="5" name="TextovéPole 4"/>
          <p:cNvSpPr txBox="1"/>
          <p:nvPr/>
        </p:nvSpPr>
        <p:spPr>
          <a:xfrm>
            <a:off x="7833815" y="5996195"/>
            <a:ext cx="1066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dirty="0" smtClean="0"/>
              <a:t>6/19</a:t>
            </a: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449523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Názorné srovnání produktů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819400"/>
            <a:ext cx="8763000" cy="180012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ovéPole 4"/>
          <p:cNvSpPr txBox="1"/>
          <p:nvPr/>
        </p:nvSpPr>
        <p:spPr>
          <a:xfrm>
            <a:off x="7833815" y="5996195"/>
            <a:ext cx="1066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dirty="0" smtClean="0"/>
              <a:t>7/19</a:t>
            </a: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1476995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Výsledek- Hypoteční trh v ČR </a:t>
            </a:r>
            <a:br>
              <a:rPr lang="cs-CZ" dirty="0" smtClean="0"/>
            </a:br>
            <a:r>
              <a:rPr lang="cs-CZ" dirty="0" smtClean="0"/>
              <a:t>2006-2008</a:t>
            </a:r>
            <a:endParaRPr lang="cs-CZ" dirty="0"/>
          </a:p>
        </p:txBody>
      </p:sp>
      <p:pic>
        <p:nvPicPr>
          <p:cNvPr id="4" name="Zástupný symbol pro obsah 3" descr="C:\Users\user\Desktop\vývoj_hypoték_2006_2008.jpg"/>
          <p:cNvPicPr>
            <a:picLocks noGrp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9" y="1642123"/>
            <a:ext cx="6934200" cy="4343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5125" y="2708791"/>
            <a:ext cx="219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6934200" y="259080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HÚ % </a:t>
            </a:r>
            <a:r>
              <a:rPr lang="cs-CZ" dirty="0" smtClean="0"/>
              <a:t>- vývoj trhu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7833815" y="5996195"/>
            <a:ext cx="1066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dirty="0" smtClean="0"/>
              <a:t>8/19</a:t>
            </a: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2449218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Výsledek- Hypoteční trh v ČR </a:t>
            </a:r>
            <a:br>
              <a:rPr lang="cs-CZ" dirty="0"/>
            </a:br>
            <a:r>
              <a:rPr lang="cs-CZ" dirty="0" smtClean="0"/>
              <a:t>2012-2013</a:t>
            </a:r>
            <a:endParaRPr lang="cs-CZ" dirty="0"/>
          </a:p>
        </p:txBody>
      </p:sp>
      <p:pic>
        <p:nvPicPr>
          <p:cNvPr id="4" name="Obrázek 3" descr="C:\Users\user\Desktop\vývoj_hypoték_2012_2013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599" y="1752600"/>
            <a:ext cx="6596063" cy="4191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5125" y="2708791"/>
            <a:ext cx="219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6934200" y="259080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HÚ % - vývoj trhu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7833815" y="5996195"/>
            <a:ext cx="1066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dirty="0" smtClean="0"/>
              <a:t>9/19</a:t>
            </a: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542761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zentace_BP_2015_LV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8292C34A-8A6E-4491-AC6C-F77D3E5DFB7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Prezentace_BP_2015_LV</Template>
  <TotalTime>0</TotalTime>
  <Words>441</Words>
  <Application>Microsoft Office PowerPoint</Application>
  <PresentationFormat>Předvádění na obrazovce (4:3)</PresentationFormat>
  <Paragraphs>125</Paragraphs>
  <Slides>19</Slides>
  <Notes>9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Prezentace_BP_2015_LV</vt:lpstr>
      <vt:lpstr>Prezentace aplikace PowerPoint</vt:lpstr>
      <vt:lpstr>Úvod</vt:lpstr>
      <vt:lpstr>Cíl práce</vt:lpstr>
      <vt:lpstr>Metodika</vt:lpstr>
      <vt:lpstr>Nemovitá věc</vt:lpstr>
      <vt:lpstr>Průběh anuitního splácení HÚ</vt:lpstr>
      <vt:lpstr>Názorné srovnání produktů</vt:lpstr>
      <vt:lpstr>Výsledek- Hypoteční trh v ČR  2006-2008</vt:lpstr>
      <vt:lpstr>Výsledek- Hypoteční trh v ČR  2012-2013</vt:lpstr>
      <vt:lpstr>Výsledky - Zhodnocení tržní situace</vt:lpstr>
      <vt:lpstr>Oceňování – nabídka vs. poptávka</vt:lpstr>
      <vt:lpstr>Nákladové a Porovnávací ocenění</vt:lpstr>
      <vt:lpstr>Nákladové ocenění         – Metodický postup</vt:lpstr>
      <vt:lpstr>Nákladové ocenění        – Metodický postup</vt:lpstr>
      <vt:lpstr>Nákladové ocenění        – Metodický postup</vt:lpstr>
      <vt:lpstr>Výsledky roku 2013</vt:lpstr>
      <vt:lpstr>Diskuze - Stavba</vt:lpstr>
      <vt:lpstr>Závěr</vt:lpstr>
      <vt:lpstr>Děkuji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2015-04-05T13:34:53Z</dcterms:created>
  <dcterms:modified xsi:type="dcterms:W3CDTF">2015-04-05T13:51:03Z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TC101671259990</vt:lpwstr>
  </property>
</Properties>
</file>