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97" r:id="rId2"/>
    <p:sldMasterId id="2147483673" r:id="rId3"/>
  </p:sldMasterIdLst>
  <p:notesMasterIdLst>
    <p:notesMasterId r:id="rId13"/>
  </p:notesMasterIdLst>
  <p:handoutMasterIdLst>
    <p:handoutMasterId r:id="rId14"/>
  </p:handoutMasterIdLst>
  <p:sldIdLst>
    <p:sldId id="258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162">
          <p15:clr>
            <a:srgbClr val="A4A3A4"/>
          </p15:clr>
        </p15:guide>
        <p15:guide id="4" pos="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0"/>
    <a:srgbClr val="9C8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5223" autoAdjust="0"/>
  </p:normalViewPr>
  <p:slideViewPr>
    <p:cSldViewPr>
      <p:cViewPr varScale="1">
        <p:scale>
          <a:sx n="146" d="100"/>
          <a:sy n="146" d="100"/>
        </p:scale>
        <p:origin x="616" y="168"/>
      </p:cViewPr>
      <p:guideLst>
        <p:guide orient="horz" pos="2160"/>
        <p:guide pos="2880"/>
        <p:guide orient="horz" pos="3162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6" d="100"/>
          <a:sy n="126" d="100"/>
        </p:scale>
        <p:origin x="-49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renis.jakini/Desktop/cleaned_instagram_comments_with_sentiment_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[cleaned_instagram_comments_with_sentiment_analysis.xlsx]Sheet4!PivotTable4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Sentiment Score of the comments</a:t>
            </a:r>
          </a:p>
        </c:rich>
      </c:tx>
      <c:layout>
        <c:manualLayout>
          <c:xMode val="edge"/>
          <c:yMode val="edge"/>
          <c:x val="0.14061896180167441"/>
          <c:y val="3.5337471930197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CZ"/>
        </a:p>
      </c:txPr>
    </c:title>
    <c:autoTitleDeleted val="0"/>
    <c:pivotFmts>
      <c:pivotFmt>
        <c:idx val="0"/>
        <c:spPr>
          <a:gradFill rotWithShape="1">
            <a:gsLst>
              <a:gs pos="0">
                <a:schemeClr val="accent1">
                  <a:tint val="100000"/>
                  <a:shade val="100000"/>
                  <a:satMod val="129999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  <a:effectLst/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29999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9525">
              <a:solidFill>
                <a:schemeClr val="accent1"/>
              </a:solidFill>
              <a:round/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Z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gradFill rotWithShape="1">
            <a:gsLst>
              <a:gs pos="0">
                <a:schemeClr val="accent1">
                  <a:tint val="100000"/>
                  <a:shade val="100000"/>
                  <a:satMod val="129999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Z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gradFill rotWithShape="1">
            <a:gsLst>
              <a:gs pos="0">
                <a:schemeClr val="accent1">
                  <a:tint val="100000"/>
                  <a:shade val="100000"/>
                  <a:satMod val="129999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</a:gra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Z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Sheet4!$B$3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3847224820729637E-3"/>
                  <c:y val="5.12629145804808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40-8E46-9EEF-956A0DBAC678}"/>
                </c:ext>
              </c:extLst>
            </c:dLbl>
            <c:dLbl>
              <c:idx val="2"/>
              <c:layout>
                <c:manualLayout>
                  <c:x val="3.3847224820729637E-3"/>
                  <c:y val="1.24380322553540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40-8E46-9EEF-956A0DBAC678}"/>
                </c:ext>
              </c:extLst>
            </c:dLbl>
            <c:dLbl>
              <c:idx val="3"/>
              <c:layout>
                <c:manualLayout>
                  <c:x val="-3.3847224820729637E-3"/>
                  <c:y val="2.23228039652766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40-8E46-9EEF-956A0DBAC6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Sheet4!$A$4:$A$14</c:f>
              <c:multiLvlStrCache>
                <c:ptCount val="5"/>
                <c:lvl>
                  <c:pt idx="0">
                    <c:v>Super Negative</c:v>
                  </c:pt>
                  <c:pt idx="1">
                    <c:v>Negative</c:v>
                  </c:pt>
                  <c:pt idx="2">
                    <c:v>Neutral</c:v>
                  </c:pt>
                  <c:pt idx="3">
                    <c:v>Positive</c:v>
                  </c:pt>
                  <c:pt idx="4">
                    <c:v>Super Positive</c:v>
                  </c:pt>
                </c:lvl>
                <c:lvl>
                  <c:pt idx="0">
                    <c:v>-2</c:v>
                  </c:pt>
                  <c:pt idx="1">
                    <c:v>-1</c:v>
                  </c:pt>
                  <c:pt idx="2">
                    <c:v>0</c:v>
                  </c:pt>
                  <c:pt idx="3">
                    <c:v>1</c:v>
                  </c:pt>
                  <c:pt idx="4">
                    <c:v>2</c:v>
                  </c:pt>
                </c:lvl>
              </c:multiLvlStrCache>
            </c:multiLvlStrRef>
          </c:cat>
          <c:val>
            <c:numRef>
              <c:f>Sheet4!$B$4:$B$14</c:f>
              <c:numCache>
                <c:formatCode>0.00%</c:formatCode>
                <c:ptCount val="5"/>
                <c:pt idx="0">
                  <c:v>7.4999999999999997E-3</c:v>
                </c:pt>
                <c:pt idx="1">
                  <c:v>0.71</c:v>
                </c:pt>
                <c:pt idx="2">
                  <c:v>0.13</c:v>
                </c:pt>
                <c:pt idx="3">
                  <c:v>0.14499999999999999</c:v>
                </c:pt>
                <c:pt idx="4">
                  <c:v>7.4999999999999997E-3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B-6C4B-9B69-9F0CE9AEC2E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89325520"/>
        <c:axId val="689327520"/>
      </c:barChart>
      <c:catAx>
        <c:axId val="68932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CZ"/>
          </a:p>
        </c:txPr>
        <c:crossAx val="689327520"/>
        <c:crosses val="autoZero"/>
        <c:auto val="1"/>
        <c:lblAlgn val="ctr"/>
        <c:lblOffset val="100"/>
        <c:noMultiLvlLbl val="0"/>
      </c:catAx>
      <c:valAx>
        <c:axId val="68932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CZ"/>
          </a:p>
        </c:txPr>
        <c:crossAx val="68932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CZ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40B748-5D30-46B1-AB8D-1F5901F18FB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01177E-0022-4AC6-9677-3F771C7732F6}">
      <dgm:prSet custT="1"/>
      <dgm:spPr/>
      <dgm:t>
        <a:bodyPr/>
        <a:lstStyle/>
        <a:p>
          <a:r>
            <a:rPr lang="en-GB" sz="1800" dirty="0"/>
            <a:t>The methodology will encompass the implementation of: </a:t>
          </a:r>
          <a:r>
            <a:rPr lang="en-GB" sz="1800" b="1" dirty="0"/>
            <a:t>surveys </a:t>
          </a:r>
          <a:r>
            <a:rPr lang="en-GB" sz="1800" dirty="0"/>
            <a:t>and </a:t>
          </a:r>
          <a:r>
            <a:rPr lang="en-GB" sz="1800" b="1" dirty="0"/>
            <a:t>interviews</a:t>
          </a:r>
          <a:r>
            <a:rPr lang="en-GB" sz="1800" dirty="0"/>
            <a:t> targeting individuals directly or indirectly affected by mentioned phenomenon, as this has not yet been thoroughly examined in the case of Albania. </a:t>
          </a:r>
          <a:endParaRPr lang="en-US" sz="1800" dirty="0"/>
        </a:p>
      </dgm:t>
    </dgm:pt>
    <dgm:pt modelId="{9DE6C9AD-CE8E-4EBF-8C17-9B21CD9BA083}" type="parTrans" cxnId="{CA8B46D4-3E52-4F51-B5D5-2CE2712044E5}">
      <dgm:prSet/>
      <dgm:spPr/>
      <dgm:t>
        <a:bodyPr/>
        <a:lstStyle/>
        <a:p>
          <a:endParaRPr lang="en-US" sz="1600"/>
        </a:p>
      </dgm:t>
    </dgm:pt>
    <dgm:pt modelId="{6CE9E95D-925C-4FA1-9571-CB4338BB0CC9}" type="sibTrans" cxnId="{CA8B46D4-3E52-4F51-B5D5-2CE2712044E5}">
      <dgm:prSet custT="1"/>
      <dgm:spPr/>
      <dgm:t>
        <a:bodyPr/>
        <a:lstStyle/>
        <a:p>
          <a:endParaRPr lang="en-US" sz="3200"/>
        </a:p>
      </dgm:t>
    </dgm:pt>
    <dgm:pt modelId="{F741419E-B56A-4A13-A7A7-659B9E2F2446}">
      <dgm:prSet custT="1"/>
      <dgm:spPr/>
      <dgm:t>
        <a:bodyPr/>
        <a:lstStyle/>
        <a:p>
          <a:r>
            <a:rPr lang="en-GB" sz="1600" dirty="0"/>
            <a:t>As mentioned in the objectives, there will be sentiment and statistical analyses performed</a:t>
          </a:r>
          <a:endParaRPr lang="en-US" sz="1600" dirty="0"/>
        </a:p>
      </dgm:t>
    </dgm:pt>
    <dgm:pt modelId="{168FC116-3F52-44B2-8E45-6BFB1D350388}" type="parTrans" cxnId="{65A0986B-4373-4163-BC3C-4006C7D44C30}">
      <dgm:prSet/>
      <dgm:spPr/>
      <dgm:t>
        <a:bodyPr/>
        <a:lstStyle/>
        <a:p>
          <a:endParaRPr lang="en-US" sz="1600"/>
        </a:p>
      </dgm:t>
    </dgm:pt>
    <dgm:pt modelId="{17A39B41-B056-4A58-BC3B-6C4913EED0D2}" type="sibTrans" cxnId="{65A0986B-4373-4163-BC3C-4006C7D44C30}">
      <dgm:prSet custT="1"/>
      <dgm:spPr/>
      <dgm:t>
        <a:bodyPr/>
        <a:lstStyle/>
        <a:p>
          <a:endParaRPr lang="en-US" sz="3200"/>
        </a:p>
      </dgm:t>
    </dgm:pt>
    <dgm:pt modelId="{A42C3BF6-2F30-43CD-83AA-2218FE73F688}">
      <dgm:prSet custT="1"/>
      <dgm:spPr/>
      <dgm:t>
        <a:bodyPr/>
        <a:lstStyle/>
        <a:p>
          <a:r>
            <a:rPr lang="en-GB" sz="1600" dirty="0"/>
            <a:t>The study will serve as a starting-point from which to conduct and compare similar studies concerning Albania and/or the Balkan political diaspora.</a:t>
          </a:r>
          <a:endParaRPr lang="en-US" sz="1600" dirty="0"/>
        </a:p>
      </dgm:t>
    </dgm:pt>
    <dgm:pt modelId="{C73FB0DE-C3B0-4BF7-A201-1B0C018B0330}" type="parTrans" cxnId="{71FB9B2A-2228-4F5D-AB6D-77435C4117BF}">
      <dgm:prSet/>
      <dgm:spPr/>
      <dgm:t>
        <a:bodyPr/>
        <a:lstStyle/>
        <a:p>
          <a:endParaRPr lang="en-US" sz="1600"/>
        </a:p>
      </dgm:t>
    </dgm:pt>
    <dgm:pt modelId="{31AEBA51-62A6-4076-8D58-165AB3B06DFD}" type="sibTrans" cxnId="{71FB9B2A-2228-4F5D-AB6D-77435C4117BF}">
      <dgm:prSet/>
      <dgm:spPr/>
      <dgm:t>
        <a:bodyPr/>
        <a:lstStyle/>
        <a:p>
          <a:endParaRPr lang="en-US" sz="1600"/>
        </a:p>
      </dgm:t>
    </dgm:pt>
    <dgm:pt modelId="{8CB4ACCD-A7B2-1D49-825A-82F3C519CD7D}" type="pres">
      <dgm:prSet presAssocID="{5C40B748-5D30-46B1-AB8D-1F5901F18FB4}" presName="outerComposite" presStyleCnt="0">
        <dgm:presLayoutVars>
          <dgm:chMax val="5"/>
          <dgm:dir/>
          <dgm:resizeHandles val="exact"/>
        </dgm:presLayoutVars>
      </dgm:prSet>
      <dgm:spPr/>
    </dgm:pt>
    <dgm:pt modelId="{1668D766-24C1-D549-9654-43C084C0948F}" type="pres">
      <dgm:prSet presAssocID="{5C40B748-5D30-46B1-AB8D-1F5901F18FB4}" presName="dummyMaxCanvas" presStyleCnt="0">
        <dgm:presLayoutVars/>
      </dgm:prSet>
      <dgm:spPr/>
    </dgm:pt>
    <dgm:pt modelId="{2AA7AF83-D24D-D84E-B99C-E55F1BAEFB02}" type="pres">
      <dgm:prSet presAssocID="{5C40B748-5D30-46B1-AB8D-1F5901F18FB4}" presName="ThreeNodes_1" presStyleLbl="node1" presStyleIdx="0" presStyleCnt="3" custLinFactNeighborY="8099">
        <dgm:presLayoutVars>
          <dgm:bulletEnabled val="1"/>
        </dgm:presLayoutVars>
      </dgm:prSet>
      <dgm:spPr/>
    </dgm:pt>
    <dgm:pt modelId="{6D21A31A-DC2E-DF46-8F14-0EEFA34EE5AB}" type="pres">
      <dgm:prSet presAssocID="{5C40B748-5D30-46B1-AB8D-1F5901F18FB4}" presName="ThreeNodes_2" presStyleLbl="node1" presStyleIdx="1" presStyleCnt="3" custLinFactNeighborY="1492">
        <dgm:presLayoutVars>
          <dgm:bulletEnabled val="1"/>
        </dgm:presLayoutVars>
      </dgm:prSet>
      <dgm:spPr/>
    </dgm:pt>
    <dgm:pt modelId="{C1DD7958-CEB3-BB49-8A27-BB659B0480D2}" type="pres">
      <dgm:prSet presAssocID="{5C40B748-5D30-46B1-AB8D-1F5901F18FB4}" presName="ThreeNodes_3" presStyleLbl="node1" presStyleIdx="2" presStyleCnt="3">
        <dgm:presLayoutVars>
          <dgm:bulletEnabled val="1"/>
        </dgm:presLayoutVars>
      </dgm:prSet>
      <dgm:spPr/>
    </dgm:pt>
    <dgm:pt modelId="{7761CF35-B886-9B4F-8A20-C352047F25FE}" type="pres">
      <dgm:prSet presAssocID="{5C40B748-5D30-46B1-AB8D-1F5901F18FB4}" presName="ThreeConn_1-2" presStyleLbl="fgAccFollowNode1" presStyleIdx="0" presStyleCnt="2">
        <dgm:presLayoutVars>
          <dgm:bulletEnabled val="1"/>
        </dgm:presLayoutVars>
      </dgm:prSet>
      <dgm:spPr/>
    </dgm:pt>
    <dgm:pt modelId="{15E91E13-E046-F548-8CDB-F47695634990}" type="pres">
      <dgm:prSet presAssocID="{5C40B748-5D30-46B1-AB8D-1F5901F18FB4}" presName="ThreeConn_2-3" presStyleLbl="fgAccFollowNode1" presStyleIdx="1" presStyleCnt="2">
        <dgm:presLayoutVars>
          <dgm:bulletEnabled val="1"/>
        </dgm:presLayoutVars>
      </dgm:prSet>
      <dgm:spPr/>
    </dgm:pt>
    <dgm:pt modelId="{539C4E50-A5D5-BB47-A2C9-BD1F88680A2A}" type="pres">
      <dgm:prSet presAssocID="{5C40B748-5D30-46B1-AB8D-1F5901F18FB4}" presName="ThreeNodes_1_text" presStyleLbl="node1" presStyleIdx="2" presStyleCnt="3">
        <dgm:presLayoutVars>
          <dgm:bulletEnabled val="1"/>
        </dgm:presLayoutVars>
      </dgm:prSet>
      <dgm:spPr/>
    </dgm:pt>
    <dgm:pt modelId="{0489B90D-CD24-A045-A81E-569A3A13DB1F}" type="pres">
      <dgm:prSet presAssocID="{5C40B748-5D30-46B1-AB8D-1F5901F18FB4}" presName="ThreeNodes_2_text" presStyleLbl="node1" presStyleIdx="2" presStyleCnt="3">
        <dgm:presLayoutVars>
          <dgm:bulletEnabled val="1"/>
        </dgm:presLayoutVars>
      </dgm:prSet>
      <dgm:spPr/>
    </dgm:pt>
    <dgm:pt modelId="{514F702A-B819-664D-B44C-111C35186370}" type="pres">
      <dgm:prSet presAssocID="{5C40B748-5D30-46B1-AB8D-1F5901F18FB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3FF2F1E-17AB-024F-956C-8D1F4B046032}" type="presOf" srcId="{7601177E-0022-4AC6-9677-3F771C7732F6}" destId="{539C4E50-A5D5-BB47-A2C9-BD1F88680A2A}" srcOrd="1" destOrd="0" presId="urn:microsoft.com/office/officeart/2005/8/layout/vProcess5"/>
    <dgm:cxn modelId="{71FB9B2A-2228-4F5D-AB6D-77435C4117BF}" srcId="{5C40B748-5D30-46B1-AB8D-1F5901F18FB4}" destId="{A42C3BF6-2F30-43CD-83AA-2218FE73F688}" srcOrd="2" destOrd="0" parTransId="{C73FB0DE-C3B0-4BF7-A201-1B0C018B0330}" sibTransId="{31AEBA51-62A6-4076-8D58-165AB3B06DFD}"/>
    <dgm:cxn modelId="{04CED33D-0E2A-4F4B-AE3A-24A327A051CA}" type="presOf" srcId="{A42C3BF6-2F30-43CD-83AA-2218FE73F688}" destId="{514F702A-B819-664D-B44C-111C35186370}" srcOrd="1" destOrd="0" presId="urn:microsoft.com/office/officeart/2005/8/layout/vProcess5"/>
    <dgm:cxn modelId="{A688B84F-C06F-8A42-85C5-1B0692B4CC10}" type="presOf" srcId="{17A39B41-B056-4A58-BC3B-6C4913EED0D2}" destId="{15E91E13-E046-F548-8CDB-F47695634990}" srcOrd="0" destOrd="0" presId="urn:microsoft.com/office/officeart/2005/8/layout/vProcess5"/>
    <dgm:cxn modelId="{65A0986B-4373-4163-BC3C-4006C7D44C30}" srcId="{5C40B748-5D30-46B1-AB8D-1F5901F18FB4}" destId="{F741419E-B56A-4A13-A7A7-659B9E2F2446}" srcOrd="1" destOrd="0" parTransId="{168FC116-3F52-44B2-8E45-6BFB1D350388}" sibTransId="{17A39B41-B056-4A58-BC3B-6C4913EED0D2}"/>
    <dgm:cxn modelId="{E92F146F-F471-5748-A379-BAA2B6279ACB}" type="presOf" srcId="{F741419E-B56A-4A13-A7A7-659B9E2F2446}" destId="{6D21A31A-DC2E-DF46-8F14-0EEFA34EE5AB}" srcOrd="0" destOrd="0" presId="urn:microsoft.com/office/officeart/2005/8/layout/vProcess5"/>
    <dgm:cxn modelId="{C6F3E57C-453E-5643-9062-A4C697188D6A}" type="presOf" srcId="{7601177E-0022-4AC6-9677-3F771C7732F6}" destId="{2AA7AF83-D24D-D84E-B99C-E55F1BAEFB02}" srcOrd="0" destOrd="0" presId="urn:microsoft.com/office/officeart/2005/8/layout/vProcess5"/>
    <dgm:cxn modelId="{B294F3A1-D0A2-A045-A603-12A725311B60}" type="presOf" srcId="{5C40B748-5D30-46B1-AB8D-1F5901F18FB4}" destId="{8CB4ACCD-A7B2-1D49-825A-82F3C519CD7D}" srcOrd="0" destOrd="0" presId="urn:microsoft.com/office/officeart/2005/8/layout/vProcess5"/>
    <dgm:cxn modelId="{1F4C5FC3-ED52-2D41-860E-8A94A54A9862}" type="presOf" srcId="{6CE9E95D-925C-4FA1-9571-CB4338BB0CC9}" destId="{7761CF35-B886-9B4F-8A20-C352047F25FE}" srcOrd="0" destOrd="0" presId="urn:microsoft.com/office/officeart/2005/8/layout/vProcess5"/>
    <dgm:cxn modelId="{0BC759D2-2E0D-514E-A2DA-9B83DC5F5CAD}" type="presOf" srcId="{F741419E-B56A-4A13-A7A7-659B9E2F2446}" destId="{0489B90D-CD24-A045-A81E-569A3A13DB1F}" srcOrd="1" destOrd="0" presId="urn:microsoft.com/office/officeart/2005/8/layout/vProcess5"/>
    <dgm:cxn modelId="{CA8B46D4-3E52-4F51-B5D5-2CE2712044E5}" srcId="{5C40B748-5D30-46B1-AB8D-1F5901F18FB4}" destId="{7601177E-0022-4AC6-9677-3F771C7732F6}" srcOrd="0" destOrd="0" parTransId="{9DE6C9AD-CE8E-4EBF-8C17-9B21CD9BA083}" sibTransId="{6CE9E95D-925C-4FA1-9571-CB4338BB0CC9}"/>
    <dgm:cxn modelId="{A548A3F6-2CED-C24B-934D-CDC118F53841}" type="presOf" srcId="{A42C3BF6-2F30-43CD-83AA-2218FE73F688}" destId="{C1DD7958-CEB3-BB49-8A27-BB659B0480D2}" srcOrd="0" destOrd="0" presId="urn:microsoft.com/office/officeart/2005/8/layout/vProcess5"/>
    <dgm:cxn modelId="{BC4AF111-F762-A348-A63A-940FB80B8A11}" type="presParOf" srcId="{8CB4ACCD-A7B2-1D49-825A-82F3C519CD7D}" destId="{1668D766-24C1-D549-9654-43C084C0948F}" srcOrd="0" destOrd="0" presId="urn:microsoft.com/office/officeart/2005/8/layout/vProcess5"/>
    <dgm:cxn modelId="{BE930B08-A037-F341-AD64-9619E36B3A9A}" type="presParOf" srcId="{8CB4ACCD-A7B2-1D49-825A-82F3C519CD7D}" destId="{2AA7AF83-D24D-D84E-B99C-E55F1BAEFB02}" srcOrd="1" destOrd="0" presId="urn:microsoft.com/office/officeart/2005/8/layout/vProcess5"/>
    <dgm:cxn modelId="{E0D62338-F1CD-974E-A6CF-347CF6BF8619}" type="presParOf" srcId="{8CB4ACCD-A7B2-1D49-825A-82F3C519CD7D}" destId="{6D21A31A-DC2E-DF46-8F14-0EEFA34EE5AB}" srcOrd="2" destOrd="0" presId="urn:microsoft.com/office/officeart/2005/8/layout/vProcess5"/>
    <dgm:cxn modelId="{C027E413-0FB6-EB48-8E75-AA87B9FB7EA5}" type="presParOf" srcId="{8CB4ACCD-A7B2-1D49-825A-82F3C519CD7D}" destId="{C1DD7958-CEB3-BB49-8A27-BB659B0480D2}" srcOrd="3" destOrd="0" presId="urn:microsoft.com/office/officeart/2005/8/layout/vProcess5"/>
    <dgm:cxn modelId="{13F26B17-C95B-544A-AE38-FEF8274FCDDF}" type="presParOf" srcId="{8CB4ACCD-A7B2-1D49-825A-82F3C519CD7D}" destId="{7761CF35-B886-9B4F-8A20-C352047F25FE}" srcOrd="4" destOrd="0" presId="urn:microsoft.com/office/officeart/2005/8/layout/vProcess5"/>
    <dgm:cxn modelId="{80F404C7-4A2D-4743-A096-E8C59D6582F6}" type="presParOf" srcId="{8CB4ACCD-A7B2-1D49-825A-82F3C519CD7D}" destId="{15E91E13-E046-F548-8CDB-F47695634990}" srcOrd="5" destOrd="0" presId="urn:microsoft.com/office/officeart/2005/8/layout/vProcess5"/>
    <dgm:cxn modelId="{15792CD7-006E-B740-9D3C-F8C45541CFA5}" type="presParOf" srcId="{8CB4ACCD-A7B2-1D49-825A-82F3C519CD7D}" destId="{539C4E50-A5D5-BB47-A2C9-BD1F88680A2A}" srcOrd="6" destOrd="0" presId="urn:microsoft.com/office/officeart/2005/8/layout/vProcess5"/>
    <dgm:cxn modelId="{DC9D1D62-EE5D-7640-AD6F-D4763B60ABA3}" type="presParOf" srcId="{8CB4ACCD-A7B2-1D49-825A-82F3C519CD7D}" destId="{0489B90D-CD24-A045-A81E-569A3A13DB1F}" srcOrd="7" destOrd="0" presId="urn:microsoft.com/office/officeart/2005/8/layout/vProcess5"/>
    <dgm:cxn modelId="{2D3C574F-1BCB-E641-A54D-1EFC5A64E94C}" type="presParOf" srcId="{8CB4ACCD-A7B2-1D49-825A-82F3C519CD7D}" destId="{514F702A-B819-664D-B44C-111C3518637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7AF83-D24D-D84E-B99C-E55F1BAEFB02}">
      <dsp:nvSpPr>
        <dsp:cNvPr id="0" name=""/>
        <dsp:cNvSpPr/>
      </dsp:nvSpPr>
      <dsp:spPr>
        <a:xfrm>
          <a:off x="0" y="84781"/>
          <a:ext cx="6995160" cy="1046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The methodology will encompass the implementation of: </a:t>
          </a:r>
          <a:r>
            <a:rPr lang="en-GB" sz="1800" b="1" kern="1200" dirty="0"/>
            <a:t>surveys </a:t>
          </a:r>
          <a:r>
            <a:rPr lang="en-GB" sz="1800" kern="1200" dirty="0"/>
            <a:t>and </a:t>
          </a:r>
          <a:r>
            <a:rPr lang="en-GB" sz="1800" b="1" kern="1200" dirty="0"/>
            <a:t>interviews</a:t>
          </a:r>
          <a:r>
            <a:rPr lang="en-GB" sz="1800" kern="1200" dirty="0"/>
            <a:t> targeting individuals directly or indirectly affected by mentioned phenomenon, as this has not yet been thoroughly examined in the case of Albania. </a:t>
          </a:r>
          <a:endParaRPr lang="en-US" sz="1800" kern="1200" dirty="0"/>
        </a:p>
      </dsp:txBody>
      <dsp:txXfrm>
        <a:off x="30660" y="115441"/>
        <a:ext cx="5865566" cy="985493"/>
      </dsp:txXfrm>
    </dsp:sp>
    <dsp:sp modelId="{6D21A31A-DC2E-DF46-8F14-0EEFA34EE5AB}">
      <dsp:nvSpPr>
        <dsp:cNvPr id="0" name=""/>
        <dsp:cNvSpPr/>
      </dsp:nvSpPr>
      <dsp:spPr>
        <a:xfrm>
          <a:off x="617219" y="1236901"/>
          <a:ext cx="6995160" cy="1046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As mentioned in the objectives, there will be sentiment and statistical analyses performed</a:t>
          </a:r>
          <a:endParaRPr lang="en-US" sz="1600" kern="1200" dirty="0"/>
        </a:p>
      </dsp:txBody>
      <dsp:txXfrm>
        <a:off x="647879" y="1267561"/>
        <a:ext cx="5636191" cy="985493"/>
      </dsp:txXfrm>
    </dsp:sp>
    <dsp:sp modelId="{C1DD7958-CEB3-BB49-8A27-BB659B0480D2}">
      <dsp:nvSpPr>
        <dsp:cNvPr id="0" name=""/>
        <dsp:cNvSpPr/>
      </dsp:nvSpPr>
      <dsp:spPr>
        <a:xfrm>
          <a:off x="1234439" y="2442565"/>
          <a:ext cx="6995160" cy="10468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The study will serve as a starting-point from which to conduct and compare similar studies concerning Albania and/or the Balkan political diaspora.</a:t>
          </a:r>
          <a:endParaRPr lang="en-US" sz="1600" kern="1200" dirty="0"/>
        </a:p>
      </dsp:txBody>
      <dsp:txXfrm>
        <a:off x="1265099" y="2473225"/>
        <a:ext cx="5636191" cy="985493"/>
      </dsp:txXfrm>
    </dsp:sp>
    <dsp:sp modelId="{7761CF35-B886-9B4F-8A20-C352047F25FE}">
      <dsp:nvSpPr>
        <dsp:cNvPr id="0" name=""/>
        <dsp:cNvSpPr/>
      </dsp:nvSpPr>
      <dsp:spPr>
        <a:xfrm>
          <a:off x="6314731" y="793833"/>
          <a:ext cx="680428" cy="68042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6467827" y="793833"/>
        <a:ext cx="374236" cy="512022"/>
      </dsp:txXfrm>
    </dsp:sp>
    <dsp:sp modelId="{15E91E13-E046-F548-8CDB-F47695634990}">
      <dsp:nvSpPr>
        <dsp:cNvPr id="0" name=""/>
        <dsp:cNvSpPr/>
      </dsp:nvSpPr>
      <dsp:spPr>
        <a:xfrm>
          <a:off x="6931951" y="2008137"/>
          <a:ext cx="680428" cy="68042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7085047" y="2008137"/>
        <a:ext cx="374236" cy="512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3B64-77AB-4BD2-B482-5D223D38DD4F}" type="datetimeFigureOut">
              <a:rPr lang="cs-CZ" smtClean="0"/>
              <a:t>03.03.2024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B208F-C9BA-447F-B048-D3770216B4A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692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1217D-9979-453C-833E-6F55484530FD}" type="datetimeFigureOut">
              <a:rPr lang="en-US" smtClean="0"/>
              <a:t>3/3/24</a:t>
            </a:fld>
            <a:endParaRPr lang="en-US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340FC-301A-4D4D-B13B-EACEFF1C29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3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823778"/>
            <a:ext cx="7772400" cy="756084"/>
          </a:xfrm>
        </p:spPr>
        <p:txBody>
          <a:bodyPr anchor="b" anchorCtr="0">
            <a:noAutofit/>
          </a:bodyPr>
          <a:lstStyle>
            <a:lvl1pPr>
              <a:defRPr sz="4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noProof="0" dirty="0"/>
              <a:t>Click to add title.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763688" y="3579558"/>
            <a:ext cx="5544616" cy="720384"/>
          </a:xfrm>
        </p:spPr>
        <p:txBody>
          <a:bodyPr>
            <a:noAutofit/>
          </a:bodyPr>
          <a:lstStyle>
            <a:lvl1pPr marL="0" indent="0" algn="ctr">
              <a:buNone/>
              <a:defRPr sz="25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add </a:t>
            </a:r>
            <a:r>
              <a:rPr lang="cs-CZ" noProof="0" dirty="0"/>
              <a:t>sub</a:t>
            </a:r>
            <a:r>
              <a:rPr lang="en-US" noProof="0" dirty="0"/>
              <a:t>tittle.</a:t>
            </a:r>
            <a:endParaRPr lang="cs-CZ" dirty="0"/>
          </a:p>
        </p:txBody>
      </p:sp>
      <p:sp>
        <p:nvSpPr>
          <p:cNvPr id="4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5292083" y="4407955"/>
            <a:ext cx="3673475" cy="594122"/>
          </a:xfrm>
        </p:spPr>
        <p:txBody>
          <a:bodyPr anchor="b">
            <a:noAutofit/>
          </a:bodyPr>
          <a:lstStyle>
            <a:lvl1pPr marL="0" indent="0" algn="r">
              <a:buFont typeface="Arial" charset="0"/>
              <a:buNone/>
              <a:defRPr sz="2400" b="1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en-US" dirty="0"/>
              <a:t>text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421498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6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99637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293FA7-B451-F165-7C4B-536DC3F61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C4F8-77C2-4BFF-8FD1-6EF3EE015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F29CCB9D-A313-DBAA-352F-D627C876FA8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0" y="19548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5" name="Zástupný symbol pro obsah 3">
            <a:extLst>
              <a:ext uri="{FF2B5EF4-FFF2-40B4-BE49-F238E27FC236}">
                <a16:creationId xmlns:a16="http://schemas.microsoft.com/office/drawing/2014/main" id="{E87DCD76-E655-8FC2-9271-103677B134A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676498"/>
            <a:ext cx="4040188" cy="362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5A4F2BBD-4B06-4EB5-C209-2F0C3050C82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9548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obsah 5">
            <a:extLst>
              <a:ext uri="{FF2B5EF4-FFF2-40B4-BE49-F238E27FC236}">
                <a16:creationId xmlns:a16="http://schemas.microsoft.com/office/drawing/2014/main" id="{94449210-0C4F-5A0B-C900-EA1EDC74916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45025" y="676498"/>
            <a:ext cx="4041775" cy="362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" name="Zástupný symbol pro obsah 9">
            <a:extLst>
              <a:ext uri="{FF2B5EF4-FFF2-40B4-BE49-F238E27FC236}">
                <a16:creationId xmlns:a16="http://schemas.microsoft.com/office/drawing/2014/main" id="{9042BFB4-0CF5-24E3-ACB3-E216BEEA171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>
            <a:extLst>
              <a:ext uri="{FF2B5EF4-FFF2-40B4-BE49-F238E27FC236}">
                <a16:creationId xmlns:a16="http://schemas.microsoft.com/office/drawing/2014/main" id="{9BAE6DF1-9EBA-DEBF-B837-0E16A0A436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452882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676150"/>
            <a:ext cx="2664296" cy="36237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2504" y="676150"/>
            <a:ext cx="2664298" cy="36237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676150"/>
            <a:ext cx="2664296" cy="36237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19513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7200" y="19513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19862" y="19513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240925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95138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676151"/>
            <a:ext cx="4040188" cy="153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6612" y="195138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6612" y="676151"/>
            <a:ext cx="4041775" cy="153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7B7C6686-9C9E-8591-251A-907A96C11A6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646612" y="2283370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3" name="Zástupný symbol pro obsah 3">
            <a:extLst>
              <a:ext uri="{FF2B5EF4-FFF2-40B4-BE49-F238E27FC236}">
                <a16:creationId xmlns:a16="http://schemas.microsoft.com/office/drawing/2014/main" id="{533525FD-516B-5043-732C-35EAE5CD814F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646612" y="2764383"/>
            <a:ext cx="4040188" cy="1535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6" name="Zástupný symbol pro text 2">
            <a:extLst>
              <a:ext uri="{FF2B5EF4-FFF2-40B4-BE49-F238E27FC236}">
                <a16:creationId xmlns:a16="http://schemas.microsoft.com/office/drawing/2014/main" id="{62EC9B33-BA44-9911-5A35-D925DBA80599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457200" y="2283370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7" name="Zástupný symbol pro obsah 3">
            <a:extLst>
              <a:ext uri="{FF2B5EF4-FFF2-40B4-BE49-F238E27FC236}">
                <a16:creationId xmlns:a16="http://schemas.microsoft.com/office/drawing/2014/main" id="{A8886512-6077-60F5-5E51-E7CDEC308DDC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457200" y="2764383"/>
            <a:ext cx="4040188" cy="153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7007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loupc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675977"/>
            <a:ext cx="2664296" cy="15347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4188" y="676150"/>
            <a:ext cx="2664298" cy="15355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676992"/>
            <a:ext cx="2664296" cy="15347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194965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5512" y="194965"/>
            <a:ext cx="266369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23102" y="194965"/>
            <a:ext cx="266369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3" name="Zástupný symbol pro obsah 3">
            <a:extLst>
              <a:ext uri="{FF2B5EF4-FFF2-40B4-BE49-F238E27FC236}">
                <a16:creationId xmlns:a16="http://schemas.microsoft.com/office/drawing/2014/main" id="{57EC0D6C-4B1D-7300-5A29-F94D11C5718D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457200" y="2764034"/>
            <a:ext cx="2664296" cy="15360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Zástupný symbol pro text 2">
            <a:extLst>
              <a:ext uri="{FF2B5EF4-FFF2-40B4-BE49-F238E27FC236}">
                <a16:creationId xmlns:a16="http://schemas.microsoft.com/office/drawing/2014/main" id="{968EBC5F-7C6B-3155-A319-172A3658FA7F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457200" y="2283022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D4ACB2FA-191C-2CCB-EDAE-45A85A58D8B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239852" y="2764034"/>
            <a:ext cx="2664296" cy="15347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8432F2A8-7CD5-8CA2-05A3-47AF6B080B52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3239852" y="2283022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4" name="Zástupný symbol pro obsah 3">
            <a:extLst>
              <a:ext uri="{FF2B5EF4-FFF2-40B4-BE49-F238E27FC236}">
                <a16:creationId xmlns:a16="http://schemas.microsoft.com/office/drawing/2014/main" id="{87069EA0-1733-4C11-14A4-C8899C185FE6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6022504" y="2764382"/>
            <a:ext cx="2664296" cy="15357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Zástupný symbol pro text 2">
            <a:extLst>
              <a:ext uri="{FF2B5EF4-FFF2-40B4-BE49-F238E27FC236}">
                <a16:creationId xmlns:a16="http://schemas.microsoft.com/office/drawing/2014/main" id="{0797881B-EBBD-8ACC-7A7C-7F9309355D84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6022504" y="228337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041914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04789"/>
            <a:ext cx="5111750" cy="4167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076325"/>
            <a:ext cx="3008313" cy="3295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194971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dirty="0"/>
              <a:t>Picture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025900"/>
            <a:ext cx="5486400" cy="346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1527051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add subtitle.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342143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03936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add subtitle.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536132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2905199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22313" y="1779662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add subtitle.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093460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449238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</a:t>
            </a:r>
            <a:r>
              <a:rPr lang="en-US" noProof="0" dirty="0" err="1"/>
              <a:t>ti</a:t>
            </a:r>
            <a:r>
              <a:rPr lang="cs-CZ" noProof="0" dirty="0"/>
              <a:t>t</a:t>
            </a:r>
            <a:r>
              <a:rPr lang="en-US" noProof="0" dirty="0"/>
              <a:t>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91556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396578"/>
            <a:ext cx="4040188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91556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396578"/>
            <a:ext cx="4041775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42663598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1396578"/>
            <a:ext cx="2664296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2504" y="1396578"/>
            <a:ext cx="2664298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1396578"/>
            <a:ext cx="2664296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7200" y="915392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22505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50218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91556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396579"/>
            <a:ext cx="4040188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91556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396579"/>
            <a:ext cx="4041775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text 2">
            <a:extLst>
              <a:ext uri="{FF2B5EF4-FFF2-40B4-BE49-F238E27FC236}">
                <a16:creationId xmlns:a16="http://schemas.microsoft.com/office/drawing/2014/main" id="{06AD89BB-E08B-8E49-80F7-58ACED74EB4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57200" y="2643411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8" name="Zástupný symbol pro obsah 3">
            <a:extLst>
              <a:ext uri="{FF2B5EF4-FFF2-40B4-BE49-F238E27FC236}">
                <a16:creationId xmlns:a16="http://schemas.microsoft.com/office/drawing/2014/main" id="{44C08D2F-F0CB-9858-6514-3EB441C7EDF0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57200" y="3124771"/>
            <a:ext cx="4040188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7B7C6686-9C9E-8591-251A-907A96C11A6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646612" y="2643758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3" name="Zástupný symbol pro obsah 3">
            <a:extLst>
              <a:ext uri="{FF2B5EF4-FFF2-40B4-BE49-F238E27FC236}">
                <a16:creationId xmlns:a16="http://schemas.microsoft.com/office/drawing/2014/main" id="{533525FD-516B-5043-732C-35EAE5CD814F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646612" y="3124771"/>
            <a:ext cx="4040188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79407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1396579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2504" y="1396579"/>
            <a:ext cx="2664298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1396579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7200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22505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3" name="Zástupný symbol pro obsah 3">
            <a:extLst>
              <a:ext uri="{FF2B5EF4-FFF2-40B4-BE49-F238E27FC236}">
                <a16:creationId xmlns:a16="http://schemas.microsoft.com/office/drawing/2014/main" id="{57EC0D6C-4B1D-7300-5A29-F94D11C5718D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457200" y="3124945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Zástupný symbol pro text 2">
            <a:extLst>
              <a:ext uri="{FF2B5EF4-FFF2-40B4-BE49-F238E27FC236}">
                <a16:creationId xmlns:a16="http://schemas.microsoft.com/office/drawing/2014/main" id="{968EBC5F-7C6B-3155-A319-172A3658FA7F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457200" y="264375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D4ACB2FA-191C-2CCB-EDAE-45A85A58D8B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239852" y="3124945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8432F2A8-7CD5-8CA2-05A3-47AF6B080B52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3239852" y="264375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4" name="Zástupný symbol pro obsah 3">
            <a:extLst>
              <a:ext uri="{FF2B5EF4-FFF2-40B4-BE49-F238E27FC236}">
                <a16:creationId xmlns:a16="http://schemas.microsoft.com/office/drawing/2014/main" id="{87069EA0-1733-4C11-14A4-C8899C185FE6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6022504" y="3124945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Zástupný symbol pro text 2">
            <a:extLst>
              <a:ext uri="{FF2B5EF4-FFF2-40B4-BE49-F238E27FC236}">
                <a16:creationId xmlns:a16="http://schemas.microsoft.com/office/drawing/2014/main" id="{0797881B-EBBD-8ACC-7A7C-7F9309355D84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6022504" y="264375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2949393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788445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6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697772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293FA7-B451-F165-7C4B-536DC3F61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C4F8-77C2-4BFF-8FD1-6EF3EE0153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Zástupný symbol pro text 2">
            <a:extLst>
              <a:ext uri="{FF2B5EF4-FFF2-40B4-BE49-F238E27FC236}">
                <a16:creationId xmlns:a16="http://schemas.microsoft.com/office/drawing/2014/main" id="{F29CCB9D-A313-DBAA-352F-D627C876FA8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7200" y="19548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5" name="Zástupný symbol pro obsah 3">
            <a:extLst>
              <a:ext uri="{FF2B5EF4-FFF2-40B4-BE49-F238E27FC236}">
                <a16:creationId xmlns:a16="http://schemas.microsoft.com/office/drawing/2014/main" id="{E87DCD76-E655-8FC2-9271-103677B134A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676498"/>
            <a:ext cx="4040188" cy="362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Zástupný symbol pro text 4">
            <a:extLst>
              <a:ext uri="{FF2B5EF4-FFF2-40B4-BE49-F238E27FC236}">
                <a16:creationId xmlns:a16="http://schemas.microsoft.com/office/drawing/2014/main" id="{5A4F2BBD-4B06-4EB5-C209-2F0C3050C82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9548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obsah 5">
            <a:extLst>
              <a:ext uri="{FF2B5EF4-FFF2-40B4-BE49-F238E27FC236}">
                <a16:creationId xmlns:a16="http://schemas.microsoft.com/office/drawing/2014/main" id="{94449210-0C4F-5A0B-C900-EA1EDC74916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45025" y="676498"/>
            <a:ext cx="4041775" cy="3623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" name="Zástupný symbol pro obsah 9">
            <a:extLst>
              <a:ext uri="{FF2B5EF4-FFF2-40B4-BE49-F238E27FC236}">
                <a16:creationId xmlns:a16="http://schemas.microsoft.com/office/drawing/2014/main" id="{4E9292D6-D5A2-DBDB-949B-A7030AD3F3D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>
            <a:extLst>
              <a:ext uri="{FF2B5EF4-FFF2-40B4-BE49-F238E27FC236}">
                <a16:creationId xmlns:a16="http://schemas.microsoft.com/office/drawing/2014/main" id="{BCE3A45A-6532-3054-AE89-76FB6954BC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12686772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676150"/>
            <a:ext cx="2664296" cy="36237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2504" y="676150"/>
            <a:ext cx="2664298" cy="36237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676150"/>
            <a:ext cx="2664296" cy="36237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19513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7200" y="19513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19862" y="19513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4042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8388536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95138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676151"/>
            <a:ext cx="4040188" cy="153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6612" y="195138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6612" y="676151"/>
            <a:ext cx="4041775" cy="153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7B7C6686-9C9E-8591-251A-907A96C11A6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646612" y="2283370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3" name="Zástupný symbol pro obsah 3">
            <a:extLst>
              <a:ext uri="{FF2B5EF4-FFF2-40B4-BE49-F238E27FC236}">
                <a16:creationId xmlns:a16="http://schemas.microsoft.com/office/drawing/2014/main" id="{533525FD-516B-5043-732C-35EAE5CD814F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646612" y="2764383"/>
            <a:ext cx="4040188" cy="1535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6" name="Zástupný symbol pro text 2">
            <a:extLst>
              <a:ext uri="{FF2B5EF4-FFF2-40B4-BE49-F238E27FC236}">
                <a16:creationId xmlns:a16="http://schemas.microsoft.com/office/drawing/2014/main" id="{62EC9B33-BA44-9911-5A35-D925DBA80599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457200" y="2283370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7" name="Zástupný symbol pro obsah 3">
            <a:extLst>
              <a:ext uri="{FF2B5EF4-FFF2-40B4-BE49-F238E27FC236}">
                <a16:creationId xmlns:a16="http://schemas.microsoft.com/office/drawing/2014/main" id="{A8886512-6077-60F5-5E51-E7CDEC308DDC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457200" y="2764383"/>
            <a:ext cx="4040188" cy="153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2663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sloupc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675977"/>
            <a:ext cx="2664296" cy="15347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4188" y="676150"/>
            <a:ext cx="2664298" cy="15355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676992"/>
            <a:ext cx="2664296" cy="15347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194617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7199" y="194617"/>
            <a:ext cx="266429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30600" y="194617"/>
            <a:ext cx="2656200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3" name="Zástupný symbol pro obsah 3">
            <a:extLst>
              <a:ext uri="{FF2B5EF4-FFF2-40B4-BE49-F238E27FC236}">
                <a16:creationId xmlns:a16="http://schemas.microsoft.com/office/drawing/2014/main" id="{57EC0D6C-4B1D-7300-5A29-F94D11C5718D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457200" y="2764034"/>
            <a:ext cx="2664296" cy="15360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Zástupný symbol pro text 2">
            <a:extLst>
              <a:ext uri="{FF2B5EF4-FFF2-40B4-BE49-F238E27FC236}">
                <a16:creationId xmlns:a16="http://schemas.microsoft.com/office/drawing/2014/main" id="{968EBC5F-7C6B-3155-A319-172A3658FA7F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457200" y="2283022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D4ACB2FA-191C-2CCB-EDAE-45A85A58D8B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239852" y="2764034"/>
            <a:ext cx="2664296" cy="15347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8432F2A8-7CD5-8CA2-05A3-47AF6B080B52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3239852" y="2283022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4" name="Zástupný symbol pro obsah 3">
            <a:extLst>
              <a:ext uri="{FF2B5EF4-FFF2-40B4-BE49-F238E27FC236}">
                <a16:creationId xmlns:a16="http://schemas.microsoft.com/office/drawing/2014/main" id="{87069EA0-1733-4C11-14A4-C8899C185FE6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6022504" y="2764382"/>
            <a:ext cx="2664296" cy="15357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Zástupný symbol pro text 2">
            <a:extLst>
              <a:ext uri="{FF2B5EF4-FFF2-40B4-BE49-F238E27FC236}">
                <a16:creationId xmlns:a16="http://schemas.microsoft.com/office/drawing/2014/main" id="{0797881B-EBBD-8ACC-7A7C-7F9309355D84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6022504" y="228337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19119009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575050" y="204789"/>
            <a:ext cx="5111750" cy="4167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076325"/>
            <a:ext cx="3008313" cy="3295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9319656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dirty="0"/>
              <a:t>Picture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025900"/>
            <a:ext cx="5486400" cy="346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444277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2905199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722313" y="1779662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add subtitle.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8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80078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915566"/>
            <a:ext cx="4038600" cy="33843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221117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91556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396578"/>
            <a:ext cx="4040188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91556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396578"/>
            <a:ext cx="4041775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22030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1396578"/>
            <a:ext cx="2664296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2504" y="1396578"/>
            <a:ext cx="2664298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1396578"/>
            <a:ext cx="2664296" cy="2903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7198" y="912130"/>
            <a:ext cx="2664299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22505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424170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915566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396579"/>
            <a:ext cx="4040188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915566"/>
            <a:ext cx="4041775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396579"/>
            <a:ext cx="4041775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11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7" name="Zástupný symbol pro text 2">
            <a:extLst>
              <a:ext uri="{FF2B5EF4-FFF2-40B4-BE49-F238E27FC236}">
                <a16:creationId xmlns:a16="http://schemas.microsoft.com/office/drawing/2014/main" id="{06AD89BB-E08B-8E49-80F7-58ACED74EB4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57200" y="2643758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8" name="Zástupný symbol pro obsah 3">
            <a:extLst>
              <a:ext uri="{FF2B5EF4-FFF2-40B4-BE49-F238E27FC236}">
                <a16:creationId xmlns:a16="http://schemas.microsoft.com/office/drawing/2014/main" id="{44C08D2F-F0CB-9858-6514-3EB441C7EDF0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57200" y="3124771"/>
            <a:ext cx="4040188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7B7C6686-9C9E-8591-251A-907A96C11A6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646612" y="2643758"/>
            <a:ext cx="4040188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3" name="Zástupný symbol pro obsah 3">
            <a:extLst>
              <a:ext uri="{FF2B5EF4-FFF2-40B4-BE49-F238E27FC236}">
                <a16:creationId xmlns:a16="http://schemas.microsoft.com/office/drawing/2014/main" id="{533525FD-516B-5043-732C-35EAE5CD814F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646612" y="3124771"/>
            <a:ext cx="4040188" cy="11751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80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 -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Zástupný symbol pro obsah 9"/>
          <p:cNvSpPr>
            <a:spLocks noGrp="1"/>
          </p:cNvSpPr>
          <p:nvPr>
            <p:ph sz="quarter" idx="13" hasCustomPrompt="1"/>
          </p:nvPr>
        </p:nvSpPr>
        <p:spPr>
          <a:xfrm>
            <a:off x="2843213" y="4948238"/>
            <a:ext cx="3816350" cy="1952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Name, Surname</a:t>
            </a:r>
          </a:p>
        </p:txBody>
      </p:sp>
      <p:sp>
        <p:nvSpPr>
          <p:cNvPr id="7" name="Zástupný symbol pro obsah 12"/>
          <p:cNvSpPr>
            <a:spLocks noGrp="1"/>
          </p:cNvSpPr>
          <p:nvPr>
            <p:ph sz="quarter" idx="14" hasCustomPrompt="1"/>
          </p:nvPr>
        </p:nvSpPr>
        <p:spPr>
          <a:xfrm>
            <a:off x="2843808" y="4731990"/>
            <a:ext cx="3816350" cy="215900"/>
          </a:xfrm>
        </p:spPr>
        <p:txBody>
          <a:bodyPr anchor="ctr">
            <a:noAutofit/>
          </a:bodyPr>
          <a:lstStyle>
            <a:lvl1pPr marL="0" indent="0">
              <a:buNone/>
              <a:defRPr sz="1600" b="1" baseline="0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3AF629F-EDB1-6FA1-780E-B139183D3B0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1396579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D4C960F2-5F29-98EB-AA5C-A3CFD3893AE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022504" y="1396579"/>
            <a:ext cx="2664298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CF3946EE-43EE-E7AF-220D-87A066AD15F0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3239852" y="1396579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C65A6FEE-3610-6156-B1A2-BEEFE656B9F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3239852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8" name="Zástupný symbol pro text 2">
            <a:extLst>
              <a:ext uri="{FF2B5EF4-FFF2-40B4-BE49-F238E27FC236}">
                <a16:creationId xmlns:a16="http://schemas.microsoft.com/office/drawing/2014/main" id="{AB9D1804-72B5-58DC-9434-06DBA45BB75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7200" y="915392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9" name="Zástupný symbol pro text 2">
            <a:extLst>
              <a:ext uri="{FF2B5EF4-FFF2-40B4-BE49-F238E27FC236}">
                <a16:creationId xmlns:a16="http://schemas.microsoft.com/office/drawing/2014/main" id="{0DD7FC31-E04F-8998-D516-F35EA5233FD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022505" y="912130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3" name="Zástupný symbol pro obsah 3">
            <a:extLst>
              <a:ext uri="{FF2B5EF4-FFF2-40B4-BE49-F238E27FC236}">
                <a16:creationId xmlns:a16="http://schemas.microsoft.com/office/drawing/2014/main" id="{57EC0D6C-4B1D-7300-5A29-F94D11C5718D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457200" y="3124945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8" name="Zástupný symbol pro text 2">
            <a:extLst>
              <a:ext uri="{FF2B5EF4-FFF2-40B4-BE49-F238E27FC236}">
                <a16:creationId xmlns:a16="http://schemas.microsoft.com/office/drawing/2014/main" id="{968EBC5F-7C6B-3155-A319-172A3658FA7F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457200" y="264375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D4ACB2FA-191C-2CCB-EDAE-45A85A58D8B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239852" y="3124945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8432F2A8-7CD5-8CA2-05A3-47AF6B080B52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3239852" y="264375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  <p:sp>
        <p:nvSpPr>
          <p:cNvPr id="14" name="Zástupný symbol pro obsah 3">
            <a:extLst>
              <a:ext uri="{FF2B5EF4-FFF2-40B4-BE49-F238E27FC236}">
                <a16:creationId xmlns:a16="http://schemas.microsoft.com/office/drawing/2014/main" id="{87069EA0-1733-4C11-14A4-C8899C185FE6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6022504" y="3124945"/>
            <a:ext cx="2664296" cy="11751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Zástupný symbol pro text 2">
            <a:extLst>
              <a:ext uri="{FF2B5EF4-FFF2-40B4-BE49-F238E27FC236}">
                <a16:creationId xmlns:a16="http://schemas.microsoft.com/office/drawing/2014/main" id="{0797881B-EBBD-8ACC-7A7C-7F9309355D84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6022504" y="2643758"/>
            <a:ext cx="2664296" cy="4810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137359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1022-6DD4-43F9-80A7-C9E0AFA2139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číslo snímku 5"/>
          <p:cNvSpPr txBox="1">
            <a:spLocks/>
          </p:cNvSpPr>
          <p:nvPr/>
        </p:nvSpPr>
        <p:spPr>
          <a:xfrm>
            <a:off x="7740352" y="4782183"/>
            <a:ext cx="792088" cy="27384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322"/>
            <a:ext cx="9142858" cy="51428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1403648" y="3543858"/>
            <a:ext cx="6264696" cy="0"/>
          </a:xfrm>
          <a:prstGeom prst="line">
            <a:avLst/>
          </a:prstGeom>
          <a:ln>
            <a:solidFill>
              <a:schemeClr val="bg1">
                <a:alpha val="2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1828A729-6EA7-F5F6-B08A-8E09C1CEF1D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9791" y="3795886"/>
            <a:ext cx="3563639" cy="1692000"/>
          </a:xfrm>
          <a:prstGeom prst="rect">
            <a:avLst/>
          </a:prstGeom>
        </p:spPr>
      </p:pic>
      <p:pic>
        <p:nvPicPr>
          <p:cNvPr id="14" name="Obrázek 13" descr="Obsah obrázku text&#10;&#10;Popis byl vytvořen automaticky">
            <a:extLst>
              <a:ext uri="{FF2B5EF4-FFF2-40B4-BE49-F238E27FC236}">
                <a16:creationId xmlns:a16="http://schemas.microsoft.com/office/drawing/2014/main" id="{DBF3C9CC-EC96-4592-A8A2-92F0B8A918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50" y="339186"/>
            <a:ext cx="3538900" cy="15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97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34C417A-F0EE-B526-0AFF-6D89D2A31EF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6"/>
            <a:ext cx="9144000" cy="51435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8229600" cy="338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58000" y="4803998"/>
            <a:ext cx="101845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1503C4F8-77C2-4BFF-8FD1-6EF3EE0153C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35855504-7CB3-53C6-2D76-DF92E748721E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2" y="4266777"/>
            <a:ext cx="1893996" cy="82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8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9" r:id="rId5"/>
    <p:sldLayoutId id="2147483710" r:id="rId6"/>
    <p:sldLayoutId id="2147483711" r:id="rId7"/>
    <p:sldLayoutId id="2147483712" r:id="rId8"/>
    <p:sldLayoutId id="2147483703" r:id="rId9"/>
    <p:sldLayoutId id="2147483704" r:id="rId10"/>
    <p:sldLayoutId id="2147483713" r:id="rId11"/>
    <p:sldLayoutId id="2147483714" r:id="rId12"/>
    <p:sldLayoutId id="2147483715" r:id="rId13"/>
    <p:sldLayoutId id="2147483716" r:id="rId14"/>
    <p:sldLayoutId id="2147483705" r:id="rId15"/>
    <p:sldLayoutId id="2147483706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0054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7EA7B423-0457-91BA-1DB0-15C8854AE13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dirty="0"/>
              <a:t>Click to add title.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15566"/>
            <a:ext cx="8229600" cy="338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add text.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58000" y="4803998"/>
            <a:ext cx="101845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1503C4F8-77C2-4BFF-8FD1-6EF3EE0153C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EB8CF5DB-86D6-A194-3A55-502C50C89979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2" y="4266777"/>
            <a:ext cx="1893996" cy="82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6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717" r:id="rId5"/>
    <p:sldLayoutId id="2147483718" r:id="rId6"/>
    <p:sldLayoutId id="2147483719" r:id="rId7"/>
    <p:sldLayoutId id="2147483720" r:id="rId8"/>
    <p:sldLayoutId id="2147483679" r:id="rId9"/>
    <p:sldLayoutId id="2147483680" r:id="rId10"/>
    <p:sldLayoutId id="2147483721" r:id="rId11"/>
    <p:sldLayoutId id="2147483722" r:id="rId12"/>
    <p:sldLayoutId id="2147483723" r:id="rId13"/>
    <p:sldLayoutId id="2147483724" r:id="rId14"/>
    <p:sldLayoutId id="2147483681" r:id="rId15"/>
    <p:sldLayoutId id="2147483682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15B5D2-DEBB-5F0B-987E-F368CE2D10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92080" y="3615227"/>
            <a:ext cx="3673475" cy="1728192"/>
          </a:xfrm>
        </p:spPr>
        <p:txBody>
          <a:bodyPr/>
          <a:lstStyle/>
          <a:p>
            <a:r>
              <a:rPr lang="en-CZ" sz="2000" b="1" dirty="0"/>
              <a:t>Author</a:t>
            </a:r>
            <a:r>
              <a:rPr lang="en-CZ" sz="2000" dirty="0"/>
              <a:t>: Renis Jakini</a:t>
            </a:r>
          </a:p>
          <a:p>
            <a:r>
              <a:rPr lang="en-CZ" sz="2000" b="1" dirty="0"/>
              <a:t>Program</a:t>
            </a:r>
            <a:r>
              <a:rPr lang="en-CZ" sz="2000" dirty="0"/>
              <a:t>: Informatics</a:t>
            </a:r>
          </a:p>
          <a:p>
            <a:r>
              <a:rPr lang="en-CZ" sz="2000" b="1" dirty="0"/>
              <a:t>Supervisor</a:t>
            </a:r>
            <a:r>
              <a:rPr lang="en-CZ" sz="2000" dirty="0"/>
              <a:t>: Vera Motičková, MA</a:t>
            </a:r>
          </a:p>
          <a:p>
            <a:endParaRPr lang="cs-CZ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B476BB8-7398-0CCA-6553-E41B2BBE2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27734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n-CZ" b="1" dirty="0"/>
              <a:t>Digital propaganda and voting behaviour in </a:t>
            </a:r>
            <a:r>
              <a:rPr lang="en-CZ" dirty="0"/>
              <a:t>the</a:t>
            </a:r>
            <a:r>
              <a:rPr lang="en-CZ" b="1" dirty="0"/>
              <a:t> case of Albania</a:t>
            </a:r>
          </a:p>
        </p:txBody>
      </p:sp>
    </p:spTree>
    <p:extLst>
      <p:ext uri="{BB962C8B-B14F-4D97-AF65-F5344CB8AC3E}">
        <p14:creationId xmlns:p14="http://schemas.microsoft.com/office/powerpoint/2010/main" val="96511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3E113-FA83-D56F-AD65-22C551767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648072"/>
          </a:xfrm>
        </p:spPr>
        <p:txBody>
          <a:bodyPr anchor="t">
            <a:normAutofit/>
          </a:bodyPr>
          <a:lstStyle/>
          <a:p>
            <a:r>
              <a:rPr lang="en-CZ" b="1" dirty="0"/>
              <a:t>Objectives: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121FD9-C100-00DF-DE50-E62FA5134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3843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2000" dirty="0"/>
              <a:t>Main Objective: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To investigate the perception and awareness of computational propaganda among the general public and voter behaviour in Albania.</a:t>
            </a:r>
          </a:p>
          <a:p>
            <a:pPr>
              <a:lnSpc>
                <a:spcPct val="90000"/>
              </a:lnSpc>
            </a:pPr>
            <a:endParaRPr lang="en-CZ" sz="2000" dirty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2000" dirty="0"/>
              <a:t>Partial Objectives: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Investigate the historical context and background of electoral irregularities in Albania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Compare the experiences of Albania with other countries in terms of electoral manipulations and computational propaganda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To perform sentiment and statistical analysis</a:t>
            </a:r>
            <a:endParaRPr lang="en-CZ" sz="2000" dirty="0"/>
          </a:p>
          <a:p>
            <a:pPr>
              <a:lnSpc>
                <a:spcPct val="90000"/>
              </a:lnSpc>
            </a:pP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EEEEEB-090D-FE4C-9FEC-C3629F6C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58000" y="4803998"/>
            <a:ext cx="1018456" cy="27463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503C4F8-77C2-4BFF-8FD1-6EF3EE0153C3}" type="slidenum">
              <a:rPr lang="en-US" sz="1200" noProof="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200" noProof="0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7A84F6EA-DE82-5DDD-C851-000BEB0268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43213" y="4948238"/>
            <a:ext cx="3816350" cy="1952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B4C1EC1-90B7-80C1-E8C3-7201488EC5B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843808" y="4731990"/>
            <a:ext cx="3816350" cy="215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8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2F59-18FB-22EF-691F-94328253C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530" y="0"/>
            <a:ext cx="8229600" cy="648072"/>
          </a:xfrm>
        </p:spPr>
        <p:txBody>
          <a:bodyPr/>
          <a:lstStyle/>
          <a:p>
            <a:r>
              <a:rPr lang="en-CZ" b="1" dirty="0"/>
              <a:t>Methodology</a:t>
            </a:r>
            <a:endParaRPr lang="en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2B8EF-0E17-1401-DDD9-1E770ACBC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3C4F8-77C2-4BFF-8FD1-6EF3EE0153C3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120F52-9A85-E4C8-C9FD-38D0B7B9FE7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BCA826-9735-4441-2DDD-8E123CAEE0D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CZ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49B3C36-EAD3-5157-4C7C-9EDE29F398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371637"/>
              </p:ext>
            </p:extLst>
          </p:nvPr>
        </p:nvGraphicFramePr>
        <p:xfrm>
          <a:off x="539552" y="648072"/>
          <a:ext cx="8229600" cy="348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76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1CF5-1B6C-618A-B4F0-302EF69C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2644"/>
            <a:ext cx="8229600" cy="648072"/>
          </a:xfrm>
        </p:spPr>
        <p:txBody>
          <a:bodyPr anchor="t">
            <a:normAutofit/>
          </a:bodyPr>
          <a:lstStyle/>
          <a:p>
            <a:r>
              <a:rPr lang="en-GB" dirty="0"/>
              <a:t>DATASET EXTRACTION &amp; PREPARATION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C454A-344F-8507-7727-14654B9BE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87" y="645536"/>
            <a:ext cx="8229600" cy="385242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1600" b="1" dirty="0"/>
              <a:t>FOR THE STATISTICAL ANALYSIS APPROACH: </a:t>
            </a:r>
          </a:p>
          <a:p>
            <a:pPr>
              <a:lnSpc>
                <a:spcPct val="90000"/>
              </a:lnSpc>
            </a:pPr>
            <a:r>
              <a:rPr lang="en-CZ" sz="1600" dirty="0"/>
              <a:t>Dataset extraction: Survey results from 101 respondents.</a:t>
            </a:r>
          </a:p>
          <a:p>
            <a:pPr>
              <a:lnSpc>
                <a:spcPct val="90000"/>
              </a:lnSpc>
            </a:pPr>
            <a:r>
              <a:rPr lang="en-CZ" sz="1600" dirty="0"/>
              <a:t>Dataset preparation: Using SPSS software &amp; formulation of hypotheses.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CZ" sz="16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1600" b="1" dirty="0"/>
              <a:t>FOR THE SENTIMENT ANALYSIS APPROACH:</a:t>
            </a:r>
          </a:p>
          <a:p>
            <a:pPr>
              <a:lnSpc>
                <a:spcPct val="90000"/>
              </a:lnSpc>
            </a:pPr>
            <a:r>
              <a:rPr lang="en-CZ" sz="1600" dirty="0"/>
              <a:t>Dataset extraction: Manual scraping of comments from Instagram posts.</a:t>
            </a:r>
          </a:p>
          <a:p>
            <a:pPr>
              <a:lnSpc>
                <a:spcPct val="90000"/>
              </a:lnSpc>
            </a:pPr>
            <a:r>
              <a:rPr lang="en-CZ" sz="1600" dirty="0"/>
              <a:t>Dataset preparation: Using VADER libraries and python scripts to clean the dataset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1600" dirty="0"/>
              <a:t> </a:t>
            </a:r>
            <a:r>
              <a:rPr lang="en-CZ" sz="1600" b="1" dirty="0"/>
              <a:t>FOR THE INTERVIEW ANALYSIS APPROACH:</a:t>
            </a:r>
          </a:p>
          <a:p>
            <a:pPr>
              <a:lnSpc>
                <a:spcPct val="90000"/>
              </a:lnSpc>
            </a:pPr>
            <a:r>
              <a:rPr lang="en-CZ" sz="1600" dirty="0"/>
              <a:t>Data extracted from the individual interviews .</a:t>
            </a:r>
          </a:p>
          <a:p>
            <a:pPr>
              <a:lnSpc>
                <a:spcPct val="90000"/>
              </a:lnSpc>
            </a:pPr>
            <a:r>
              <a:rPr lang="en-CZ" sz="1600" dirty="0"/>
              <a:t>Transcript and audio-files saved in </a:t>
            </a:r>
            <a:r>
              <a:rPr lang="en-US" sz="1600" b="1" kern="1600" dirty="0">
                <a:effectLst/>
              </a:rPr>
              <a:t>Appendix</a:t>
            </a:r>
          </a:p>
          <a:p>
            <a:pPr marL="0" indent="0">
              <a:lnSpc>
                <a:spcPct val="90000"/>
              </a:lnSpc>
              <a:buNone/>
            </a:pPr>
            <a:endParaRPr lang="en-CZ" sz="1400" dirty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1400" b="1" dirty="0"/>
              <a:t>Time Frame of Data Collection</a:t>
            </a:r>
            <a:r>
              <a:rPr lang="en-CZ" sz="1400" dirty="0"/>
              <a:t>:  September 2023 – January 2024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1400" b="1" dirty="0"/>
              <a:t>Keywords: </a:t>
            </a:r>
            <a:r>
              <a:rPr lang="en-GB" sz="1400" dirty="0"/>
              <a:t>Computational Propaganda, Elections, Albania, Sentiment Analysis, Statistics, Social Media, Interviews</a:t>
            </a:r>
            <a:endParaRPr lang="en-CZ" sz="1400" dirty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endParaRPr lang="en-CZ" sz="1600" dirty="0"/>
          </a:p>
          <a:p>
            <a:pPr>
              <a:lnSpc>
                <a:spcPct val="90000"/>
              </a:lnSpc>
            </a:pPr>
            <a:endParaRPr lang="en-CZ" sz="1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24879-9695-C400-9E8E-C2E81D88C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58000" y="4803998"/>
            <a:ext cx="1018456" cy="27463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503C4F8-77C2-4BFF-8FD1-6EF3EE0153C3}" type="slidenum">
              <a:rPr lang="en-US" sz="1200" noProof="0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200" noProof="0"/>
          </a:p>
        </p:txBody>
      </p:sp>
    </p:spTree>
    <p:extLst>
      <p:ext uri="{BB962C8B-B14F-4D97-AF65-F5344CB8AC3E}">
        <p14:creationId xmlns:p14="http://schemas.microsoft.com/office/powerpoint/2010/main" val="410854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2F391-1F59-DCD4-D362-6E6359D7E8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658000" y="4803998"/>
            <a:ext cx="1018456" cy="27463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503C4F8-77C2-4BFF-8FD1-6EF3EE0153C3}" type="slidenum">
              <a:rPr lang="en-US" sz="1200" noProof="0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200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20D0C8-490D-315E-6B77-1FD47ECB7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4703" y="118234"/>
            <a:ext cx="4040188" cy="481012"/>
          </a:xfrm>
        </p:spPr>
        <p:txBody>
          <a:bodyPr anchor="t">
            <a:normAutofit/>
          </a:bodyPr>
          <a:lstStyle/>
          <a:p>
            <a:r>
              <a:rPr lang="en-CZ" b="1" dirty="0"/>
              <a:t>Practical PART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1870F-FF37-8655-69AE-4EFEF75FA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7595" y="769013"/>
            <a:ext cx="4374405" cy="362344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CZ" sz="1300" u="sng" dirty="0"/>
              <a:t>PART 1 – </a:t>
            </a:r>
            <a:r>
              <a:rPr lang="en-CZ" sz="1300" b="1" u="sng" dirty="0"/>
              <a:t>STATISTICAL ANALYSIS APPROACH</a:t>
            </a:r>
          </a:p>
          <a:p>
            <a:pPr marL="0" indent="0">
              <a:lnSpc>
                <a:spcPct val="90000"/>
              </a:lnSpc>
              <a:buNone/>
            </a:pPr>
            <a:endParaRPr lang="en-CZ" sz="1300" b="1" u="sng" dirty="0"/>
          </a:p>
          <a:p>
            <a:pPr>
              <a:lnSpc>
                <a:spcPct val="90000"/>
              </a:lnSpc>
            </a:pPr>
            <a:r>
              <a:rPr lang="en-CZ" sz="1300" b="1" dirty="0"/>
              <a:t>4 HYPOTHESES IN TOTAL, 3 LINKED WITH THE MAIN OBJECTIVE:</a:t>
            </a:r>
          </a:p>
          <a:p>
            <a:pPr marL="342900" indent="-342900">
              <a:lnSpc>
                <a:spcPct val="90000"/>
              </a:lnSpc>
              <a:buFont typeface="+mj-lt"/>
              <a:buAutoNum type="alphaLcParenR"/>
            </a:pPr>
            <a:r>
              <a:rPr lang="en-CZ" sz="1300" dirty="0"/>
              <a:t> </a:t>
            </a:r>
            <a:r>
              <a:rPr lang="en-CZ" sz="1300" dirty="0">
                <a:effectLst/>
              </a:rPr>
              <a:t>Hypothesis for Confidence level of participants in Voting Process:</a:t>
            </a:r>
          </a:p>
          <a:p>
            <a:pPr marL="342900" indent="-342900">
              <a:lnSpc>
                <a:spcPct val="90000"/>
              </a:lnSpc>
              <a:buFont typeface="+mj-lt"/>
              <a:buAutoNum type="alphaLcParenR"/>
            </a:pPr>
            <a:r>
              <a:rPr lang="en-GB" sz="1300" dirty="0"/>
              <a:t>Hypothesis for the relationship between the residence of living and the belief of computational propaganda as part of voting behaviour and political events in Albania</a:t>
            </a:r>
          </a:p>
          <a:p>
            <a:pPr marL="342900" indent="-342900">
              <a:lnSpc>
                <a:spcPct val="90000"/>
              </a:lnSpc>
              <a:buFont typeface="+mj-lt"/>
              <a:buAutoNum type="alphaLcParenR"/>
            </a:pPr>
            <a:r>
              <a:rPr lang="en-GB" sz="1300" dirty="0">
                <a:effectLst/>
              </a:rPr>
              <a:t>Hypothesis related to the education level and the fact if respondents of the survey have heard about the digital propaganda or not.</a:t>
            </a:r>
            <a:endParaRPr lang="en-CZ" sz="1300" dirty="0"/>
          </a:p>
          <a:p>
            <a:pPr>
              <a:lnSpc>
                <a:spcPct val="90000"/>
              </a:lnSpc>
            </a:pPr>
            <a:r>
              <a:rPr lang="en-CZ" sz="1300" b="1" dirty="0"/>
              <a:t>1 HYPOTHESIS LINKED WITH THE PARTIAL OBJECTIVES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300" dirty="0">
                <a:effectLst/>
              </a:rPr>
              <a:t>d)     Hypothesis about the level of digital propaganda in               Western Balkan countries scores based on the gender of the     respondents.</a:t>
            </a:r>
            <a:endParaRPr lang="en-CZ" sz="1300" dirty="0">
              <a:effectLst/>
            </a:endParaRPr>
          </a:p>
          <a:p>
            <a:pPr>
              <a:lnSpc>
                <a:spcPct val="90000"/>
              </a:lnSpc>
            </a:pPr>
            <a:endParaRPr lang="en-CZ" sz="1300" dirty="0"/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47CC6322-513A-8160-31F6-19ACCC1368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43213" y="4948238"/>
            <a:ext cx="3816350" cy="195262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Content Placeholder 7">
            <a:extLst>
              <a:ext uri="{FF2B5EF4-FFF2-40B4-BE49-F238E27FC236}">
                <a16:creationId xmlns:a16="http://schemas.microsoft.com/office/drawing/2014/main" id="{0E1647F5-F016-1C13-B53B-E03C2ABE345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843808" y="4731990"/>
            <a:ext cx="3816350" cy="2159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F370AAE-FAD2-52FC-D5F1-818B4B8C2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005706"/>
              </p:ext>
            </p:extLst>
          </p:nvPr>
        </p:nvGraphicFramePr>
        <p:xfrm>
          <a:off x="4572000" y="492248"/>
          <a:ext cx="4329810" cy="407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875883344"/>
                    </a:ext>
                  </a:extLst>
                </a:gridCol>
                <a:gridCol w="825795">
                  <a:extLst>
                    <a:ext uri="{9D8B030D-6E8A-4147-A177-3AD203B41FA5}">
                      <a16:colId xmlns:a16="http://schemas.microsoft.com/office/drawing/2014/main" val="2572275376"/>
                    </a:ext>
                  </a:extLst>
                </a:gridCol>
                <a:gridCol w="470349">
                  <a:extLst>
                    <a:ext uri="{9D8B030D-6E8A-4147-A177-3AD203B41FA5}">
                      <a16:colId xmlns:a16="http://schemas.microsoft.com/office/drawing/2014/main" val="4097790682"/>
                    </a:ext>
                  </a:extLst>
                </a:gridCol>
                <a:gridCol w="791071">
                  <a:extLst>
                    <a:ext uri="{9D8B030D-6E8A-4147-A177-3AD203B41FA5}">
                      <a16:colId xmlns:a16="http://schemas.microsoft.com/office/drawing/2014/main" val="1358017466"/>
                    </a:ext>
                  </a:extLst>
                </a:gridCol>
                <a:gridCol w="542382">
                  <a:extLst>
                    <a:ext uri="{9D8B030D-6E8A-4147-A177-3AD203B41FA5}">
                      <a16:colId xmlns:a16="http://schemas.microsoft.com/office/drawing/2014/main" val="3063227465"/>
                    </a:ext>
                  </a:extLst>
                </a:gridCol>
                <a:gridCol w="908125">
                  <a:extLst>
                    <a:ext uri="{9D8B030D-6E8A-4147-A177-3AD203B41FA5}">
                      <a16:colId xmlns:a16="http://schemas.microsoft.com/office/drawing/2014/main" val="4112489460"/>
                    </a:ext>
                  </a:extLst>
                </a:gridCol>
              </a:tblGrid>
              <a:tr h="87582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CZ" sz="1000" dirty="0"/>
                        <a:t>Hypotheses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CZ" sz="1000"/>
                        <a:t>Test Method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1000"/>
                        <a:t>p</a:t>
                      </a:r>
                      <a:r>
                        <a:rPr lang="en-CZ" sz="1000"/>
                        <a:t>-value 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CZ" sz="1000"/>
                        <a:t>Confidence Interval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CZ" sz="1000"/>
                        <a:t>Test (t) Statistic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CZ" sz="1000" dirty="0"/>
                        <a:t>Effect Sizes</a:t>
                      </a:r>
                    </a:p>
                  </a:txBody>
                  <a:tcPr marL="36882" marR="36882" marT="18441" marB="18441"/>
                </a:tc>
                <a:extLst>
                  <a:ext uri="{0D108BD9-81ED-4DB2-BD59-A6C34878D82A}">
                    <a16:rowId xmlns:a16="http://schemas.microsoft.com/office/drawing/2014/main" val="1919492991"/>
                  </a:ext>
                </a:extLst>
              </a:tr>
              <a:tr h="780154">
                <a:tc>
                  <a:txBody>
                    <a:bodyPr/>
                    <a:lstStyle/>
                    <a:p>
                      <a:pPr algn="ctr"/>
                      <a:r>
                        <a:rPr lang="en-C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sample t-test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0.0000874</a:t>
                      </a:r>
                      <a:r>
                        <a:rPr lang="en-CZ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[0.36 ; 1.04]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i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Cohen's d</a:t>
                      </a:r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= 1.067</a:t>
                      </a:r>
                      <a:b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CZ" sz="1000" i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Hedges' correction = </a:t>
                      </a:r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1.088 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extLst>
                  <a:ext uri="{0D108BD9-81ED-4DB2-BD59-A6C34878D82A}">
                    <a16:rowId xmlns:a16="http://schemas.microsoft.com/office/drawing/2014/main" val="2104727663"/>
                  </a:ext>
                </a:extLst>
              </a:tr>
              <a:tr h="780154">
                <a:tc>
                  <a:txBody>
                    <a:bodyPr/>
                    <a:lstStyle/>
                    <a:p>
                      <a:pPr algn="ctr"/>
                      <a:r>
                        <a:rPr lang="en-C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Chi-square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0.386</a:t>
                      </a:r>
                      <a:r>
                        <a:rPr lang="en-CZ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0.753 with 1 df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Cramer’s V </a:t>
                      </a:r>
                      <a:r>
                        <a:rPr lang="en-GB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0.086</a:t>
                      </a:r>
                      <a:r>
                        <a:rPr lang="en-CZ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CZ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Phi Symmetric Measures</a:t>
                      </a:r>
                      <a:r>
                        <a:rPr lang="en-GB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-0.086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extLst>
                  <a:ext uri="{0D108BD9-81ED-4DB2-BD59-A6C34878D82A}">
                    <a16:rowId xmlns:a16="http://schemas.microsoft.com/office/drawing/2014/main" val="907473744"/>
                  </a:ext>
                </a:extLst>
              </a:tr>
              <a:tr h="780154">
                <a:tc>
                  <a:txBody>
                    <a:bodyPr/>
                    <a:lstStyle/>
                    <a:p>
                      <a:pPr algn="ctr"/>
                      <a:r>
                        <a:rPr lang="en-C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Chi-square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0.030</a:t>
                      </a:r>
                      <a:r>
                        <a:rPr lang="en-CZ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8.968  with 3 df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Cramer's V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en-C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0.298</a:t>
                      </a:r>
                      <a:br>
                        <a:rPr lang="en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C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Phi Symmetric Measures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C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0.298</a:t>
                      </a:r>
                      <a:r>
                        <a:rPr lang="en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CZ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extLst>
                  <a:ext uri="{0D108BD9-81ED-4DB2-BD59-A6C34878D82A}">
                    <a16:rowId xmlns:a16="http://schemas.microsoft.com/office/drawing/2014/main" val="1091746156"/>
                  </a:ext>
                </a:extLst>
              </a:tr>
              <a:tr h="780154">
                <a:tc>
                  <a:txBody>
                    <a:bodyPr/>
                    <a:lstStyle/>
                    <a:p>
                      <a:pPr algn="ctr"/>
                      <a:r>
                        <a:rPr lang="en-CZ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</a:t>
                      </a: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Independent Sample t-test 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0.308</a:t>
                      </a:r>
                      <a:r>
                        <a:rPr lang="en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CZ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[-0.484 ; 0.814</a:t>
                      </a:r>
                      <a:r>
                        <a:rPr lang="en-CZ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]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0.504  with 99df</a:t>
                      </a:r>
                      <a:endParaRPr lang="en-CZ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Cohen's d = 1.642</a:t>
                      </a:r>
                      <a:r>
                        <a:rPr lang="en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CZ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Hedges' correction = 1.655</a:t>
                      </a:r>
                      <a:r>
                        <a:rPr lang="en-CZ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CZ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882" marR="36882" marT="18441" marB="18441"/>
                </a:tc>
                <a:extLst>
                  <a:ext uri="{0D108BD9-81ED-4DB2-BD59-A6C34878D82A}">
                    <a16:rowId xmlns:a16="http://schemas.microsoft.com/office/drawing/2014/main" val="3592743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53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6570A0-2AF6-C7D1-6834-C36FBC4418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C4F8-77C2-4BFF-8FD1-6EF3EE0153C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94A06-300C-94FC-BCCB-66E5623E1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8581" y="105697"/>
            <a:ext cx="4040188" cy="481012"/>
          </a:xfrm>
        </p:spPr>
        <p:txBody>
          <a:bodyPr/>
          <a:lstStyle/>
          <a:p>
            <a:pPr algn="ctr"/>
            <a:r>
              <a:rPr lang="en-GB" dirty="0"/>
              <a:t>Practical Part</a:t>
            </a:r>
            <a:endParaRPr lang="en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3182A-5B01-C00A-F93C-972F49105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536" y="760028"/>
            <a:ext cx="4040188" cy="3623443"/>
          </a:xfrm>
        </p:spPr>
        <p:txBody>
          <a:bodyPr>
            <a:normAutofit fontScale="77500" lnSpcReduction="20000"/>
          </a:bodyPr>
          <a:lstStyle/>
          <a:p>
            <a:pPr defTabSz="306324">
              <a:spcAft>
                <a:spcPts val="600"/>
              </a:spcAft>
              <a:buFont typeface="Wingdings" pitchFamily="2" charset="2"/>
              <a:buChar char="q"/>
            </a:pPr>
            <a:r>
              <a:rPr lang="en-CZ" sz="24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CZ" sz="2400" u="sng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PART 2 – </a:t>
            </a:r>
            <a:r>
              <a:rPr lang="en-CZ" sz="2400" b="1" u="sng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SENTIMENT ANALYSIS APPROACH</a:t>
            </a:r>
          </a:p>
          <a:p>
            <a:pPr marL="342900" indent="-342900" defTabSz="30632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Z" sz="24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Manual extraction of Instagram comments due to API restriction of META.</a:t>
            </a:r>
          </a:p>
          <a:p>
            <a:pPr marL="342900" indent="-342900" defTabSz="30632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Z" sz="24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Cleaning of the data/comments with python scripts, including tokenization, lemmatization; removal of special characters etc.</a:t>
            </a:r>
          </a:p>
          <a:p>
            <a:pPr marL="342900" indent="-342900" defTabSz="30632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Z" sz="24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Sentiment analysis using VADER &amp; pandas libraries.</a:t>
            </a:r>
          </a:p>
          <a:p>
            <a:pPr marL="342900" indent="-342900" defTabSz="306324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Z" sz="2400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Everything is anonymous.</a:t>
            </a:r>
          </a:p>
          <a:p>
            <a:endParaRPr lang="en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0E3557-C0F3-2360-C6A0-0ABC3A7C3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8675" y="699542"/>
            <a:ext cx="4041775" cy="3623443"/>
          </a:xfrm>
        </p:spPr>
        <p:txBody>
          <a:bodyPr>
            <a:normAutofit/>
          </a:bodyPr>
          <a:lstStyle/>
          <a:p>
            <a:pPr marL="191453" indent="-191453" defTabSz="306324">
              <a:spcAft>
                <a:spcPts val="670"/>
              </a:spcAft>
              <a:buFont typeface="Wingdings" pitchFamily="2" charset="2"/>
              <a:buChar char="q"/>
            </a:pPr>
            <a:r>
              <a:rPr lang="en-CZ" sz="2400" kern="1200" cap="non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CZ" sz="1700" u="sng" kern="1200" cap="non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PART 3 – </a:t>
            </a:r>
            <a:r>
              <a:rPr lang="en-CZ" sz="1700" b="1" u="sng" kern="1200" cap="non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INTERVIEW ANALYSIS APPROACH</a:t>
            </a:r>
          </a:p>
          <a:p>
            <a:pPr marL="191453" indent="-191453" defTabSz="306324">
              <a:spcAft>
                <a:spcPts val="670"/>
              </a:spcAft>
            </a:pPr>
            <a:r>
              <a:rPr lang="en-CZ" sz="1700" kern="1200" cap="non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Individual interviewing sessions between the author of the thesis and interviewees.</a:t>
            </a:r>
          </a:p>
          <a:p>
            <a:pPr marL="191453" indent="-191453" defTabSz="306324">
              <a:spcAft>
                <a:spcPts val="670"/>
              </a:spcAft>
            </a:pPr>
            <a:r>
              <a:rPr lang="en-CZ" sz="1700" kern="1200" cap="non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aim: To bring real life experiences of real-life people related to the topic of thesis.</a:t>
            </a:r>
          </a:p>
          <a:p>
            <a:pPr marL="191453" indent="-191453" defTabSz="306324">
              <a:spcAft>
                <a:spcPts val="670"/>
              </a:spcAft>
            </a:pPr>
            <a:r>
              <a:rPr lang="en-CZ" sz="1700" kern="1200" cap="non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Trascript and audio-recording available at the Appandix.</a:t>
            </a:r>
          </a:p>
          <a:p>
            <a:pPr marL="191453" indent="-191453" defTabSz="306324">
              <a:spcAft>
                <a:spcPts val="670"/>
              </a:spcAft>
            </a:pPr>
            <a:r>
              <a:rPr lang="en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Everything is anonymous</a:t>
            </a:r>
            <a:r>
              <a:rPr lang="en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CZ" sz="2400" kern="1200" cap="none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703269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963D89-C9FB-2600-A76F-9B0E4BE425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C4F8-77C2-4BFF-8FD1-6EF3EE0153C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7A567-FCC0-DB59-AECC-1A7515C51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520" y="49331"/>
            <a:ext cx="4040188" cy="481012"/>
          </a:xfrm>
        </p:spPr>
        <p:txBody>
          <a:bodyPr>
            <a:normAutofit/>
          </a:bodyPr>
          <a:lstStyle/>
          <a:p>
            <a:r>
              <a:rPr lang="en-CZ" b="1" dirty="0"/>
              <a:t>Results and discussions</a:t>
            </a:r>
            <a:endParaRPr lang="en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5063-8550-AB4E-AAC1-F9692C412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3528" y="482695"/>
            <a:ext cx="4528766" cy="3745239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buFont typeface="+mj-lt"/>
              <a:buAutoNum type="alphaLcParenR"/>
            </a:pPr>
            <a:r>
              <a:rPr lang="en-CZ" sz="5600" b="1" dirty="0"/>
              <a:t>Results from Statistical Analysis Approach:</a:t>
            </a:r>
          </a:p>
          <a:p>
            <a:r>
              <a:rPr lang="en-GB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Null Hypotheses of Hypothesis 1,3.              </a:t>
            </a:r>
            <a:r>
              <a:rPr lang="en-GB" sz="5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Rejected</a:t>
            </a:r>
            <a:r>
              <a:rPr lang="en-GB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GB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Low</a:t>
            </a:r>
            <a:r>
              <a:rPr lang="en-GB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p-value &amp; </a:t>
            </a:r>
            <a:r>
              <a:rPr lang="en-GB" sz="5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large</a:t>
            </a:r>
            <a:r>
              <a:rPr lang="en-GB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effect size</a:t>
            </a:r>
          </a:p>
          <a:p>
            <a:r>
              <a:rPr lang="en-GB" sz="5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Null Hypotheses of Hypothesis 2,4.              </a:t>
            </a:r>
            <a:r>
              <a:rPr lang="en-GB" sz="5600" b="1" i="1" dirty="0">
                <a:latin typeface="Times New Roman" panose="02020603050405020304" pitchFamily="18" charset="0"/>
              </a:rPr>
              <a:t>Failed to be Rejected.</a:t>
            </a:r>
            <a:br>
              <a:rPr lang="en-GB" sz="5600" dirty="0">
                <a:latin typeface="Times New Roman" panose="02020603050405020304" pitchFamily="18" charset="0"/>
              </a:rPr>
            </a:br>
            <a:r>
              <a:rPr lang="en-GB" sz="5600" b="1" dirty="0">
                <a:latin typeface="Times New Roman" panose="02020603050405020304" pitchFamily="18" charset="0"/>
              </a:rPr>
              <a:t>High</a:t>
            </a:r>
            <a:r>
              <a:rPr lang="en-GB" sz="5600" dirty="0">
                <a:latin typeface="Times New Roman" panose="02020603050405020304" pitchFamily="18" charset="0"/>
              </a:rPr>
              <a:t> p-value and chi-square test results</a:t>
            </a:r>
            <a:br>
              <a:rPr lang="en-GB" sz="5600" dirty="0">
                <a:latin typeface="Times New Roman" panose="02020603050405020304" pitchFamily="18" charset="0"/>
              </a:rPr>
            </a:br>
            <a:endParaRPr lang="en-GB" sz="56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5600" dirty="0">
                <a:latin typeface="Times New Roman" panose="02020603050405020304" pitchFamily="18" charset="0"/>
              </a:rPr>
              <a:t>b) </a:t>
            </a:r>
            <a:r>
              <a:rPr lang="en-GB" sz="5600" b="1" dirty="0">
                <a:latin typeface="Times New Roman" panose="02020603050405020304" pitchFamily="18" charset="0"/>
              </a:rPr>
              <a:t>Results from Sentiment Analysis Approach:</a:t>
            </a:r>
          </a:p>
          <a:p>
            <a:r>
              <a:rPr lang="en-GB" sz="5600" dirty="0">
                <a:latin typeface="Times New Roman" panose="02020603050405020304" pitchFamily="18" charset="0"/>
              </a:rPr>
              <a:t>A bar chart with the sentiment scores from the sentiment analysis was created, accompanied with a word cloud and word frequency analysis from the sentiment.</a:t>
            </a:r>
          </a:p>
          <a:p>
            <a:pPr marL="0" indent="0">
              <a:buNone/>
            </a:pPr>
            <a:r>
              <a:rPr lang="en-GB" sz="5600" dirty="0">
                <a:latin typeface="Times New Roman" panose="02020603050405020304" pitchFamily="18" charset="0"/>
              </a:rPr>
              <a:t>c) </a:t>
            </a:r>
            <a:r>
              <a:rPr lang="en-GB" sz="5600" b="1" dirty="0">
                <a:latin typeface="Times New Roman" panose="02020603050405020304" pitchFamily="18" charset="0"/>
              </a:rPr>
              <a:t>Results from Interview Analysis Approach:</a:t>
            </a:r>
          </a:p>
          <a:p>
            <a:r>
              <a:rPr lang="en-GB" sz="5600" dirty="0">
                <a:latin typeface="Times New Roman" panose="02020603050405020304" pitchFamily="18" charset="0"/>
              </a:rPr>
              <a:t>The majority of the interviewees had a negative story to share such as:</a:t>
            </a:r>
            <a:br>
              <a:rPr lang="en-GB" sz="5600" dirty="0">
                <a:latin typeface="Times New Roman" panose="02020603050405020304" pitchFamily="18" charset="0"/>
              </a:rPr>
            </a:br>
            <a:r>
              <a:rPr lang="en-GB" sz="5600" dirty="0">
                <a:latin typeface="Times New Roman" panose="02020603050405020304" pitchFamily="18" charset="0"/>
              </a:rPr>
              <a:t>- bribes</a:t>
            </a:r>
            <a:br>
              <a:rPr lang="en-GB" sz="5600" dirty="0">
                <a:latin typeface="Times New Roman" panose="02020603050405020304" pitchFamily="18" charset="0"/>
              </a:rPr>
            </a:br>
            <a:r>
              <a:rPr lang="en-GB" sz="5600" dirty="0">
                <a:latin typeface="Times New Roman" panose="02020603050405020304" pitchFamily="18" charset="0"/>
              </a:rPr>
              <a:t>- corruption in voting rooms</a:t>
            </a:r>
            <a:br>
              <a:rPr lang="en-GB" sz="5600" dirty="0">
                <a:latin typeface="Times New Roman" panose="02020603050405020304" pitchFamily="18" charset="0"/>
              </a:rPr>
            </a:br>
            <a:r>
              <a:rPr lang="en-GB" sz="5600" dirty="0">
                <a:latin typeface="Times New Roman" panose="02020603050405020304" pitchFamily="18" charset="0"/>
              </a:rPr>
              <a:t>- double standards in universities/workplace etc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4DFB9AE-80FA-187C-522F-9A21AF0C34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673967"/>
              </p:ext>
            </p:extLst>
          </p:nvPr>
        </p:nvGraphicFramePr>
        <p:xfrm>
          <a:off x="4924302" y="176999"/>
          <a:ext cx="3752154" cy="242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9" descr="A close up of words&#10;&#10;Description automatically generated">
            <a:extLst>
              <a:ext uri="{FF2B5EF4-FFF2-40B4-BE49-F238E27FC236}">
                <a16:creationId xmlns:a16="http://schemas.microsoft.com/office/drawing/2014/main" id="{744C9593-05A3-DA96-2DBE-6B665EA31A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9" t="14930" r="6445" b="12353"/>
          <a:stretch/>
        </p:blipFill>
        <p:spPr bwMode="auto">
          <a:xfrm>
            <a:off x="4850006" y="2355726"/>
            <a:ext cx="3813388" cy="22469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ight Arrow 4">
            <a:extLst>
              <a:ext uri="{FF2B5EF4-FFF2-40B4-BE49-F238E27FC236}">
                <a16:creationId xmlns:a16="http://schemas.microsoft.com/office/drawing/2014/main" id="{250E2D10-EFFB-CAF6-3DAA-5C7EB86C50FA}"/>
              </a:ext>
            </a:extLst>
          </p:cNvPr>
          <p:cNvSpPr/>
          <p:nvPr/>
        </p:nvSpPr>
        <p:spPr>
          <a:xfrm>
            <a:off x="3355289" y="1129277"/>
            <a:ext cx="504056" cy="12014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4F6016AD-9BA8-041C-2EAD-C0CE8A7DE83F}"/>
              </a:ext>
            </a:extLst>
          </p:cNvPr>
          <p:cNvSpPr/>
          <p:nvPr/>
        </p:nvSpPr>
        <p:spPr>
          <a:xfrm>
            <a:off x="3355289" y="750660"/>
            <a:ext cx="504056" cy="12014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842404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11A366AF-DFA8-79B2-98AF-4AB92A84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648072"/>
          </a:xfrm>
        </p:spPr>
        <p:txBody>
          <a:bodyPr/>
          <a:lstStyle/>
          <a:p>
            <a:r>
              <a:rPr lang="en-US" dirty="0"/>
              <a:t>Results from the Interview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028444-69B3-6B73-872C-C4AD0AB13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58000" y="4803998"/>
            <a:ext cx="1018456" cy="27463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503C4F8-77C2-4BFF-8FD1-6EF3EE0153C3}" type="slidenum">
              <a:rPr lang="en-US" sz="1200" smtClean="0"/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 sz="120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D6B74B7-46F8-5D2C-7A17-9A3D6F4DA6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026267"/>
              </p:ext>
            </p:extLst>
          </p:nvPr>
        </p:nvGraphicFramePr>
        <p:xfrm>
          <a:off x="466298" y="877868"/>
          <a:ext cx="8229603" cy="2999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813">
                  <a:extLst>
                    <a:ext uri="{9D8B030D-6E8A-4147-A177-3AD203B41FA5}">
                      <a16:colId xmlns:a16="http://schemas.microsoft.com/office/drawing/2014/main" val="1125921231"/>
                    </a:ext>
                  </a:extLst>
                </a:gridCol>
                <a:gridCol w="688112">
                  <a:extLst>
                    <a:ext uri="{9D8B030D-6E8A-4147-A177-3AD203B41FA5}">
                      <a16:colId xmlns:a16="http://schemas.microsoft.com/office/drawing/2014/main" val="2630822403"/>
                    </a:ext>
                  </a:extLst>
                </a:gridCol>
                <a:gridCol w="496387">
                  <a:extLst>
                    <a:ext uri="{9D8B030D-6E8A-4147-A177-3AD203B41FA5}">
                      <a16:colId xmlns:a16="http://schemas.microsoft.com/office/drawing/2014/main" val="586513997"/>
                    </a:ext>
                  </a:extLst>
                </a:gridCol>
                <a:gridCol w="2501037">
                  <a:extLst>
                    <a:ext uri="{9D8B030D-6E8A-4147-A177-3AD203B41FA5}">
                      <a16:colId xmlns:a16="http://schemas.microsoft.com/office/drawing/2014/main" val="3337070554"/>
                    </a:ext>
                  </a:extLst>
                </a:gridCol>
                <a:gridCol w="1361967">
                  <a:extLst>
                    <a:ext uri="{9D8B030D-6E8A-4147-A177-3AD203B41FA5}">
                      <a16:colId xmlns:a16="http://schemas.microsoft.com/office/drawing/2014/main" val="1263544972"/>
                    </a:ext>
                  </a:extLst>
                </a:gridCol>
                <a:gridCol w="2450287">
                  <a:extLst>
                    <a:ext uri="{9D8B030D-6E8A-4147-A177-3AD203B41FA5}">
                      <a16:colId xmlns:a16="http://schemas.microsoft.com/office/drawing/2014/main" val="861328443"/>
                    </a:ext>
                  </a:extLst>
                </a:gridCol>
              </a:tblGrid>
              <a:tr h="3031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Interviewee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Residence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City*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Experience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Option to return to/leave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Suggested Improvements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 anchor="ctr"/>
                </a:tc>
                <a:extLst>
                  <a:ext uri="{0D108BD9-81ED-4DB2-BD59-A6C34878D82A}">
                    <a16:rowId xmlns:a16="http://schemas.microsoft.com/office/drawing/2014/main" val="2718089251"/>
                  </a:ext>
                </a:extLst>
              </a:tr>
              <a:tr h="3031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 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Tirana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Bribery in social media/by phone call promising monetary rewards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Never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Improve technology and security during voting elections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2550629323"/>
                  </a:ext>
                </a:extLst>
              </a:tr>
              <a:tr h="3031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2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 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Lezhe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They were registered as a voter, even though being abroad during elections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Never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Security of data in voting areas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4090621191"/>
                  </a:ext>
                </a:extLst>
              </a:tr>
              <a:tr h="3031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 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Kukes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Bribery in social media/by phone call promising monetary rewards</a:t>
                      </a:r>
                      <a:endParaRPr lang="en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Never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Educational Systems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4270791106"/>
                  </a:ext>
                </a:extLst>
              </a:tr>
              <a:tr h="4384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 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Kukes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Double standards in universities, students who were bribed for their votes, got rewarded better grades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Yes, but in 5-10 years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Nothing, according to them, propaganda will be more structured in the future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785543397"/>
                  </a:ext>
                </a:extLst>
              </a:tr>
              <a:tr h="3031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5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 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Durres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Violence of the personal information &amp; voting history of the individual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Data Security improvement &amp; the elimination of corruption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3772061867"/>
                  </a:ext>
                </a:extLst>
              </a:tr>
              <a:tr h="43848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6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 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Tirana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Attempt of monetary rewards and bribery via email/phone call &amp; f</a:t>
                      </a:r>
                      <a:endParaRPr lang="en-CZ" sz="900">
                        <a:effectLst/>
                      </a:endParaRPr>
                    </a:p>
                    <a:p>
                      <a:pPr algn="ctr"/>
                      <a:r>
                        <a:rPr lang="en-US" sz="900">
                          <a:effectLst/>
                        </a:rPr>
                        <a:t>Facebook group chats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Improve the communication of the parties with the voters and be respectful of your personal data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1519784333"/>
                  </a:ext>
                </a:extLst>
              </a:tr>
              <a:tr h="3031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7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Not 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Lezhe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Propagandistic conference/meeting with students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No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effectLst/>
                        </a:rPr>
                        <a:t>I</a:t>
                      </a:r>
                      <a:r>
                        <a:rPr lang="en-CZ" sz="900">
                          <a:effectLst/>
                        </a:rPr>
                        <a:t>mprove transparency in digital communication platforms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2462212558"/>
                  </a:ext>
                </a:extLst>
              </a:tr>
              <a:tr h="3031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In Albania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Lezhe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Unfair firing from work &amp; Bribe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Yes</a:t>
                      </a:r>
                      <a:endParaRPr lang="en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Improve security, add more scholarships, help the youth</a:t>
                      </a:r>
                      <a:endParaRPr lang="en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77" marR="34477" marT="0" marB="0"/>
                </a:tc>
                <a:extLst>
                  <a:ext uri="{0D108BD9-81ED-4DB2-BD59-A6C34878D82A}">
                    <a16:rowId xmlns:a16="http://schemas.microsoft.com/office/drawing/2014/main" val="41512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149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80D220-9472-7575-8393-E09FA91611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C4F8-77C2-4BFF-8FD1-6EF3EE0153C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2794B-1076-C920-7025-E74CE8221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812" y="156356"/>
            <a:ext cx="4040188" cy="481012"/>
          </a:xfrm>
        </p:spPr>
        <p:txBody>
          <a:bodyPr/>
          <a:lstStyle/>
          <a:p>
            <a:r>
              <a:rPr lang="en-CZ" sz="2400" b="1" dirty="0"/>
              <a:t>Conclusions</a:t>
            </a:r>
            <a:endParaRPr lang="en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A624F-22AD-DEDA-3379-67CCBC00A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676498"/>
            <a:ext cx="8447088" cy="1031155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q"/>
            </a:pPr>
            <a:r>
              <a:rPr lang="en-CZ" sz="2100" dirty="0"/>
              <a:t>Following the results from all 3 parts of the practical part, whether the respondants of the survey; the people whose comments were gathered from Instagram or the interviewees from the interviews, the result is the same:</a:t>
            </a:r>
          </a:p>
          <a:p>
            <a:endParaRPr lang="en-CZ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9220D615-0C64-E0B2-A5FC-143DFB635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9552" y="1839066"/>
            <a:ext cx="8246488" cy="2333652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CZ" sz="2400" dirty="0"/>
              <a:t>The selected sample is not satisfied with the current situation of digital propaganda in Albania.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CZ" sz="2400" dirty="0"/>
              <a:t>They don’t believe the political stability in their homeland and the transparence in voting processes.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CZ" sz="2400" dirty="0"/>
              <a:t>The selected sample is leaving the country in serious numbers and do not intend to come back.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CZ" sz="2400" dirty="0"/>
              <a:t>They are pessimistic about the future and there is just a slight percentage of people hoping for a better future.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77169295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Vlastní 20">
      <a:dk1>
        <a:srgbClr val="000000"/>
      </a:dk1>
      <a:lt1>
        <a:sysClr val="window" lastClr="FFFFFF"/>
      </a:lt1>
      <a:dk2>
        <a:srgbClr val="FF6D6D"/>
      </a:dk2>
      <a:lt2>
        <a:srgbClr val="EEECE1"/>
      </a:lt2>
      <a:accent1>
        <a:srgbClr val="A50021"/>
      </a:accent1>
      <a:accent2>
        <a:srgbClr val="FFABAB"/>
      </a:accent2>
      <a:accent3>
        <a:srgbClr val="FF0000"/>
      </a:accent3>
      <a:accent4>
        <a:srgbClr val="FF9966"/>
      </a:accent4>
      <a:accent5>
        <a:srgbClr val="A50021"/>
      </a:accent5>
      <a:accent6>
        <a:srgbClr val="FBC9D0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46A266DD-D919-41EB-A6AC-12ED809ABF49}" vid="{C4E2C5EE-D552-429E-8834-EB112F196C0E}"/>
    </a:ext>
  </a:extLst>
</a:theme>
</file>

<file path=ppt/theme/theme2.xml><?xml version="1.0" encoding="utf-8"?>
<a:theme xmlns:a="http://schemas.openxmlformats.org/drawingml/2006/main" name="Whit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46A266DD-D919-41EB-A6AC-12ED809ABF49}" vid="{DE907A7F-9553-46E5-B0D4-780AF6455091}"/>
    </a:ext>
  </a:extLst>
</a:theme>
</file>

<file path=ppt/theme/theme3.xml><?xml version="1.0" encoding="utf-8"?>
<a:theme xmlns:a="http://schemas.openxmlformats.org/drawingml/2006/main" name="Blu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46A266DD-D919-41EB-A6AC-12ED809ABF49}" vid="{A56C95B5-B7DF-4506-AC9F-6BFDD8CB1AE9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</Template>
  <TotalTime>395</TotalTime>
  <Words>1055</Words>
  <Application>Microsoft Macintosh PowerPoint</Application>
  <PresentationFormat>On-screen Show (16:9)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</vt:lpstr>
      <vt:lpstr>Title</vt:lpstr>
      <vt:lpstr>White</vt:lpstr>
      <vt:lpstr>Blue</vt:lpstr>
      <vt:lpstr>Digital propaganda and voting behaviour in the case of Albania</vt:lpstr>
      <vt:lpstr>Objectives:</vt:lpstr>
      <vt:lpstr>Methodology</vt:lpstr>
      <vt:lpstr>DATASET EXTRACTION &amp; PREPARATION</vt:lpstr>
      <vt:lpstr>PowerPoint Presentation</vt:lpstr>
      <vt:lpstr>PowerPoint Presentation</vt:lpstr>
      <vt:lpstr>PowerPoint Presentation</vt:lpstr>
      <vt:lpstr>Results from the Interview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Propaganda and voting behaviour in the case of Albania</dc:title>
  <dc:creator>Jakini Renis (S-PEF)</dc:creator>
  <cp:lastModifiedBy>Jakini Renis (S-PEF)</cp:lastModifiedBy>
  <cp:revision>10</cp:revision>
  <dcterms:created xsi:type="dcterms:W3CDTF">2024-01-18T13:23:10Z</dcterms:created>
  <dcterms:modified xsi:type="dcterms:W3CDTF">2024-03-03T11:33:13Z</dcterms:modified>
</cp:coreProperties>
</file>