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59" r:id="rId5"/>
    <p:sldId id="262" r:id="rId6"/>
    <p:sldId id="261" r:id="rId7"/>
    <p:sldId id="266" r:id="rId8"/>
    <p:sldId id="263" r:id="rId9"/>
    <p:sldId id="268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48350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rpet\Desktop\&#352;KOLA%20Magistersk&#233;%20studium%20zaloha%2021_1_2018\Diplomka\tabulka%20ke%20grafu%201_2_diplomk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rpet\Desktop\&#352;KOLA%20Magistersk&#233;%20studium%20zaloha%2021_1_2018\Diplomka\tabulka%20ke%20grafu%201_2_diplom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400"/>
            </a:pPr>
            <a:r>
              <a:rPr lang="cs-CZ" sz="1400">
                <a:latin typeface="Times New Roman" pitchFamily="18" charset="0"/>
                <a:cs typeface="Times New Roman" pitchFamily="18" charset="0"/>
              </a:rPr>
              <a:t>Přenosová</a:t>
            </a:r>
            <a:r>
              <a:rPr lang="cs-CZ" sz="1400" baseline="0">
                <a:latin typeface="Times New Roman" pitchFamily="18" charset="0"/>
                <a:cs typeface="Times New Roman" pitchFamily="18" charset="0"/>
              </a:rPr>
              <a:t> charakteristika vytvořeného tunelu</a:t>
            </a:r>
            <a:endParaRPr lang="cs-CZ" sz="140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9.9033138232165627E-2"/>
          <c:y val="3.3950545199936337E-2"/>
        </c:manualLayout>
      </c:layout>
    </c:title>
    <c:plotArea>
      <c:layout/>
      <c:lineChart>
        <c:grouping val="standard"/>
        <c:ser>
          <c:idx val="0"/>
          <c:order val="0"/>
          <c:tx>
            <c:v>MTU 1500B, Firewall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'CCR1009_1009v.6.37.1'!$F$4:$P$4</c:f>
              <c:numCache>
                <c:formatCode>General</c:formatCode>
                <c:ptCount val="11"/>
                <c:pt idx="0">
                  <c:v>301.47500000000002</c:v>
                </c:pt>
                <c:pt idx="1">
                  <c:v>359.2</c:v>
                </c:pt>
                <c:pt idx="2">
                  <c:v>412.4</c:v>
                </c:pt>
                <c:pt idx="3">
                  <c:v>464.375</c:v>
                </c:pt>
                <c:pt idx="4">
                  <c:v>504.7</c:v>
                </c:pt>
                <c:pt idx="5">
                  <c:v>566.1</c:v>
                </c:pt>
                <c:pt idx="6">
                  <c:v>611.5</c:v>
                </c:pt>
                <c:pt idx="7">
                  <c:v>726.69999999999993</c:v>
                </c:pt>
                <c:pt idx="8">
                  <c:v>831.1</c:v>
                </c:pt>
                <c:pt idx="9">
                  <c:v>927.9</c:v>
                </c:pt>
                <c:pt idx="10">
                  <c:v>974.3</c:v>
                </c:pt>
              </c:numCache>
            </c:numRef>
          </c:cat>
          <c:val>
            <c:numRef>
              <c:f>'CCR1009_1009v.6.37.1'!$F$5:$P$5</c:f>
              <c:numCache>
                <c:formatCode>General</c:formatCode>
                <c:ptCount val="11"/>
                <c:pt idx="0">
                  <c:v>299.5</c:v>
                </c:pt>
                <c:pt idx="1">
                  <c:v>350.8</c:v>
                </c:pt>
                <c:pt idx="2">
                  <c:v>397.4</c:v>
                </c:pt>
                <c:pt idx="3">
                  <c:v>456</c:v>
                </c:pt>
                <c:pt idx="4">
                  <c:v>492.5</c:v>
                </c:pt>
                <c:pt idx="5">
                  <c:v>556.70000000000005</c:v>
                </c:pt>
                <c:pt idx="6">
                  <c:v>561.5</c:v>
                </c:pt>
                <c:pt idx="7">
                  <c:v>425.5</c:v>
                </c:pt>
                <c:pt idx="8">
                  <c:v>261.5</c:v>
                </c:pt>
                <c:pt idx="9">
                  <c:v>193</c:v>
                </c:pt>
                <c:pt idx="10">
                  <c:v>195</c:v>
                </c:pt>
              </c:numCache>
            </c:numRef>
          </c:val>
        </c:ser>
        <c:ser>
          <c:idx val="1"/>
          <c:order val="1"/>
          <c:tx>
            <c:v>MTU 1500B, Firewall vypnutý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'CCR1009_1009v.6.37.1'!$F$4:$P$4</c:f>
              <c:numCache>
                <c:formatCode>General</c:formatCode>
                <c:ptCount val="11"/>
                <c:pt idx="0">
                  <c:v>301.47500000000002</c:v>
                </c:pt>
                <c:pt idx="1">
                  <c:v>359.2</c:v>
                </c:pt>
                <c:pt idx="2">
                  <c:v>412.4</c:v>
                </c:pt>
                <c:pt idx="3">
                  <c:v>464.375</c:v>
                </c:pt>
                <c:pt idx="4">
                  <c:v>504.7</c:v>
                </c:pt>
                <c:pt idx="5">
                  <c:v>566.1</c:v>
                </c:pt>
                <c:pt idx="6">
                  <c:v>611.5</c:v>
                </c:pt>
                <c:pt idx="7">
                  <c:v>726.69999999999993</c:v>
                </c:pt>
                <c:pt idx="8">
                  <c:v>831.1</c:v>
                </c:pt>
                <c:pt idx="9">
                  <c:v>927.9</c:v>
                </c:pt>
                <c:pt idx="10">
                  <c:v>974.3</c:v>
                </c:pt>
              </c:numCache>
            </c:numRef>
          </c:cat>
          <c:val>
            <c:numRef>
              <c:f>'CCR1009_1009v.6.37.1'!$F$6:$P$6</c:f>
              <c:numCache>
                <c:formatCode>General</c:formatCode>
                <c:ptCount val="11"/>
                <c:pt idx="0">
                  <c:v>299.39999999999998</c:v>
                </c:pt>
                <c:pt idx="1">
                  <c:v>352.4</c:v>
                </c:pt>
                <c:pt idx="2">
                  <c:v>398.8</c:v>
                </c:pt>
                <c:pt idx="3">
                  <c:v>460</c:v>
                </c:pt>
                <c:pt idx="4">
                  <c:v>499.1</c:v>
                </c:pt>
                <c:pt idx="5">
                  <c:v>568.6</c:v>
                </c:pt>
                <c:pt idx="6">
                  <c:v>596.6</c:v>
                </c:pt>
                <c:pt idx="7">
                  <c:v>697.4</c:v>
                </c:pt>
                <c:pt idx="8">
                  <c:v>772</c:v>
                </c:pt>
                <c:pt idx="9">
                  <c:v>707.6</c:v>
                </c:pt>
                <c:pt idx="10">
                  <c:v>618</c:v>
                </c:pt>
              </c:numCache>
            </c:numRef>
          </c:val>
        </c:ser>
        <c:ser>
          <c:idx val="2"/>
          <c:order val="2"/>
          <c:tx>
            <c:v>Šifrovaný port "Centrála" 1500B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'CCR1009_1009v.6.37.1'!$F$4:$P$4</c:f>
              <c:numCache>
                <c:formatCode>General</c:formatCode>
                <c:ptCount val="11"/>
                <c:pt idx="0">
                  <c:v>301.47500000000002</c:v>
                </c:pt>
                <c:pt idx="1">
                  <c:v>359.2</c:v>
                </c:pt>
                <c:pt idx="2">
                  <c:v>412.4</c:v>
                </c:pt>
                <c:pt idx="3">
                  <c:v>464.375</c:v>
                </c:pt>
                <c:pt idx="4">
                  <c:v>504.7</c:v>
                </c:pt>
                <c:pt idx="5">
                  <c:v>566.1</c:v>
                </c:pt>
                <c:pt idx="6">
                  <c:v>611.5</c:v>
                </c:pt>
                <c:pt idx="7">
                  <c:v>726.69999999999993</c:v>
                </c:pt>
                <c:pt idx="8">
                  <c:v>831.1</c:v>
                </c:pt>
                <c:pt idx="9">
                  <c:v>927.9</c:v>
                </c:pt>
                <c:pt idx="10">
                  <c:v>974.3</c:v>
                </c:pt>
              </c:numCache>
            </c:numRef>
          </c:cat>
          <c:val>
            <c:numRef>
              <c:f>'CCR1009_1009v.6.37.1'!$F$7:$P$7</c:f>
              <c:numCache>
                <c:formatCode>General</c:formatCode>
                <c:ptCount val="11"/>
                <c:pt idx="0">
                  <c:v>331.85</c:v>
                </c:pt>
                <c:pt idx="1">
                  <c:v>390.85</c:v>
                </c:pt>
                <c:pt idx="2">
                  <c:v>441.7</c:v>
                </c:pt>
                <c:pt idx="3">
                  <c:v>510.5</c:v>
                </c:pt>
                <c:pt idx="4">
                  <c:v>553.5</c:v>
                </c:pt>
                <c:pt idx="5">
                  <c:v>632.45000000000005</c:v>
                </c:pt>
                <c:pt idx="6">
                  <c:v>664.7</c:v>
                </c:pt>
                <c:pt idx="7">
                  <c:v>780.65</c:v>
                </c:pt>
                <c:pt idx="8">
                  <c:v>885.5</c:v>
                </c:pt>
                <c:pt idx="9">
                  <c:v>972.1</c:v>
                </c:pt>
                <c:pt idx="10">
                  <c:v>972.84999999999991</c:v>
                </c:pt>
              </c:numCache>
            </c:numRef>
          </c:val>
        </c:ser>
        <c:ser>
          <c:idx val="3"/>
          <c:order val="3"/>
          <c:tx>
            <c:v>MTU 1392B, Firewall neovlivňuje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'CCR1009_1009v.6.37.1'!$F$4:$P$4</c:f>
              <c:numCache>
                <c:formatCode>General</c:formatCode>
                <c:ptCount val="11"/>
                <c:pt idx="0">
                  <c:v>301.47500000000002</c:v>
                </c:pt>
                <c:pt idx="1">
                  <c:v>359.2</c:v>
                </c:pt>
                <c:pt idx="2">
                  <c:v>412.4</c:v>
                </c:pt>
                <c:pt idx="3">
                  <c:v>464.375</c:v>
                </c:pt>
                <c:pt idx="4">
                  <c:v>504.7</c:v>
                </c:pt>
                <c:pt idx="5">
                  <c:v>566.1</c:v>
                </c:pt>
                <c:pt idx="6">
                  <c:v>611.5</c:v>
                </c:pt>
                <c:pt idx="7">
                  <c:v>726.69999999999993</c:v>
                </c:pt>
                <c:pt idx="8">
                  <c:v>831.1</c:v>
                </c:pt>
                <c:pt idx="9">
                  <c:v>927.9</c:v>
                </c:pt>
                <c:pt idx="10">
                  <c:v>974.3</c:v>
                </c:pt>
              </c:numCache>
            </c:numRef>
          </c:cat>
          <c:val>
            <c:numRef>
              <c:f>'CCR1009_1009v.6.37.1'!$F$8:$P$8</c:f>
              <c:numCache>
                <c:formatCode>General</c:formatCode>
                <c:ptCount val="11"/>
                <c:pt idx="0">
                  <c:v>300.89999999999998</c:v>
                </c:pt>
                <c:pt idx="1">
                  <c:v>359.2</c:v>
                </c:pt>
                <c:pt idx="2">
                  <c:v>412.4</c:v>
                </c:pt>
                <c:pt idx="3">
                  <c:v>463.9</c:v>
                </c:pt>
                <c:pt idx="4">
                  <c:v>506.1</c:v>
                </c:pt>
                <c:pt idx="5">
                  <c:v>556.70000000000005</c:v>
                </c:pt>
                <c:pt idx="6">
                  <c:v>622.4</c:v>
                </c:pt>
                <c:pt idx="7">
                  <c:v>742.3</c:v>
                </c:pt>
                <c:pt idx="8">
                  <c:v>856.4</c:v>
                </c:pt>
                <c:pt idx="9">
                  <c:v>904.9</c:v>
                </c:pt>
                <c:pt idx="10">
                  <c:v>904.8</c:v>
                </c:pt>
              </c:numCache>
            </c:numRef>
          </c:val>
        </c:ser>
        <c:ser>
          <c:idx val="4"/>
          <c:order val="4"/>
          <c:tx>
            <c:v>Šifrovaný port "Centrála" 1392B</c:v>
          </c:tx>
          <c:spPr>
            <a:ln>
              <a:solidFill>
                <a:srgbClr val="663300"/>
              </a:solidFill>
            </a:ln>
          </c:spPr>
          <c:marker>
            <c:symbol val="none"/>
          </c:marker>
          <c:cat>
            <c:numRef>
              <c:f>'CCR1009_1009v.6.37.1'!$F$4:$P$4</c:f>
              <c:numCache>
                <c:formatCode>General</c:formatCode>
                <c:ptCount val="11"/>
                <c:pt idx="0">
                  <c:v>301.47500000000002</c:v>
                </c:pt>
                <c:pt idx="1">
                  <c:v>359.2</c:v>
                </c:pt>
                <c:pt idx="2">
                  <c:v>412.4</c:v>
                </c:pt>
                <c:pt idx="3">
                  <c:v>464.375</c:v>
                </c:pt>
                <c:pt idx="4">
                  <c:v>504.7</c:v>
                </c:pt>
                <c:pt idx="5">
                  <c:v>566.1</c:v>
                </c:pt>
                <c:pt idx="6">
                  <c:v>611.5</c:v>
                </c:pt>
                <c:pt idx="7">
                  <c:v>726.69999999999993</c:v>
                </c:pt>
                <c:pt idx="8">
                  <c:v>831.1</c:v>
                </c:pt>
                <c:pt idx="9">
                  <c:v>927.9</c:v>
                </c:pt>
                <c:pt idx="10">
                  <c:v>974.3</c:v>
                </c:pt>
              </c:numCache>
            </c:numRef>
          </c:cat>
          <c:val>
            <c:numRef>
              <c:f>'CCR1009_1009v.6.37.1'!$F$9:$P$9</c:f>
              <c:numCache>
                <c:formatCode>General</c:formatCode>
                <c:ptCount val="11"/>
                <c:pt idx="0">
                  <c:v>327.45000000000005</c:v>
                </c:pt>
                <c:pt idx="1">
                  <c:v>391.1</c:v>
                </c:pt>
                <c:pt idx="2">
                  <c:v>448.4</c:v>
                </c:pt>
                <c:pt idx="3">
                  <c:v>503</c:v>
                </c:pt>
                <c:pt idx="4">
                  <c:v>550.75</c:v>
                </c:pt>
                <c:pt idx="5">
                  <c:v>604.79999999999995</c:v>
                </c:pt>
                <c:pt idx="6">
                  <c:v>671.45</c:v>
                </c:pt>
                <c:pt idx="7">
                  <c:v>807.4</c:v>
                </c:pt>
                <c:pt idx="8">
                  <c:v>931.34999999999991</c:v>
                </c:pt>
                <c:pt idx="9">
                  <c:v>985.95</c:v>
                </c:pt>
                <c:pt idx="10">
                  <c:v>985.05</c:v>
                </c:pt>
              </c:numCache>
            </c:numRef>
          </c:val>
        </c:ser>
        <c:hiLowLines/>
        <c:marker val="1"/>
        <c:axId val="66016768"/>
        <c:axId val="66018688"/>
      </c:lineChart>
      <c:catAx>
        <c:axId val="66016768"/>
        <c:scaling>
          <c:orientation val="minMax"/>
        </c:scaling>
        <c:axPos val="b"/>
        <c:minorGridlines/>
        <c:title>
          <c:tx>
            <c:rich>
              <a:bodyPr/>
              <a:lstStyle/>
              <a:p>
                <a:pPr algn="ctr">
                  <a:defRPr sz="1400"/>
                </a:pPr>
                <a:r>
                  <a:rPr lang="cs-CZ" sz="1400">
                    <a:latin typeface="Times New Roman" pitchFamily="18" charset="0"/>
                    <a:cs typeface="Times New Roman" pitchFamily="18" charset="0"/>
                  </a:rPr>
                  <a:t>Vygenerovaná</a:t>
                </a:r>
                <a:r>
                  <a:rPr lang="cs-CZ" sz="1400" baseline="0">
                    <a:latin typeface="Times New Roman" pitchFamily="18" charset="0"/>
                    <a:cs typeface="Times New Roman" pitchFamily="18" charset="0"/>
                  </a:rPr>
                  <a:t> zátěž (Mbit/s)</a:t>
                </a:r>
                <a:endParaRPr lang="cs-CZ" sz="14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2389590100549884"/>
              <c:y val="0.9192345169935715"/>
            </c:manualLayout>
          </c:layout>
        </c:title>
        <c:numFmt formatCode="#,##0" sourceLinked="0"/>
        <c:majorTickMark val="cross"/>
        <c:minorTickMark val="out"/>
        <c:tickLblPos val="nextTo"/>
        <c:spPr>
          <a:ln w="12700"/>
        </c:spPr>
        <c:crossAx val="66018688"/>
        <c:crosses val="autoZero"/>
        <c:auto val="1"/>
        <c:lblAlgn val="ctr"/>
        <c:lblOffset val="100"/>
      </c:catAx>
      <c:valAx>
        <c:axId val="66018688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>
                    <a:latin typeface="Times New Roman" pitchFamily="18" charset="0"/>
                    <a:cs typeface="Times New Roman" pitchFamily="18" charset="0"/>
                  </a:rPr>
                  <a:t>Bandwidth (Mbit/s)</a:t>
                </a:r>
              </a:p>
            </c:rich>
          </c:tx>
          <c:layout/>
        </c:title>
        <c:numFmt formatCode="General" sourceLinked="1"/>
        <c:minorTickMark val="out"/>
        <c:tickLblPos val="nextTo"/>
        <c:crossAx val="660167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333768470169987"/>
          <c:y val="0.20900466550628941"/>
          <c:w val="0.30608015776024888"/>
          <c:h val="0.64345318253405104"/>
        </c:manualLayout>
      </c:layout>
      <c:spPr>
        <a:ln>
          <a:noFill/>
        </a:ln>
      </c:spPr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1400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Přenosová</a:t>
            </a:r>
            <a:r>
              <a:rPr lang="cs-CZ" sz="1400" baseline="0" dirty="0">
                <a:latin typeface="Times New Roman" pitchFamily="18" charset="0"/>
                <a:cs typeface="Times New Roman" pitchFamily="18" charset="0"/>
              </a:rPr>
              <a:t> charakteristika vytvořeného tunelu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008526830352184"/>
          <c:y val="3.3950490175421122E-2"/>
        </c:manualLayout>
      </c:layout>
    </c:title>
    <c:plotArea>
      <c:layout/>
      <c:lineChart>
        <c:grouping val="standard"/>
        <c:ser>
          <c:idx val="0"/>
          <c:order val="0"/>
          <c:tx>
            <c:v>MTU 1500B, Firewall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'CCR1036_1036v.6.38.7'!$F$4:$P$4</c:f>
              <c:numCache>
                <c:formatCode>0.0</c:formatCode>
                <c:ptCount val="11"/>
                <c:pt idx="0">
                  <c:v>301.47499999999923</c:v>
                </c:pt>
                <c:pt idx="1">
                  <c:v>359.3</c:v>
                </c:pt>
                <c:pt idx="2">
                  <c:v>412.6</c:v>
                </c:pt>
                <c:pt idx="3">
                  <c:v>464.57500000000005</c:v>
                </c:pt>
                <c:pt idx="4">
                  <c:v>506.3</c:v>
                </c:pt>
                <c:pt idx="5">
                  <c:v>566.05000000000007</c:v>
                </c:pt>
                <c:pt idx="6">
                  <c:v>618.6</c:v>
                </c:pt>
                <c:pt idx="7">
                  <c:v>742.4</c:v>
                </c:pt>
                <c:pt idx="8">
                  <c:v>856.2</c:v>
                </c:pt>
                <c:pt idx="9">
                  <c:v>928.86249999999575</c:v>
                </c:pt>
                <c:pt idx="10">
                  <c:v>975.25</c:v>
                </c:pt>
              </c:numCache>
            </c:numRef>
          </c:cat>
          <c:val>
            <c:numRef>
              <c:f>'CCR1036_1036v.6.38.7'!$F$5:$P$5</c:f>
              <c:numCache>
                <c:formatCode>General</c:formatCode>
                <c:ptCount val="11"/>
                <c:pt idx="0">
                  <c:v>298.8</c:v>
                </c:pt>
                <c:pt idx="1">
                  <c:v>348.6</c:v>
                </c:pt>
                <c:pt idx="2">
                  <c:v>392.7</c:v>
                </c:pt>
                <c:pt idx="3">
                  <c:v>370.6</c:v>
                </c:pt>
                <c:pt idx="4">
                  <c:v>258.7</c:v>
                </c:pt>
                <c:pt idx="5">
                  <c:v>93</c:v>
                </c:pt>
                <c:pt idx="6">
                  <c:v>71</c:v>
                </c:pt>
                <c:pt idx="7">
                  <c:v>20.6</c:v>
                </c:pt>
                <c:pt idx="8">
                  <c:v>12.2</c:v>
                </c:pt>
                <c:pt idx="9">
                  <c:v>11.9</c:v>
                </c:pt>
                <c:pt idx="10">
                  <c:v>9</c:v>
                </c:pt>
              </c:numCache>
            </c:numRef>
          </c:val>
        </c:ser>
        <c:ser>
          <c:idx val="1"/>
          <c:order val="1"/>
          <c:tx>
            <c:v>MTU 1500B, Firewall vypnutý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'CCR1036_1036v.6.38.7'!$F$4:$P$4</c:f>
              <c:numCache>
                <c:formatCode>0.0</c:formatCode>
                <c:ptCount val="11"/>
                <c:pt idx="0">
                  <c:v>301.47499999999923</c:v>
                </c:pt>
                <c:pt idx="1">
                  <c:v>359.3</c:v>
                </c:pt>
                <c:pt idx="2">
                  <c:v>412.6</c:v>
                </c:pt>
                <c:pt idx="3">
                  <c:v>464.57500000000005</c:v>
                </c:pt>
                <c:pt idx="4">
                  <c:v>506.3</c:v>
                </c:pt>
                <c:pt idx="5">
                  <c:v>566.05000000000007</c:v>
                </c:pt>
                <c:pt idx="6">
                  <c:v>618.6</c:v>
                </c:pt>
                <c:pt idx="7">
                  <c:v>742.4</c:v>
                </c:pt>
                <c:pt idx="8">
                  <c:v>856.2</c:v>
                </c:pt>
                <c:pt idx="9">
                  <c:v>928.86249999999575</c:v>
                </c:pt>
                <c:pt idx="10">
                  <c:v>975.25</c:v>
                </c:pt>
              </c:numCache>
            </c:numRef>
          </c:cat>
          <c:val>
            <c:numRef>
              <c:f>'CCR1036_1036v.6.38.7'!$F$6:$P$6</c:f>
              <c:numCache>
                <c:formatCode>General</c:formatCode>
                <c:ptCount val="11"/>
                <c:pt idx="0">
                  <c:v>299.39999999999969</c:v>
                </c:pt>
                <c:pt idx="1">
                  <c:v>350.8</c:v>
                </c:pt>
                <c:pt idx="2">
                  <c:v>393.8</c:v>
                </c:pt>
                <c:pt idx="3">
                  <c:v>416.5</c:v>
                </c:pt>
                <c:pt idx="4">
                  <c:v>379.3</c:v>
                </c:pt>
                <c:pt idx="5">
                  <c:v>217.3</c:v>
                </c:pt>
                <c:pt idx="6">
                  <c:v>205</c:v>
                </c:pt>
                <c:pt idx="7">
                  <c:v>32</c:v>
                </c:pt>
                <c:pt idx="8">
                  <c:v>20</c:v>
                </c:pt>
                <c:pt idx="9">
                  <c:v>11.7</c:v>
                </c:pt>
                <c:pt idx="10">
                  <c:v>11</c:v>
                </c:pt>
              </c:numCache>
            </c:numRef>
          </c:val>
        </c:ser>
        <c:ser>
          <c:idx val="2"/>
          <c:order val="2"/>
          <c:tx>
            <c:v>Šifrovaný port "Centrála" 1500B</c:v>
          </c:tx>
          <c:spPr>
            <a:ln w="381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'CCR1036_1036v.6.38.7'!$F$4:$P$4</c:f>
              <c:numCache>
                <c:formatCode>0.0</c:formatCode>
                <c:ptCount val="11"/>
                <c:pt idx="0">
                  <c:v>301.47499999999923</c:v>
                </c:pt>
                <c:pt idx="1">
                  <c:v>359.3</c:v>
                </c:pt>
                <c:pt idx="2">
                  <c:v>412.6</c:v>
                </c:pt>
                <c:pt idx="3">
                  <c:v>464.57500000000005</c:v>
                </c:pt>
                <c:pt idx="4">
                  <c:v>506.3</c:v>
                </c:pt>
                <c:pt idx="5">
                  <c:v>566.05000000000007</c:v>
                </c:pt>
                <c:pt idx="6">
                  <c:v>618.6</c:v>
                </c:pt>
                <c:pt idx="7">
                  <c:v>742.4</c:v>
                </c:pt>
                <c:pt idx="8">
                  <c:v>856.2</c:v>
                </c:pt>
                <c:pt idx="9">
                  <c:v>928.86249999999575</c:v>
                </c:pt>
                <c:pt idx="10">
                  <c:v>975.25</c:v>
                </c:pt>
              </c:numCache>
            </c:numRef>
          </c:cat>
          <c:val>
            <c:numRef>
              <c:f>'CCR1036_1036v.6.38.7'!$F$7:$P$7</c:f>
              <c:numCache>
                <c:formatCode>0.0</c:formatCode>
                <c:ptCount val="11"/>
                <c:pt idx="0">
                  <c:v>331.9</c:v>
                </c:pt>
                <c:pt idx="1">
                  <c:v>389.95</c:v>
                </c:pt>
                <c:pt idx="2">
                  <c:v>442.25</c:v>
                </c:pt>
                <c:pt idx="3">
                  <c:v>511.29999999999899</c:v>
                </c:pt>
                <c:pt idx="4">
                  <c:v>555.40000000000009</c:v>
                </c:pt>
                <c:pt idx="5">
                  <c:v>640.54999999999939</c:v>
                </c:pt>
                <c:pt idx="6">
                  <c:v>663.2</c:v>
                </c:pt>
                <c:pt idx="7">
                  <c:v>778.59999999999991</c:v>
                </c:pt>
                <c:pt idx="8">
                  <c:v>843.55</c:v>
                </c:pt>
                <c:pt idx="9">
                  <c:v>912</c:v>
                </c:pt>
                <c:pt idx="10">
                  <c:v>957.34999999999798</c:v>
                </c:pt>
              </c:numCache>
            </c:numRef>
          </c:val>
        </c:ser>
        <c:ser>
          <c:idx val="3"/>
          <c:order val="3"/>
          <c:tx>
            <c:v>MTU 1392B, Firewall neovlivňuje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'CCR1036_1036v.6.38.7'!$F$4:$P$4</c:f>
              <c:numCache>
                <c:formatCode>0.0</c:formatCode>
                <c:ptCount val="11"/>
                <c:pt idx="0">
                  <c:v>301.47499999999923</c:v>
                </c:pt>
                <c:pt idx="1">
                  <c:v>359.3</c:v>
                </c:pt>
                <c:pt idx="2">
                  <c:v>412.6</c:v>
                </c:pt>
                <c:pt idx="3">
                  <c:v>464.57500000000005</c:v>
                </c:pt>
                <c:pt idx="4">
                  <c:v>506.3</c:v>
                </c:pt>
                <c:pt idx="5">
                  <c:v>566.05000000000007</c:v>
                </c:pt>
                <c:pt idx="6">
                  <c:v>618.6</c:v>
                </c:pt>
                <c:pt idx="7">
                  <c:v>742.4</c:v>
                </c:pt>
                <c:pt idx="8">
                  <c:v>856.2</c:v>
                </c:pt>
                <c:pt idx="9">
                  <c:v>928.86249999999575</c:v>
                </c:pt>
                <c:pt idx="10">
                  <c:v>975.25</c:v>
                </c:pt>
              </c:numCache>
            </c:numRef>
          </c:cat>
          <c:val>
            <c:numRef>
              <c:f>'CCR1036_1036v.6.38.7'!$F$8:$P$8</c:f>
              <c:numCache>
                <c:formatCode>General</c:formatCode>
                <c:ptCount val="11"/>
                <c:pt idx="0">
                  <c:v>300.89999999999969</c:v>
                </c:pt>
                <c:pt idx="1">
                  <c:v>359.2</c:v>
                </c:pt>
                <c:pt idx="2">
                  <c:v>412.4</c:v>
                </c:pt>
                <c:pt idx="3">
                  <c:v>463.9</c:v>
                </c:pt>
                <c:pt idx="4">
                  <c:v>506.1</c:v>
                </c:pt>
                <c:pt idx="5">
                  <c:v>556.70000000000005</c:v>
                </c:pt>
                <c:pt idx="6">
                  <c:v>618.6</c:v>
                </c:pt>
                <c:pt idx="7">
                  <c:v>742.3</c:v>
                </c:pt>
                <c:pt idx="8">
                  <c:v>856.1</c:v>
                </c:pt>
                <c:pt idx="9">
                  <c:v>905</c:v>
                </c:pt>
                <c:pt idx="10">
                  <c:v>902.8</c:v>
                </c:pt>
              </c:numCache>
            </c:numRef>
          </c:val>
        </c:ser>
        <c:ser>
          <c:idx val="4"/>
          <c:order val="4"/>
          <c:tx>
            <c:v>Šifrovaný port "Centrála" 1392B</c:v>
          </c:tx>
          <c:spPr>
            <a:ln>
              <a:solidFill>
                <a:srgbClr val="663300"/>
              </a:solidFill>
            </a:ln>
          </c:spPr>
          <c:marker>
            <c:symbol val="none"/>
          </c:marker>
          <c:cat>
            <c:numRef>
              <c:f>'CCR1036_1036v.6.38.7'!$F$4:$P$4</c:f>
              <c:numCache>
                <c:formatCode>0.0</c:formatCode>
                <c:ptCount val="11"/>
                <c:pt idx="0">
                  <c:v>301.47499999999923</c:v>
                </c:pt>
                <c:pt idx="1">
                  <c:v>359.3</c:v>
                </c:pt>
                <c:pt idx="2">
                  <c:v>412.6</c:v>
                </c:pt>
                <c:pt idx="3">
                  <c:v>464.57500000000005</c:v>
                </c:pt>
                <c:pt idx="4">
                  <c:v>506.3</c:v>
                </c:pt>
                <c:pt idx="5">
                  <c:v>566.05000000000007</c:v>
                </c:pt>
                <c:pt idx="6">
                  <c:v>618.6</c:v>
                </c:pt>
                <c:pt idx="7">
                  <c:v>742.4</c:v>
                </c:pt>
                <c:pt idx="8">
                  <c:v>856.2</c:v>
                </c:pt>
                <c:pt idx="9">
                  <c:v>928.86249999999575</c:v>
                </c:pt>
                <c:pt idx="10">
                  <c:v>975.25</c:v>
                </c:pt>
              </c:numCache>
            </c:numRef>
          </c:cat>
          <c:val>
            <c:numRef>
              <c:f>'CCR1036_1036v.6.38.7'!$F$9:$P$9</c:f>
              <c:numCache>
                <c:formatCode>0.0</c:formatCode>
                <c:ptCount val="11"/>
                <c:pt idx="0">
                  <c:v>327.25</c:v>
                </c:pt>
                <c:pt idx="1">
                  <c:v>389.7</c:v>
                </c:pt>
                <c:pt idx="2">
                  <c:v>448.70000000000005</c:v>
                </c:pt>
                <c:pt idx="3">
                  <c:v>502.35</c:v>
                </c:pt>
                <c:pt idx="4">
                  <c:v>550.6</c:v>
                </c:pt>
                <c:pt idx="5">
                  <c:v>605.70000000000005</c:v>
                </c:pt>
                <c:pt idx="6">
                  <c:v>673.5</c:v>
                </c:pt>
                <c:pt idx="7">
                  <c:v>809.44999999999948</c:v>
                </c:pt>
                <c:pt idx="8">
                  <c:v>930.8</c:v>
                </c:pt>
                <c:pt idx="9">
                  <c:v>979.75</c:v>
                </c:pt>
                <c:pt idx="10">
                  <c:v>985</c:v>
                </c:pt>
              </c:numCache>
            </c:numRef>
          </c:val>
        </c:ser>
        <c:hiLowLines/>
        <c:marker val="1"/>
        <c:axId val="65561728"/>
        <c:axId val="65564032"/>
      </c:lineChart>
      <c:catAx>
        <c:axId val="65561728"/>
        <c:scaling>
          <c:orientation val="minMax"/>
        </c:scaling>
        <c:axPos val="b"/>
        <c:minorGridlines/>
        <c:title>
          <c:tx>
            <c:rich>
              <a:bodyPr/>
              <a:lstStyle/>
              <a:p>
                <a:pPr algn="ctr">
                  <a:defRPr sz="1400"/>
                </a:pPr>
                <a:r>
                  <a:rPr lang="cs-CZ" sz="1400">
                    <a:latin typeface="Times New Roman" pitchFamily="18" charset="0"/>
                    <a:cs typeface="Times New Roman" pitchFamily="18" charset="0"/>
                  </a:rPr>
                  <a:t>Vygenerovaná</a:t>
                </a:r>
                <a:r>
                  <a:rPr lang="cs-CZ" sz="1400" baseline="0">
                    <a:latin typeface="Times New Roman" pitchFamily="18" charset="0"/>
                    <a:cs typeface="Times New Roman" pitchFamily="18" charset="0"/>
                  </a:rPr>
                  <a:t> zátěž (Mbit/s)</a:t>
                </a:r>
                <a:endParaRPr lang="cs-CZ" sz="140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1941093846715444"/>
              <c:y val="0.91256923833859727"/>
            </c:manualLayout>
          </c:layout>
        </c:title>
        <c:numFmt formatCode="#,##0" sourceLinked="0"/>
        <c:majorTickMark val="cross"/>
        <c:minorTickMark val="out"/>
        <c:tickLblPos val="nextTo"/>
        <c:spPr>
          <a:ln w="12700"/>
        </c:spPr>
        <c:crossAx val="65564032"/>
        <c:crosses val="autoZero"/>
        <c:auto val="1"/>
        <c:lblAlgn val="ctr"/>
        <c:lblOffset val="100"/>
      </c:catAx>
      <c:valAx>
        <c:axId val="65564032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cs-CZ" sz="1400">
                    <a:latin typeface="Times New Roman" pitchFamily="18" charset="0"/>
                    <a:cs typeface="Times New Roman" pitchFamily="18" charset="0"/>
                  </a:rPr>
                  <a:t>Bandwidth (Mbit/s)</a:t>
                </a:r>
              </a:p>
            </c:rich>
          </c:tx>
          <c:layout/>
        </c:title>
        <c:numFmt formatCode="General" sourceLinked="1"/>
        <c:minorTickMark val="out"/>
        <c:tickLblPos val="nextTo"/>
        <c:crossAx val="655617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50755018149911"/>
          <c:y val="0.20626060705898577"/>
          <c:w val="0.3123266915920907"/>
          <c:h val="0.63785920338353208"/>
        </c:manualLayout>
      </c:layout>
      <c:spPr>
        <a:ln>
          <a:noFill/>
        </a:ln>
      </c:spPr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</c:chart>
  <c:spPr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0178E-D168-41A0-BF04-E640B9F5F9AE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B52AC-BB7B-401B-844F-46D47B5EC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F5C71-E5C6-4E73-B29B-BEB890A9878A}" type="datetimeFigureOut">
              <a:rPr lang="cs-CZ" smtClean="0"/>
              <a:pPr/>
              <a:t>27.3.2018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A220B-398B-499E-8351-3B5C18B911F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708053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294A-F425-42F0-867E-55FDBEAFB1F1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6AD5D-6316-48E8-9395-25E540422158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F244D-D139-4AAC-9D17-65E155F7A5F2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EC60-7545-4C0B-BA02-469876A3D151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5AFC-8894-4BFD-A85A-64F6746C49F1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57AC-6E06-4ABA-B1B5-77C1783E140E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8897-34A0-4061-9DEA-70CA0F39F584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0EB6-186C-4A76-89F5-B3F5E207C682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36E2-1C5E-407E-9FE4-81AC78F5C276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93EC-D629-4A50-B494-6DB2131425B9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C18A-5CF6-48E5-998B-780782013436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809EE8-4C41-43FE-AE98-68FEB505AB7C}" type="datetime8">
              <a:rPr lang="cs-CZ" smtClean="0"/>
              <a:pPr/>
              <a:t>27.3.2018 16:19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Bc. Petr Kořínek   INFON 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70E8503-91F9-403B-8340-0E1FD8676A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 descr="logo_CZU_cerna_seda_300dpi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878" y="4943535"/>
            <a:ext cx="26765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216844"/>
            <a:ext cx="8568952" cy="1780108"/>
          </a:xfrm>
        </p:spPr>
        <p:txBody>
          <a:bodyPr>
            <a:normAutofit/>
          </a:bodyPr>
          <a:lstStyle/>
          <a:p>
            <a:pPr marL="457200" lvl="1" indent="0" algn="ctr"/>
            <a:r>
              <a:rPr lang="cs-CZ" sz="2600" b="1" dirty="0" smtClean="0">
                <a:solidFill>
                  <a:schemeClr val="tx1"/>
                </a:solidFill>
              </a:rPr>
              <a:t>Zabezpečené datové spojení přes nezabezpečenou veřejnou síťovou infrastrukturu</a:t>
            </a:r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8937" y="3933056"/>
            <a:ext cx="3743583" cy="14732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Jméno autora práce: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Bc. Petr Kořínek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 INFON 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4136" y="920566"/>
            <a:ext cx="342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Název diplomové práce: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933056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Vedoucí práce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Ing</a:t>
            </a:r>
            <a:r>
              <a:rPr lang="cs-CZ" sz="2400" dirty="0" smtClean="0"/>
              <a:t>. Alexandr </a:t>
            </a:r>
            <a:r>
              <a:rPr lang="cs-CZ" sz="2400" dirty="0" err="1" smtClean="0"/>
              <a:t>Vasilenko</a:t>
            </a:r>
            <a:r>
              <a:rPr lang="cs-CZ" sz="2400" dirty="0" smtClean="0"/>
              <a:t> </a:t>
            </a:r>
            <a:r>
              <a:rPr lang="cs-CZ" sz="2400" dirty="0" err="1" smtClean="0"/>
              <a:t>Ph.D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32013755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348880"/>
            <a:ext cx="8568952" cy="3744416"/>
          </a:xfrm>
        </p:spPr>
        <p:txBody>
          <a:bodyPr>
            <a:normAutofit/>
          </a:bodyPr>
          <a:lstStyle/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Použitelnost navrženého tunelu za určitých podmínek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Vypnutí firewallu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Zajištění provozu bez fragmentace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Další možnosti využití tunelu 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Použití koncentrátoru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Použití záložní linky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Cena</a:t>
            </a:r>
            <a:endParaRPr lang="cs-CZ" dirty="0" smtClean="0">
              <a:solidFill>
                <a:schemeClr val="tx1"/>
              </a:solidFill>
            </a:endParaRPr>
          </a:p>
          <a:p>
            <a:pPr lvl="2">
              <a:buClrTx/>
              <a:buFont typeface="Courier New" panose="02070309020205020404" pitchFamily="49" charset="0"/>
              <a:buChar char="o"/>
            </a:pPr>
            <a:endParaRPr lang="cs-CZ" dirty="0" smtClean="0">
              <a:solidFill>
                <a:schemeClr val="tx1"/>
              </a:solidFill>
            </a:endParaRPr>
          </a:p>
          <a:p>
            <a:pPr lvl="6"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Závěr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9</a:t>
            </a:r>
            <a:endParaRPr lang="cs-CZ" sz="1600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8260578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Cíle práce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39552" y="2060848"/>
            <a:ext cx="7920880" cy="4248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400" b="1" u="sng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Zabezpečený přenos </a:t>
            </a:r>
            <a:r>
              <a:rPr lang="cs-CZ" sz="2400" dirty="0" err="1" smtClean="0"/>
              <a:t>tagovaných</a:t>
            </a:r>
            <a:r>
              <a:rPr lang="cs-CZ" sz="2400" dirty="0" smtClean="0"/>
              <a:t> paketů IEEE 802.1Q přes WAN síť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400" dirty="0" smtClean="0"/>
              <a:t>Zajištění propojení sítí LAN na L2 vrstvě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400" dirty="0" smtClean="0"/>
              <a:t>Zabezpečení přenosu dat šifrováním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endParaRPr lang="cs-CZ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smtClean="0"/>
              <a:t>Analýza problémů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400" dirty="0" smtClean="0"/>
              <a:t>MTU (Maximum </a:t>
            </a:r>
            <a:r>
              <a:rPr lang="cs-CZ" sz="2400" dirty="0" err="1" smtClean="0"/>
              <a:t>transmission</a:t>
            </a:r>
            <a:r>
              <a:rPr lang="cs-CZ" sz="2400" dirty="0" smtClean="0"/>
              <a:t> Unit)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400" dirty="0" err="1" smtClean="0"/>
              <a:t>Spanning</a:t>
            </a:r>
            <a:r>
              <a:rPr lang="cs-CZ" sz="2400" dirty="0" smtClean="0"/>
              <a:t> </a:t>
            </a:r>
            <a:r>
              <a:rPr lang="cs-CZ" sz="2400" dirty="0" err="1" smtClean="0"/>
              <a:t>tree</a:t>
            </a:r>
            <a:r>
              <a:rPr lang="cs-CZ" sz="2400" dirty="0" smtClean="0"/>
              <a:t> IEEE 802.1D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400" dirty="0" smtClean="0"/>
              <a:t>Přepínání hlavní a záložní linky</a:t>
            </a:r>
          </a:p>
          <a:p>
            <a:endParaRPr lang="cs-CZ" sz="240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12089105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352928" cy="345069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ClrTx/>
              <a:buFont typeface="Courier New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 Přenos dat mezi detašovaným pracovištěm a základnou         </a:t>
            </a:r>
          </a:p>
          <a:p>
            <a:pPr marL="736600" lvl="2" indent="0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 Propojení samostatných sítí LAN v jedinou</a:t>
            </a:r>
          </a:p>
          <a:p>
            <a:pPr marL="736600" lvl="2" indent="0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 Princip přepínané sítě</a:t>
            </a:r>
          </a:p>
          <a:p>
            <a:pPr marL="736600" lvl="2" indent="0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 Možnost vytváření VLAN</a:t>
            </a:r>
          </a:p>
          <a:p>
            <a:pPr marL="457200" lvl="1" indent="0">
              <a:buClrTx/>
              <a:buFont typeface="Courier New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 Propojovací médium je internet</a:t>
            </a:r>
          </a:p>
          <a:p>
            <a:pPr marL="736600" lvl="2" indent="0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 Nutné zabezpečení</a:t>
            </a:r>
          </a:p>
          <a:p>
            <a:pPr marL="736600" lvl="2" indent="0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 Pro každý komunikační bod nutná IP adresa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Úvod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39552" y="2060848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400" b="1" u="sng" dirty="0" smtClean="0"/>
          </a:p>
          <a:p>
            <a:endParaRPr lang="cs-CZ" sz="240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12089105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Model 2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7638" y="2420888"/>
            <a:ext cx="6288698" cy="391867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6264696" cy="3960440"/>
          </a:xfrm>
        </p:spPr>
        <p:txBody>
          <a:bodyPr>
            <a:normAutofit/>
          </a:bodyPr>
          <a:lstStyle/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Návrh modelů a testovacího </a:t>
            </a:r>
            <a:r>
              <a:rPr lang="cs-CZ" sz="2400" dirty="0" smtClean="0">
                <a:solidFill>
                  <a:schemeClr val="tx1"/>
                </a:solidFill>
              </a:rPr>
              <a:t>prostředí</a:t>
            </a:r>
          </a:p>
          <a:p>
            <a:pPr lvl="8">
              <a:buClrTx/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	              Model 1  - 4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Metodika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3</a:t>
            </a:r>
            <a:endParaRPr lang="cs-CZ" sz="1600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290211930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7488832" cy="3960440"/>
          </a:xfrm>
        </p:spPr>
        <p:txBody>
          <a:bodyPr>
            <a:normAutofit lnSpcReduction="10000"/>
          </a:bodyPr>
          <a:lstStyle/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Konfigurace aktivních prvků a sestavení modelů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err="1" smtClean="0">
                <a:solidFill>
                  <a:schemeClr val="tx1"/>
                </a:solidFill>
              </a:rPr>
              <a:t>Mikrotik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err="1" smtClean="0">
                <a:solidFill>
                  <a:schemeClr val="tx1"/>
                </a:solidFill>
              </a:rPr>
              <a:t>Cisco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2">
              <a:buClrTx/>
              <a:buFont typeface="Courier New" panose="02070309020205020404" pitchFamily="49" charset="0"/>
              <a:buChar char="o"/>
            </a:pPr>
            <a:endParaRPr lang="cs-CZ" sz="2400" dirty="0" smtClean="0">
              <a:solidFill>
                <a:schemeClr val="tx1"/>
              </a:solidFill>
            </a:endParaRP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</a:rPr>
              <a:t>Měření a testování</a:t>
            </a:r>
            <a:endParaRPr lang="cs-CZ" dirty="0" smtClean="0">
              <a:solidFill>
                <a:schemeClr val="tx1"/>
              </a:solidFill>
            </a:endParaRP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Propustnost sítě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Ověření funkčnosti přenosu protokolu 802.1Q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Vliv MTU na přenos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Protokol 802.1D v souvislosti se záložní linkou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Metodika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4</a:t>
            </a:r>
            <a:endParaRPr lang="cs-CZ" sz="160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290211930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2564904"/>
            <a:ext cx="7920880" cy="3384376"/>
          </a:xfrm>
        </p:spPr>
        <p:txBody>
          <a:bodyPr>
            <a:normAutofit/>
          </a:bodyPr>
          <a:lstStyle/>
          <a:p>
            <a:pPr>
              <a:buClrTx/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tx1"/>
                </a:solidFill>
              </a:rPr>
              <a:t>Sestavení funkční konfigurace pro směrovače </a:t>
            </a:r>
            <a:r>
              <a:rPr lang="cs-CZ" dirty="0" err="1" smtClean="0">
                <a:solidFill>
                  <a:schemeClr val="tx1"/>
                </a:solidFill>
              </a:rPr>
              <a:t>Mikrotik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tx1"/>
                </a:solidFill>
              </a:rPr>
              <a:t> Vytvoření šifrovaného tunelu s přenosem  „</a:t>
            </a:r>
            <a:r>
              <a:rPr lang="cs-CZ" dirty="0" err="1" smtClean="0">
                <a:solidFill>
                  <a:schemeClr val="tx1"/>
                </a:solidFill>
              </a:rPr>
              <a:t>tagovaných</a:t>
            </a:r>
            <a:r>
              <a:rPr lang="cs-CZ" dirty="0" smtClean="0">
                <a:solidFill>
                  <a:schemeClr val="tx1"/>
                </a:solidFill>
              </a:rPr>
              <a:t>“ paketů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tx1"/>
                </a:solidFill>
              </a:rPr>
              <a:t>Změření propustnosti navrženého tunelu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Pro typ CCR 1009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Pro typ CCR 1036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Verze ROS</a:t>
            </a:r>
          </a:p>
          <a:p>
            <a:pPr lvl="6"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Shrnutí  výsledků práce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5</a:t>
            </a:r>
            <a:endParaRPr lang="cs-CZ" sz="1600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8260578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564904"/>
            <a:ext cx="7516357" cy="3240360"/>
          </a:xfrm>
        </p:spPr>
        <p:txBody>
          <a:bodyPr>
            <a:normAutofit lnSpcReduction="10000"/>
          </a:bodyPr>
          <a:lstStyle/>
          <a:p>
            <a:pPr>
              <a:buClrTx/>
              <a:buFont typeface="Courier New" panose="02070309020205020404" pitchFamily="49" charset="0"/>
              <a:buChar char="o"/>
            </a:pPr>
            <a:r>
              <a:rPr lang="cs-CZ" sz="2600" dirty="0" smtClean="0">
                <a:solidFill>
                  <a:schemeClr val="tx1"/>
                </a:solidFill>
              </a:rPr>
              <a:t>Změření propustnosti v zapojení s koncentrátorem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cs-CZ" sz="2600" dirty="0" smtClean="0">
                <a:solidFill>
                  <a:schemeClr val="tx1"/>
                </a:solidFill>
              </a:rPr>
              <a:t> Využití tunelu pro hlavní a záložní linku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802.1D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cs-CZ" sz="2600" dirty="0" smtClean="0">
                <a:solidFill>
                  <a:schemeClr val="tx1"/>
                </a:solidFill>
              </a:rPr>
              <a:t>Návrh přepínání hlavní a záložní linky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cs-CZ" sz="2600" dirty="0" smtClean="0">
                <a:solidFill>
                  <a:schemeClr val="tx1"/>
                </a:solidFill>
              </a:rPr>
              <a:t>Vytvoření </a:t>
            </a:r>
            <a:r>
              <a:rPr lang="cs-CZ" sz="2600" dirty="0" smtClean="0">
                <a:solidFill>
                  <a:schemeClr val="tx1"/>
                </a:solidFill>
              </a:rPr>
              <a:t>skriptu </a:t>
            </a:r>
            <a:endParaRPr lang="cs-CZ" sz="2600" dirty="0" smtClean="0">
              <a:solidFill>
                <a:schemeClr val="tx1"/>
              </a:solidFill>
            </a:endParaRP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tx1"/>
                </a:solidFill>
              </a:rPr>
              <a:t>Změření závislosti  MTU a dalších parametrů na přenos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Maximální propustnost 905Mbit/s</a:t>
            </a:r>
          </a:p>
          <a:p>
            <a:pPr lvl="6"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Shrnutí  výsledků práce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6</a:t>
            </a:r>
            <a:endParaRPr lang="cs-CZ" sz="1600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8260578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7516357" cy="648072"/>
          </a:xfrm>
        </p:spPr>
        <p:txBody>
          <a:bodyPr>
            <a:normAutofit/>
          </a:bodyPr>
          <a:lstStyle/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Graf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závislosti verze ROS 6.38.7 – CCR1009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6"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Shrnutí  výsledků práce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7</a:t>
            </a:r>
            <a:endParaRPr lang="cs-CZ" sz="1600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  <p:graphicFrame>
        <p:nvGraphicFramePr>
          <p:cNvPr id="11" name="Graf 10"/>
          <p:cNvGraphicFramePr/>
          <p:nvPr/>
        </p:nvGraphicFramePr>
        <p:xfrm>
          <a:off x="755576" y="2132856"/>
          <a:ext cx="7200800" cy="4153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260578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7516357" cy="648072"/>
          </a:xfrm>
        </p:spPr>
        <p:txBody>
          <a:bodyPr>
            <a:normAutofit/>
          </a:bodyPr>
          <a:lstStyle/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Graf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závislosti verze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ROS 6.38.7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CCR1036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6"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Shrnutí  výsledků práce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 smtClean="0"/>
              <a:t>8</a:t>
            </a:r>
            <a:endParaRPr lang="cs-CZ" sz="1600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400" dirty="0" smtClean="0"/>
              <a:t>Bc. Petr Kořínek   INFON K</a:t>
            </a:r>
            <a:endParaRPr lang="cs-CZ" sz="1400" dirty="0"/>
          </a:p>
        </p:txBody>
      </p:sp>
      <p:graphicFrame>
        <p:nvGraphicFramePr>
          <p:cNvPr id="7" name="Graf 6"/>
          <p:cNvGraphicFramePr/>
          <p:nvPr/>
        </p:nvGraphicFramePr>
        <p:xfrm>
          <a:off x="755576" y="2132856"/>
          <a:ext cx="72008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260578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1139</TotalTime>
  <Words>349</Words>
  <Application>Microsoft Office PowerPoint</Application>
  <PresentationFormat>Předvádění na obrazovce (4:3)</PresentationFormat>
  <Paragraphs>93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Vlnění</vt:lpstr>
      <vt:lpstr>Zabezpečené datové spojení přes nezabezpečenou veřejnou síťovou infrastrukturu</vt:lpstr>
      <vt:lpstr>Cíle práce</vt:lpstr>
      <vt:lpstr>Úvod</vt:lpstr>
      <vt:lpstr>Metodika</vt:lpstr>
      <vt:lpstr>Metodika</vt:lpstr>
      <vt:lpstr>Shrnutí  výsledků práce</vt:lpstr>
      <vt:lpstr>Shrnutí  výsledků práce</vt:lpstr>
      <vt:lpstr>Shrnutí  výsledků práce</vt:lpstr>
      <vt:lpstr>Shrnutí  výsledků práce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Dobrý den</dc:title>
  <dc:creator>-</dc:creator>
  <cp:lastModifiedBy>korpet</cp:lastModifiedBy>
  <cp:revision>53</cp:revision>
  <dcterms:created xsi:type="dcterms:W3CDTF">2016-01-25T09:05:08Z</dcterms:created>
  <dcterms:modified xsi:type="dcterms:W3CDTF">2018-03-27T15:18:12Z</dcterms:modified>
</cp:coreProperties>
</file>