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3" r:id="rId4"/>
    <p:sldId id="262" r:id="rId5"/>
    <p:sldId id="265" r:id="rId6"/>
    <p:sldId id="258" r:id="rId7"/>
    <p:sldId id="261" r:id="rId8"/>
    <p:sldId id="271" r:id="rId9"/>
    <p:sldId id="270" r:id="rId10"/>
    <p:sldId id="269" r:id="rId11"/>
    <p:sldId id="268" r:id="rId12"/>
    <p:sldId id="259" r:id="rId13"/>
    <p:sldId id="267" r:id="rId14"/>
    <p:sldId id="266"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1FC6F-DDD6-4E59-A13A-44F87E17C5B1}" type="datetimeFigureOut">
              <a:rPr lang="en-US" smtClean="0"/>
              <a:t>4/6/2020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8DAE0-856D-4B14-82F8-22A082D17124}" type="slidenum">
              <a:rPr lang="en-US" smtClean="0"/>
              <a:t>‹#›</a:t>
            </a:fld>
            <a:endParaRPr lang="en-US"/>
          </a:p>
        </p:txBody>
      </p:sp>
    </p:spTree>
    <p:extLst>
      <p:ext uri="{BB962C8B-B14F-4D97-AF65-F5344CB8AC3E}">
        <p14:creationId xmlns:p14="http://schemas.microsoft.com/office/powerpoint/2010/main" val="107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2C98DAE0-856D-4B14-82F8-22A082D17124}" type="slidenum">
              <a:rPr lang="en-US" smtClean="0"/>
              <a:t>12</a:t>
            </a:fld>
            <a:endParaRPr lang="en-US"/>
          </a:p>
        </p:txBody>
      </p:sp>
    </p:spTree>
    <p:extLst>
      <p:ext uri="{BB962C8B-B14F-4D97-AF65-F5344CB8AC3E}">
        <p14:creationId xmlns:p14="http://schemas.microsoft.com/office/powerpoint/2010/main" val="192151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D857466E-0B43-4F9B-8953-81F8E2FAA5C8}" type="datetimeFigureOut">
              <a:rPr lang="en-US" smtClean="0"/>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291680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D857466E-0B43-4F9B-8953-81F8E2FAA5C8}" type="datetimeFigureOut">
              <a:rPr lang="en-US" smtClean="0"/>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87815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D857466E-0B43-4F9B-8953-81F8E2FAA5C8}" type="datetimeFigureOut">
              <a:rPr lang="en-US" smtClean="0"/>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312949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D857466E-0B43-4F9B-8953-81F8E2FAA5C8}" type="datetimeFigureOut">
              <a:rPr lang="en-US" smtClean="0"/>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113708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57466E-0B43-4F9B-8953-81F8E2FAA5C8}" type="datetimeFigureOut">
              <a:rPr lang="en-US" smtClean="0"/>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1091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D857466E-0B43-4F9B-8953-81F8E2FAA5C8}" type="datetimeFigureOut">
              <a:rPr lang="en-US" smtClean="0"/>
              <a:t>4/6/2020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420698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D857466E-0B43-4F9B-8953-81F8E2FAA5C8}" type="datetimeFigureOut">
              <a:rPr lang="en-US" smtClean="0"/>
              <a:t>4/6/2020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276022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D857466E-0B43-4F9B-8953-81F8E2FAA5C8}" type="datetimeFigureOut">
              <a:rPr lang="en-US" smtClean="0"/>
              <a:t>4/6/2020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63705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57466E-0B43-4F9B-8953-81F8E2FAA5C8}" type="datetimeFigureOut">
              <a:rPr lang="en-US" smtClean="0"/>
              <a:t>4/6/2020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327055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57466E-0B43-4F9B-8953-81F8E2FAA5C8}" type="datetimeFigureOut">
              <a:rPr lang="en-US" smtClean="0"/>
              <a:t>4/6/2020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35390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57466E-0B43-4F9B-8953-81F8E2FAA5C8}" type="datetimeFigureOut">
              <a:rPr lang="en-US" smtClean="0"/>
              <a:t>4/6/2020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0D3E83F-B01B-4572-ABFB-BAD19EECD2DD}" type="slidenum">
              <a:rPr lang="en-US" smtClean="0"/>
              <a:t>‹#›</a:t>
            </a:fld>
            <a:endParaRPr lang="en-US"/>
          </a:p>
        </p:txBody>
      </p:sp>
    </p:spTree>
    <p:extLst>
      <p:ext uri="{BB962C8B-B14F-4D97-AF65-F5344CB8AC3E}">
        <p14:creationId xmlns:p14="http://schemas.microsoft.com/office/powerpoint/2010/main" val="301757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7466E-0B43-4F9B-8953-81F8E2FAA5C8}" type="datetimeFigureOut">
              <a:rPr lang="en-US" smtClean="0"/>
              <a:t>4/6/2020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3E83F-B01B-4572-ABFB-BAD19EECD2DD}" type="slidenum">
              <a:rPr lang="en-US" smtClean="0"/>
              <a:t>‹#›</a:t>
            </a:fld>
            <a:endParaRPr lang="en-US"/>
          </a:p>
        </p:txBody>
      </p:sp>
    </p:spTree>
    <p:extLst>
      <p:ext uri="{BB962C8B-B14F-4D97-AF65-F5344CB8AC3E}">
        <p14:creationId xmlns:p14="http://schemas.microsoft.com/office/powerpoint/2010/main" val="289090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pgemini.com/es-es/wp-content/uploads/sites/16/2019/06/World-FinTech-Report-WFTR-2019_Web.pdf" TargetMode="External"/><Relationship Id="rId2" Type="http://schemas.openxmlformats.org/officeDocument/2006/relationships/hyperlink" Target="https://www.bis.org/bcbs/basel3.ht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2156" y="778233"/>
            <a:ext cx="9232490" cy="3223495"/>
          </a:xfrm>
        </p:spPr>
        <p:txBody>
          <a:bodyPr>
            <a:normAutofit/>
          </a:bodyPr>
          <a:lstStyle/>
          <a:p>
            <a:r>
              <a:rPr lang="en-US" sz="4800" b="1" dirty="0" smtClean="0"/>
              <a:t>FINAL </a:t>
            </a:r>
            <a:r>
              <a:rPr lang="en-US" sz="4800" b="1" dirty="0" smtClean="0"/>
              <a:t>THESIS</a:t>
            </a:r>
            <a:r>
              <a:rPr lang="en-US" sz="4800" b="1" dirty="0" smtClean="0"/>
              <a:t/>
            </a:r>
            <a:br>
              <a:rPr lang="en-US" sz="4800" b="1" dirty="0" smtClean="0"/>
            </a:br>
            <a:r>
              <a:rPr lang="en-US" dirty="0" smtClean="0"/>
              <a:t/>
            </a:r>
            <a:br>
              <a:rPr lang="en-US" dirty="0" smtClean="0"/>
            </a:br>
            <a:r>
              <a:rPr lang="en-GB" b="1" dirty="0"/>
              <a:t>Transaction system of banking sector</a:t>
            </a:r>
            <a:endParaRPr lang="en-US" b="1" dirty="0"/>
          </a:p>
        </p:txBody>
      </p:sp>
      <p:sp>
        <p:nvSpPr>
          <p:cNvPr id="3" name="Подзаголовок 2"/>
          <p:cNvSpPr>
            <a:spLocks noGrp="1"/>
          </p:cNvSpPr>
          <p:nvPr>
            <p:ph type="subTitle" idx="1"/>
          </p:nvPr>
        </p:nvSpPr>
        <p:spPr>
          <a:xfrm>
            <a:off x="5823098" y="5103629"/>
            <a:ext cx="6230679" cy="1233376"/>
          </a:xfrm>
        </p:spPr>
        <p:txBody>
          <a:bodyPr>
            <a:normAutofit lnSpcReduction="10000"/>
          </a:bodyPr>
          <a:lstStyle/>
          <a:p>
            <a:pPr algn="l"/>
            <a:r>
              <a:rPr lang="en-US" dirty="0" smtClean="0"/>
              <a:t>Author: Maksim </a:t>
            </a:r>
            <a:r>
              <a:rPr lang="en-US" dirty="0" err="1" smtClean="0"/>
              <a:t>Porozhniuk</a:t>
            </a:r>
            <a:endParaRPr lang="en-US" dirty="0"/>
          </a:p>
          <a:p>
            <a:pPr algn="l"/>
            <a:r>
              <a:rPr lang="en-US" dirty="0" smtClean="0"/>
              <a:t>Supervisor: </a:t>
            </a:r>
            <a:r>
              <a:rPr lang="en-US" dirty="0" err="1" smtClean="0"/>
              <a:t>PhDr</a:t>
            </a:r>
            <a:r>
              <a:rPr lang="en-US" dirty="0" smtClean="0"/>
              <a:t>. </a:t>
            </a:r>
            <a:r>
              <a:rPr lang="en-US" dirty="0" err="1" smtClean="0"/>
              <a:t>Oldrich</a:t>
            </a:r>
            <a:r>
              <a:rPr lang="en-US" dirty="0" smtClean="0"/>
              <a:t> Ludwig </a:t>
            </a:r>
            <a:r>
              <a:rPr lang="en-US" dirty="0" err="1" smtClean="0"/>
              <a:t>Dittrich</a:t>
            </a:r>
            <a:r>
              <a:rPr lang="en-US" dirty="0" smtClean="0"/>
              <a:t>, Ph.D.</a:t>
            </a:r>
          </a:p>
          <a:p>
            <a:pPr algn="l"/>
            <a:r>
              <a:rPr lang="en-US" dirty="0" smtClean="0"/>
              <a:t>Department: Economics </a:t>
            </a:r>
            <a:r>
              <a:rPr lang="en-US" dirty="0"/>
              <a:t>Theories</a:t>
            </a:r>
          </a:p>
        </p:txBody>
      </p:sp>
      <p:cxnSp>
        <p:nvCxnSpPr>
          <p:cNvPr id="4" name="Прямая соединительная линия 3"/>
          <p:cNvCxnSpPr/>
          <p:nvPr/>
        </p:nvCxnSpPr>
        <p:spPr>
          <a:xfrm flipV="1">
            <a:off x="4180139" y="1710584"/>
            <a:ext cx="3880884" cy="21266"/>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128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34" y="194872"/>
            <a:ext cx="6620540" cy="1085739"/>
          </a:xfrm>
        </p:spPr>
        <p:txBody>
          <a:bodyPr>
            <a:normAutofit/>
          </a:bodyPr>
          <a:lstStyle/>
          <a:p>
            <a:r>
              <a:rPr lang="en-US" sz="6600" dirty="0" smtClean="0"/>
              <a:t>Ripple</a:t>
            </a:r>
            <a:endParaRPr lang="en-US" sz="6600" dirty="0"/>
          </a:p>
        </p:txBody>
      </p:sp>
      <p:cxnSp>
        <p:nvCxnSpPr>
          <p:cNvPr id="4" name="Прямая соединительная линия 3"/>
          <p:cNvCxnSpPr/>
          <p:nvPr/>
        </p:nvCxnSpPr>
        <p:spPr>
          <a:xfrm>
            <a:off x="156972" y="1280611"/>
            <a:ext cx="6339063" cy="777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12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45444" t="31174" r="7077" b="15182"/>
          <a:stretch>
            <a:fillRect/>
          </a:stretch>
        </p:blipFill>
        <p:spPr bwMode="auto">
          <a:xfrm>
            <a:off x="156972" y="1465237"/>
            <a:ext cx="7651506" cy="48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81012" y="1465237"/>
            <a:ext cx="3910988" cy="4093428"/>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RippleNet</a:t>
            </a:r>
            <a:r>
              <a:rPr lang="en-US" sz="2000" dirty="0">
                <a:latin typeface="Times New Roman" panose="02020603050405020304" pitchFamily="18" charset="0"/>
                <a:cs typeface="Times New Roman" panose="02020603050405020304" pitchFamily="18" charset="0"/>
              </a:rPr>
              <a:t> network provides a single, convenient for global payments functionality to all its members. Instead of combining disparate technologies, non-standard communications and centralized networks, </a:t>
            </a:r>
            <a:r>
              <a:rPr lang="en-US" sz="2000" dirty="0" err="1">
                <a:latin typeface="Times New Roman" panose="02020603050405020304" pitchFamily="18" charset="0"/>
                <a:cs typeface="Times New Roman" panose="02020603050405020304" pitchFamily="18" charset="0"/>
              </a:rPr>
              <a:t>RippleNet</a:t>
            </a:r>
            <a:r>
              <a:rPr lang="en-US" sz="2000" dirty="0">
                <a:latin typeface="Times New Roman" panose="02020603050405020304" pitchFamily="18" charset="0"/>
                <a:cs typeface="Times New Roman" panose="02020603050405020304" pitchFamily="18" charset="0"/>
              </a:rPr>
              <a:t> is a single global network of participants who send and receive payments through Ripple distributed financial technology, providing real-time messaging, clearing and settlement of transactions</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6972" y="6332585"/>
            <a:ext cx="5517040" cy="369332"/>
          </a:xfrm>
          <a:prstGeom prst="rect">
            <a:avLst/>
          </a:prstGeom>
          <a:noFill/>
        </p:spPr>
        <p:txBody>
          <a:bodyPr wrap="square" rtlCol="0">
            <a:spAutoFit/>
          </a:bodyPr>
          <a:lstStyle/>
          <a:p>
            <a:r>
              <a:rPr lang="en-US" dirty="0"/>
              <a:t>Source: Ripple </a:t>
            </a:r>
            <a:r>
              <a:rPr lang="en-US" dirty="0" smtClean="0"/>
              <a:t>Report, </a:t>
            </a:r>
            <a:r>
              <a:rPr lang="en-US" dirty="0"/>
              <a:t>2018</a:t>
            </a:r>
            <a:endParaRPr lang="en-US" dirty="0"/>
          </a:p>
        </p:txBody>
      </p:sp>
    </p:spTree>
    <p:extLst>
      <p:ext uri="{BB962C8B-B14F-4D97-AF65-F5344CB8AC3E}">
        <p14:creationId xmlns:p14="http://schemas.microsoft.com/office/powerpoint/2010/main" val="1954409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27923"/>
            <a:ext cx="9821555" cy="1085739"/>
          </a:xfrm>
        </p:spPr>
        <p:txBody>
          <a:bodyPr>
            <a:normAutofit fontScale="90000"/>
          </a:bodyPr>
          <a:lstStyle/>
          <a:p>
            <a:r>
              <a:rPr lang="cs-CZ" dirty="0"/>
              <a:t>Estimated Total Cost Per Payment</a:t>
            </a:r>
            <a:endParaRPr lang="en-US" sz="6600" dirty="0"/>
          </a:p>
        </p:txBody>
      </p:sp>
      <p:sp>
        <p:nvSpPr>
          <p:cNvPr id="3" name="Подзаголовок 2"/>
          <p:cNvSpPr>
            <a:spLocks noGrp="1"/>
          </p:cNvSpPr>
          <p:nvPr>
            <p:ph type="subTitle" idx="1"/>
          </p:nvPr>
        </p:nvSpPr>
        <p:spPr>
          <a:xfrm flipH="1">
            <a:off x="8115759" y="1760181"/>
            <a:ext cx="4076241" cy="4259482"/>
          </a:xfrm>
        </p:spPr>
        <p:txBody>
          <a:bodyPr>
            <a:noAutofit/>
          </a:bodyPr>
          <a:lstStyle/>
          <a:p>
            <a:pPr algn="l"/>
            <a:r>
              <a:rPr lang="cs-CZ" dirty="0">
                <a:latin typeface="Times New Roman" panose="02020603050405020304" pitchFamily="18" charset="0"/>
                <a:cs typeface="Times New Roman" panose="02020603050405020304" pitchFamily="18" charset="0"/>
              </a:rPr>
              <a:t>The cost of treasury operations is reduced by lowering capital requirements during the flight, liquidity costs, counterparty risk, and compliance costs. Reconciliation costs are reduced thanks to xCurrent's ability to provide instant confirmation and real-time liquidity monitoring.</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ru-RU" sz="2000" dirty="0" smtClean="0">
              <a:latin typeface="Times New Roman" panose="02020603050405020304" pitchFamily="18" charset="0"/>
              <a:cs typeface="Times New Roman" panose="02020603050405020304" pitchFamily="18" charset="0"/>
            </a:endParaRPr>
          </a:p>
        </p:txBody>
      </p:sp>
      <p:cxnSp>
        <p:nvCxnSpPr>
          <p:cNvPr id="4" name="Прямая соединительная линия 3"/>
          <p:cNvCxnSpPr/>
          <p:nvPr/>
        </p:nvCxnSpPr>
        <p:spPr>
          <a:xfrm>
            <a:off x="253643" y="1418613"/>
            <a:ext cx="6339063" cy="777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146"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55922" t="25708" r="10620" b="14737"/>
          <a:stretch>
            <a:fillRect/>
          </a:stretch>
        </p:blipFill>
        <p:spPr bwMode="auto">
          <a:xfrm>
            <a:off x="93624" y="1640106"/>
            <a:ext cx="7893605" cy="477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76894" y="6350169"/>
            <a:ext cx="2826415" cy="458074"/>
          </a:xfrm>
          <a:prstGeom prst="rect">
            <a:avLst/>
          </a:prstGeom>
        </p:spPr>
        <p:txBody>
          <a:bodyPr wrap="none">
            <a:spAutoFit/>
          </a:bodyPr>
          <a:lstStyle/>
          <a:p>
            <a:pPr algn="just">
              <a:lnSpc>
                <a:spcPct val="150000"/>
              </a:lnSpc>
              <a:spcAft>
                <a:spcPts val="0"/>
              </a:spcAft>
            </a:pPr>
            <a:r>
              <a:rPr lang="en-US" dirty="0" smtClean="0">
                <a:latin typeface="Times New Roman" panose="02020603050405020304" pitchFamily="18" charset="0"/>
                <a:ea typeface="Times New Roman" panose="02020603050405020304" pitchFamily="18" charset="0"/>
              </a:rPr>
              <a:t>Source: Ripple </a:t>
            </a:r>
            <a:r>
              <a:rPr lang="en-US" dirty="0">
                <a:latin typeface="Times New Roman" panose="02020603050405020304" pitchFamily="18" charset="0"/>
                <a:ea typeface="Times New Roman" panose="02020603050405020304" pitchFamily="18" charset="0"/>
              </a:rPr>
              <a:t>Report, 2018</a:t>
            </a:r>
          </a:p>
        </p:txBody>
      </p:sp>
    </p:spTree>
    <p:extLst>
      <p:ext uri="{BB962C8B-B14F-4D97-AF65-F5344CB8AC3E}">
        <p14:creationId xmlns:p14="http://schemas.microsoft.com/office/powerpoint/2010/main" val="347379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26" y="308737"/>
            <a:ext cx="12088105" cy="642012"/>
          </a:xfrm>
        </p:spPr>
        <p:txBody>
          <a:bodyPr>
            <a:noAutofit/>
          </a:bodyPr>
          <a:lstStyle/>
          <a:p>
            <a:pPr algn="l"/>
            <a:r>
              <a:rPr lang="en-US" sz="2800" b="1" dirty="0"/>
              <a:t>Number of non-cash transactions worldwide from 2013 to 2022, by region </a:t>
            </a:r>
            <a:br>
              <a:rPr lang="en-US" sz="2800" b="1" dirty="0"/>
            </a:br>
            <a:r>
              <a:rPr lang="en-US" sz="2800" b="1" dirty="0"/>
              <a:t>(in billions) </a:t>
            </a:r>
          </a:p>
        </p:txBody>
      </p:sp>
      <p:sp>
        <p:nvSpPr>
          <p:cNvPr id="3" name="Подзаголовок 2"/>
          <p:cNvSpPr>
            <a:spLocks noGrp="1"/>
          </p:cNvSpPr>
          <p:nvPr>
            <p:ph type="subTitle" idx="1"/>
          </p:nvPr>
        </p:nvSpPr>
        <p:spPr>
          <a:xfrm>
            <a:off x="9090357" y="1124337"/>
            <a:ext cx="3022874" cy="5045454"/>
          </a:xfrm>
        </p:spPr>
        <p:txBody>
          <a:bodyPr>
            <a:noAutofit/>
          </a:bodyPr>
          <a:lstStyle/>
          <a:p>
            <a:pPr algn="l"/>
            <a:r>
              <a:rPr lang="en-US" dirty="0">
                <a:latin typeface="Times New Roman" panose="02020603050405020304" pitchFamily="18" charset="0"/>
                <a:cs typeface="Times New Roman" panose="02020603050405020304" pitchFamily="18" charset="0"/>
              </a:rPr>
              <a:t>Consider a chart with the level of cashless payments. In the diagram below, we see that in 2017, 160.6 billion US dollars were spent in non-cash operations in North America, which is higher than in any other region. This is followed by Europe and developing Asia, with transactions of 133.8 and 96.2 billion US dollars, respectively.</a:t>
            </a:r>
          </a:p>
        </p:txBody>
      </p:sp>
      <p:sp>
        <p:nvSpPr>
          <p:cNvPr id="5" name="TextBox 4"/>
          <p:cNvSpPr txBox="1"/>
          <p:nvPr/>
        </p:nvSpPr>
        <p:spPr>
          <a:xfrm>
            <a:off x="136725" y="6272010"/>
            <a:ext cx="8953632" cy="646331"/>
          </a:xfrm>
          <a:prstGeom prst="rect">
            <a:avLst/>
          </a:prstGeom>
          <a:noFill/>
        </p:spPr>
        <p:txBody>
          <a:bodyPr wrap="square" rtlCol="0">
            <a:spAutoFit/>
          </a:bodyPr>
          <a:lstStyle/>
          <a:p>
            <a:r>
              <a:rPr lang="en-US" dirty="0"/>
              <a:t>Source: </a:t>
            </a:r>
            <a:r>
              <a:rPr lang="en-US" dirty="0" err="1"/>
              <a:t>Capgemini</a:t>
            </a:r>
            <a:r>
              <a:rPr lang="en-US" dirty="0"/>
              <a:t> Financial Services Analysis, 2019; Countries’ Central Bank Annual Reports, 2018</a:t>
            </a:r>
          </a:p>
        </p:txBody>
      </p:sp>
      <p:pic>
        <p:nvPicPr>
          <p:cNvPr id="7174"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l="30296" t="50203" r="28882" b="7491"/>
          <a:stretch>
            <a:fillRect/>
          </a:stretch>
        </p:blipFill>
        <p:spPr bwMode="auto">
          <a:xfrm>
            <a:off x="60788" y="1008188"/>
            <a:ext cx="8796773" cy="526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006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676" y="393176"/>
            <a:ext cx="6620540" cy="1085739"/>
          </a:xfrm>
        </p:spPr>
        <p:txBody>
          <a:bodyPr>
            <a:normAutofit/>
          </a:bodyPr>
          <a:lstStyle/>
          <a:p>
            <a:r>
              <a:rPr lang="en-US" sz="6600" dirty="0" smtClean="0"/>
              <a:t>Competition</a:t>
            </a:r>
            <a:endParaRPr lang="en-US" sz="6600" dirty="0"/>
          </a:p>
        </p:txBody>
      </p:sp>
      <p:pic>
        <p:nvPicPr>
          <p:cNvPr id="8" name="Рисунок 7"/>
          <p:cNvPicPr>
            <a:picLocks noChangeAspect="1"/>
          </p:cNvPicPr>
          <p:nvPr/>
        </p:nvPicPr>
        <p:blipFill>
          <a:blip r:embed="rId2"/>
          <a:stretch>
            <a:fillRect/>
          </a:stretch>
        </p:blipFill>
        <p:spPr>
          <a:xfrm>
            <a:off x="94564" y="1742400"/>
            <a:ext cx="7331743" cy="4697958"/>
          </a:xfrm>
          <a:prstGeom prst="rect">
            <a:avLst/>
          </a:prstGeom>
        </p:spPr>
      </p:pic>
      <p:cxnSp>
        <p:nvCxnSpPr>
          <p:cNvPr id="4" name="Прямая соединительная линия 3"/>
          <p:cNvCxnSpPr/>
          <p:nvPr/>
        </p:nvCxnSpPr>
        <p:spPr>
          <a:xfrm>
            <a:off x="297711" y="1594883"/>
            <a:ext cx="6339063" cy="777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flipV="1">
            <a:off x="7458419" y="1947853"/>
            <a:ext cx="41284" cy="4910147"/>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09871" y="1536947"/>
            <a:ext cx="4692297"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General trends tell us about the movement of customer activity online and the high level of development of distance services, which means banks need to learn how to convert the huge traffic of contacts with customers in digital channels. Already today, the following figures are typical for a classic bank: more than 90–95% of contacts with customers occur in remote self-service services, and only 5–10% are accounted for by a network of offices and a call center.</a:t>
            </a:r>
            <a:endParaRPr lang="en-US" sz="24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97711" y="6234905"/>
            <a:ext cx="7458419" cy="646331"/>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Source: Control </a:t>
            </a:r>
            <a:r>
              <a:rPr lang="en-US" dirty="0">
                <a:latin typeface="Times New Roman" panose="02020603050405020304" pitchFamily="18" charset="0"/>
                <a:ea typeface="Times New Roman" panose="02020603050405020304" pitchFamily="18" charset="0"/>
              </a:rPr>
              <a:t>Engineering, </a:t>
            </a:r>
            <a:r>
              <a:rPr lang="en-US" i="1" dirty="0">
                <a:latin typeface="Times New Roman" panose="02020603050405020304" pitchFamily="18" charset="0"/>
                <a:ea typeface="Times New Roman" panose="02020603050405020304" pitchFamily="18" charset="0"/>
              </a:rPr>
              <a:t>Digitalization of classic banks, Technology in Finance and Banking</a:t>
            </a:r>
            <a:r>
              <a:rPr lang="en-US" dirty="0">
                <a:latin typeface="Times New Roman" panose="02020603050405020304" pitchFamily="18" charset="0"/>
                <a:ea typeface="Times New Roman" panose="02020603050405020304" pitchFamily="18" charset="0"/>
              </a:rPr>
              <a:t>, 2019</a:t>
            </a:r>
            <a:endParaRPr lang="en-US" dirty="0"/>
          </a:p>
        </p:txBody>
      </p:sp>
    </p:spTree>
    <p:extLst>
      <p:ext uri="{BB962C8B-B14F-4D97-AF65-F5344CB8AC3E}">
        <p14:creationId xmlns:p14="http://schemas.microsoft.com/office/powerpoint/2010/main" val="727351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676" y="393176"/>
            <a:ext cx="6620540" cy="1085739"/>
          </a:xfrm>
        </p:spPr>
        <p:txBody>
          <a:bodyPr>
            <a:normAutofit/>
          </a:bodyPr>
          <a:lstStyle/>
          <a:p>
            <a:r>
              <a:rPr lang="en-US" sz="6600" dirty="0" smtClean="0"/>
              <a:t>Conclusion</a:t>
            </a:r>
            <a:endParaRPr lang="en-US" sz="6600" dirty="0"/>
          </a:p>
        </p:txBody>
      </p:sp>
      <p:cxnSp>
        <p:nvCxnSpPr>
          <p:cNvPr id="4" name="Прямая соединительная линия 3"/>
          <p:cNvCxnSpPr/>
          <p:nvPr/>
        </p:nvCxnSpPr>
        <p:spPr>
          <a:xfrm>
            <a:off x="297711" y="1594883"/>
            <a:ext cx="6339063" cy="777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218"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2919" t="43842" r="34796" b="16579"/>
          <a:stretch>
            <a:fillRect/>
          </a:stretch>
        </p:blipFill>
        <p:spPr bwMode="auto">
          <a:xfrm>
            <a:off x="126677" y="1718626"/>
            <a:ext cx="7519030" cy="474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818305" y="1478915"/>
            <a:ext cx="4373695" cy="535531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believe that we have done a great job and can put forward several conclusions based on the entire body of information that we have </a:t>
            </a:r>
            <a:r>
              <a:rPr lang="en-US" dirty="0" smtClean="0">
                <a:latin typeface="Times New Roman" panose="02020603050405020304" pitchFamily="18" charset="0"/>
                <a:cs typeface="Times New Roman" panose="02020603050405020304" pitchFamily="18" charset="0"/>
              </a:rPr>
              <a:t>studied. We </a:t>
            </a:r>
            <a:r>
              <a:rPr lang="en-US" dirty="0">
                <a:latin typeface="Times New Roman" panose="02020603050405020304" pitchFamily="18" charset="0"/>
                <a:cs typeface="Times New Roman" panose="02020603050405020304" pitchFamily="18" charset="0"/>
              </a:rPr>
              <a:t>want to note that the general trend remains in the direction of increasing non-cash payments and, according to experts, there will be only growth in the future. Therefore, changing the transaction systems themselves is only a matter of time. More precisely, these processes are already taking place, and many companies are using them, only their scale is not so global and obvious to everyone. We are too used to everything new that we often don’t even notice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change in the transaction system will lead to cheaper and faster delivery, which in turn will affect business processes within companies</a:t>
            </a:r>
          </a:p>
          <a:p>
            <a:endParaRPr lang="en-US" dirty="0"/>
          </a:p>
        </p:txBody>
      </p:sp>
      <p:sp>
        <p:nvSpPr>
          <p:cNvPr id="7" name="Прямоугольник 6"/>
          <p:cNvSpPr/>
          <p:nvPr/>
        </p:nvSpPr>
        <p:spPr>
          <a:xfrm>
            <a:off x="206109" y="6350169"/>
            <a:ext cx="5147628" cy="507831"/>
          </a:xfrm>
          <a:prstGeom prst="rect">
            <a:avLst/>
          </a:prstGeom>
        </p:spPr>
        <p:txBody>
          <a:bodyPr wrap="none">
            <a:spAutoFit/>
          </a:bodyPr>
          <a:lstStyle/>
          <a:p>
            <a:pPr>
              <a:lnSpc>
                <a:spcPct val="150000"/>
              </a:lnSpc>
              <a:spcAft>
                <a:spcPts val="0"/>
              </a:spcAft>
              <a:tabLst>
                <a:tab pos="1060450" algn="l"/>
              </a:tabLst>
            </a:pPr>
            <a:r>
              <a:rPr lang="en-US" dirty="0">
                <a:latin typeface="Times New Roman" panose="02020603050405020304" pitchFamily="18" charset="0"/>
                <a:ea typeface="Times New Roman" panose="02020603050405020304" pitchFamily="18" charset="0"/>
              </a:rPr>
              <a:t>Source: </a:t>
            </a:r>
            <a:r>
              <a:rPr lang="en-US" dirty="0" err="1">
                <a:latin typeface="Times New Roman" panose="02020603050405020304" pitchFamily="18" charset="0"/>
                <a:ea typeface="Times New Roman" panose="02020603050405020304" pitchFamily="18" charset="0"/>
              </a:rPr>
              <a:t>Capgemini</a:t>
            </a:r>
            <a:r>
              <a:rPr lang="en-US" dirty="0">
                <a:latin typeface="Times New Roman" panose="02020603050405020304" pitchFamily="18" charset="0"/>
                <a:ea typeface="Times New Roman" panose="02020603050405020304" pitchFamily="18" charset="0"/>
              </a:rPr>
              <a:t> Financial Services Analysis, 2019</a:t>
            </a:r>
          </a:p>
        </p:txBody>
      </p:sp>
    </p:spTree>
    <p:extLst>
      <p:ext uri="{BB962C8B-B14F-4D97-AF65-F5344CB8AC3E}">
        <p14:creationId xmlns:p14="http://schemas.microsoft.com/office/powerpoint/2010/main" val="4094833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4705" y="520995"/>
            <a:ext cx="6620540" cy="1085739"/>
          </a:xfrm>
        </p:spPr>
        <p:txBody>
          <a:bodyPr>
            <a:normAutofit/>
          </a:bodyPr>
          <a:lstStyle/>
          <a:p>
            <a:r>
              <a:rPr lang="en-US" sz="6600" dirty="0" smtClean="0"/>
              <a:t>Sources</a:t>
            </a:r>
            <a:endParaRPr lang="en-US" sz="6600" dirty="0"/>
          </a:p>
        </p:txBody>
      </p:sp>
      <p:sp>
        <p:nvSpPr>
          <p:cNvPr id="3" name="Подзаголовок 2"/>
          <p:cNvSpPr>
            <a:spLocks noGrp="1"/>
          </p:cNvSpPr>
          <p:nvPr>
            <p:ph type="subTitle" idx="1"/>
          </p:nvPr>
        </p:nvSpPr>
        <p:spPr>
          <a:xfrm>
            <a:off x="326461" y="1778305"/>
            <a:ext cx="11375466" cy="4310113"/>
          </a:xfrm>
        </p:spPr>
        <p:txBody>
          <a:bodyPr>
            <a:normAutofit fontScale="92500" lnSpcReduction="10000"/>
          </a:bodyPr>
          <a:lstStyle/>
          <a:p>
            <a:pPr algn="l"/>
            <a:endParaRPr lang="en-US" sz="2200" dirty="0">
              <a:latin typeface="Times New Roman" panose="02020603050405020304" pitchFamily="18" charset="0"/>
              <a:cs typeface="Times New Roman" panose="02020603050405020304" pitchFamily="18" charset="0"/>
            </a:endParaRPr>
          </a:p>
          <a:p>
            <a:pPr marL="457200" lvl="0" indent="-457200" algn="l">
              <a:buFont typeface="+mj-lt"/>
              <a:buAutoNum type="arabicPeriod"/>
            </a:pPr>
            <a:r>
              <a:rPr lang="en-GB" sz="2200" dirty="0">
                <a:latin typeface="Times New Roman" panose="02020603050405020304" pitchFamily="18" charset="0"/>
                <a:cs typeface="Times New Roman" panose="02020603050405020304" pitchFamily="18" charset="0"/>
              </a:rPr>
              <a:t>David Lee </a:t>
            </a:r>
            <a:r>
              <a:rPr lang="en-GB" sz="2200" dirty="0" err="1">
                <a:latin typeface="Times New Roman" panose="02020603050405020304" pitchFamily="18" charset="0"/>
                <a:cs typeface="Times New Roman" panose="02020603050405020304" pitchFamily="18" charset="0"/>
              </a:rPr>
              <a:t>Kuo</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Chuen</a:t>
            </a:r>
            <a:r>
              <a:rPr lang="en-GB" sz="2200" dirty="0">
                <a:latin typeface="Times New Roman" panose="02020603050405020304" pitchFamily="18" charset="0"/>
                <a:cs typeface="Times New Roman" panose="02020603050405020304" pitchFamily="18" charset="0"/>
              </a:rPr>
              <a:t>, Robert H. Deng, Handbook of </a:t>
            </a:r>
            <a:r>
              <a:rPr lang="en-GB" sz="2200" dirty="0" err="1">
                <a:latin typeface="Times New Roman" panose="02020603050405020304" pitchFamily="18" charset="0"/>
                <a:cs typeface="Times New Roman" panose="02020603050405020304" pitchFamily="18" charset="0"/>
              </a:rPr>
              <a:t>Blockchain</a:t>
            </a:r>
            <a:r>
              <a:rPr lang="en-GB" sz="2200" dirty="0">
                <a:latin typeface="Times New Roman" panose="02020603050405020304" pitchFamily="18" charset="0"/>
                <a:cs typeface="Times New Roman" panose="02020603050405020304" pitchFamily="18" charset="0"/>
              </a:rPr>
              <a:t>, Digital Finance, and Inclusion, Volume 1: Cryptocurrency, </a:t>
            </a:r>
            <a:r>
              <a:rPr lang="en-GB" sz="2200" dirty="0" err="1">
                <a:latin typeface="Times New Roman" panose="02020603050405020304" pitchFamily="18" charset="0"/>
                <a:cs typeface="Times New Roman" panose="02020603050405020304" pitchFamily="18" charset="0"/>
              </a:rPr>
              <a:t>FinTech</a:t>
            </a:r>
            <a:r>
              <a:rPr lang="en-GB" sz="2200" dirty="0">
                <a:latin typeface="Times New Roman" panose="02020603050405020304" pitchFamily="18" charset="0"/>
                <a:cs typeface="Times New Roman" panose="02020603050405020304" pitchFamily="18" charset="0"/>
              </a:rPr>
              <a:t>, </a:t>
            </a:r>
            <a:r>
              <a:rPr lang="en-GB" sz="2200" dirty="0" err="1">
                <a:latin typeface="Times New Roman" panose="02020603050405020304" pitchFamily="18" charset="0"/>
                <a:cs typeface="Times New Roman" panose="02020603050405020304" pitchFamily="18" charset="0"/>
              </a:rPr>
              <a:t>InsurTech</a:t>
            </a:r>
            <a:r>
              <a:rPr lang="en-GB" sz="2200" dirty="0">
                <a:latin typeface="Times New Roman" panose="02020603050405020304" pitchFamily="18" charset="0"/>
                <a:cs typeface="Times New Roman" panose="02020603050405020304" pitchFamily="18" charset="0"/>
              </a:rPr>
              <a:t>, and Regulation 1st Edition, Kindle Edition, 2017, ISBN-13: 978-0128104415</a:t>
            </a:r>
            <a:endParaRPr lang="en-US" sz="2200" dirty="0">
              <a:latin typeface="Times New Roman" panose="02020603050405020304" pitchFamily="18" charset="0"/>
              <a:cs typeface="Times New Roman" panose="02020603050405020304" pitchFamily="18" charset="0"/>
            </a:endParaRPr>
          </a:p>
          <a:p>
            <a:pPr marL="457200" lvl="0" indent="-457200" algn="l">
              <a:buFont typeface="+mj-lt"/>
              <a:buAutoNum type="arabicPeriod"/>
            </a:pPr>
            <a:r>
              <a:rPr lang="en-GB" sz="2200" dirty="0">
                <a:latin typeface="Times New Roman" panose="02020603050405020304" pitchFamily="18" charset="0"/>
                <a:cs typeface="Times New Roman" panose="02020603050405020304" pitchFamily="18" charset="0"/>
              </a:rPr>
              <a:t>Jakub </a:t>
            </a:r>
            <a:r>
              <a:rPr lang="en-GB" sz="2200" dirty="0" err="1">
                <a:latin typeface="Times New Roman" panose="02020603050405020304" pitchFamily="18" charset="0"/>
                <a:cs typeface="Times New Roman" panose="02020603050405020304" pitchFamily="18" charset="0"/>
              </a:rPr>
              <a:t>Gorka</a:t>
            </a:r>
            <a:r>
              <a:rPr lang="en-GB" sz="2200" dirty="0">
                <a:latin typeface="Times New Roman" panose="02020603050405020304" pitchFamily="18" charset="0"/>
                <a:cs typeface="Times New Roman" panose="02020603050405020304" pitchFamily="18" charset="0"/>
              </a:rPr>
              <a:t>, </a:t>
            </a:r>
            <a:r>
              <a:rPr lang="en-GB" sz="2200" i="1" dirty="0">
                <a:latin typeface="Times New Roman" panose="02020603050405020304" pitchFamily="18" charset="0"/>
                <a:cs typeface="Times New Roman" panose="02020603050405020304" pitchFamily="18" charset="0"/>
              </a:rPr>
              <a:t>Transforming Payment Systems in Europe</a:t>
            </a:r>
            <a:r>
              <a:rPr lang="en-GB" sz="2200" dirty="0">
                <a:latin typeface="Times New Roman" panose="02020603050405020304" pitchFamily="18" charset="0"/>
                <a:cs typeface="Times New Roman" panose="02020603050405020304" pitchFamily="18" charset="0"/>
              </a:rPr>
              <a:t>, 2016, ISBN-13: </a:t>
            </a:r>
            <a:r>
              <a:rPr lang="en-GB" sz="2200" dirty="0" smtClean="0">
                <a:latin typeface="Times New Roman" panose="02020603050405020304" pitchFamily="18" charset="0"/>
                <a:cs typeface="Times New Roman" panose="02020603050405020304" pitchFamily="18" charset="0"/>
              </a:rPr>
              <a:t>978-1137541208</a:t>
            </a:r>
          </a:p>
          <a:p>
            <a:pPr marL="457200" indent="-457200" algn="l">
              <a:buFont typeface="+mj-lt"/>
              <a:buAutoNum type="arabicPeriod"/>
            </a:pPr>
            <a:r>
              <a:rPr lang="en-GB" sz="2200" dirty="0">
                <a:latin typeface="Times New Roman" panose="02020603050405020304" pitchFamily="18" charset="0"/>
                <a:cs typeface="Times New Roman" panose="02020603050405020304" pitchFamily="18" charset="0"/>
              </a:rPr>
              <a:t>BIS Report, </a:t>
            </a:r>
            <a:r>
              <a:rPr lang="en-GB" sz="2200" i="1" dirty="0">
                <a:latin typeface="Times New Roman" panose="02020603050405020304" pitchFamily="18" charset="0"/>
                <a:cs typeface="Times New Roman" panose="02020603050405020304" pitchFamily="18" charset="0"/>
              </a:rPr>
              <a:t>Basel III: international regulatory framework for banks</a:t>
            </a:r>
            <a:r>
              <a:rPr lang="en-GB" sz="2200" dirty="0">
                <a:latin typeface="Times New Roman" panose="02020603050405020304" pitchFamily="18" charset="0"/>
                <a:cs typeface="Times New Roman" panose="02020603050405020304" pitchFamily="18" charset="0"/>
              </a:rPr>
              <a:t>, 2019 Available from: </a:t>
            </a:r>
            <a:r>
              <a:rPr lang="en-GB" sz="2200" dirty="0">
                <a:latin typeface="Times New Roman" panose="02020603050405020304" pitchFamily="18" charset="0"/>
                <a:cs typeface="Times New Roman" panose="02020603050405020304" pitchFamily="18" charset="0"/>
                <a:hlinkClick r:id="rId2"/>
              </a:rPr>
              <a:t>https://www.bis.org/bcbs/basel3.htm</a:t>
            </a:r>
            <a:endParaRPr lang="en-US" sz="2200" dirty="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GB" sz="2200" i="1" dirty="0" err="1">
                <a:latin typeface="Times New Roman" panose="02020603050405020304" pitchFamily="18" charset="0"/>
                <a:cs typeface="Times New Roman" panose="02020603050405020304" pitchFamily="18" charset="0"/>
              </a:rPr>
              <a:t>Capgemini</a:t>
            </a:r>
            <a:r>
              <a:rPr lang="en-GB" sz="2200" i="1" dirty="0">
                <a:latin typeface="Times New Roman" panose="02020603050405020304" pitchFamily="18" charset="0"/>
                <a:cs typeface="Times New Roman" panose="02020603050405020304" pitchFamily="18" charset="0"/>
              </a:rPr>
              <a:t> Financial Services Analysis</a:t>
            </a:r>
            <a:r>
              <a:rPr lang="en-GB" sz="2200" dirty="0">
                <a:latin typeface="Times New Roman" panose="02020603050405020304" pitchFamily="18" charset="0"/>
                <a:cs typeface="Times New Roman" panose="02020603050405020304" pitchFamily="18" charset="0"/>
              </a:rPr>
              <a:t>, 2019, Available at: </a:t>
            </a:r>
            <a:r>
              <a:rPr lang="en-GB" sz="2200" dirty="0">
                <a:latin typeface="Times New Roman" panose="02020603050405020304" pitchFamily="18" charset="0"/>
                <a:cs typeface="Times New Roman" panose="02020603050405020304" pitchFamily="18" charset="0"/>
                <a:hlinkClick r:id="rId3"/>
              </a:rPr>
              <a:t>https://www.capgemini.com/es-es/wp-content/uploads/sites/16/2019/06/World-FinTech-Report-WFTR-2019_Web.pdf</a:t>
            </a:r>
            <a:r>
              <a:rPr lang="en-GB" sz="2200" dirty="0" smtClean="0">
                <a:latin typeface="Times New Roman" panose="02020603050405020304" pitchFamily="18" charset="0"/>
                <a:cs typeface="Times New Roman" panose="02020603050405020304" pitchFamily="18" charset="0"/>
              </a:rPr>
              <a:t>;</a:t>
            </a:r>
          </a:p>
          <a:p>
            <a:pPr marL="457200" indent="-457200" algn="l">
              <a:buFont typeface="+mj-lt"/>
              <a:buAutoNum type="arabicPeriod"/>
            </a:pPr>
            <a:r>
              <a:rPr lang="en-US" sz="2200" dirty="0">
                <a:latin typeface="Times New Roman" panose="02020603050405020304" pitchFamily="18" charset="0"/>
                <a:cs typeface="Times New Roman" panose="02020603050405020304" pitchFamily="18" charset="0"/>
              </a:rPr>
              <a:t>Fundamentals of Global Payment Systems and Practices, Treasury Alliance Group </a:t>
            </a:r>
            <a:r>
              <a:rPr lang="en-US" sz="2200" dirty="0" err="1">
                <a:latin typeface="Times New Roman" panose="02020603050405020304" pitchFamily="18" charset="0"/>
                <a:cs typeface="Times New Roman" panose="02020603050405020304" pitchFamily="18" charset="0"/>
              </a:rPr>
              <a:t>llc</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2018</a:t>
            </a:r>
          </a:p>
          <a:p>
            <a:pPr marL="457200" indent="-457200" algn="l">
              <a:buFont typeface="+mj-lt"/>
              <a:buAutoNum type="arabicPeriod"/>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Ripple Report, 2018</a:t>
            </a:r>
          </a:p>
          <a:p>
            <a:pPr marL="457200" indent="-457200" algn="l">
              <a:buFont typeface="+mj-lt"/>
              <a:buAutoNum type="arabicPeriod"/>
            </a:pP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PwC Report “</a:t>
            </a:r>
            <a:r>
              <a:rPr lang="en-US" sz="2200" dirty="0" err="1">
                <a:latin typeface="Times New Roman" panose="02020603050405020304" pitchFamily="18" charset="0"/>
                <a:cs typeface="Times New Roman" panose="02020603050405020304" pitchFamily="18" charset="0"/>
              </a:rPr>
              <a:t>Blockchain</a:t>
            </a:r>
            <a:r>
              <a:rPr lang="en-US" sz="2200" dirty="0">
                <a:latin typeface="Times New Roman" panose="02020603050405020304" pitchFamily="18" charset="0"/>
                <a:cs typeface="Times New Roman" panose="02020603050405020304" pitchFamily="18" charset="0"/>
              </a:rPr>
              <a:t> - new opportunities for producers and consumers of electricity”, </a:t>
            </a:r>
            <a:r>
              <a:rPr lang="en-US" sz="2200" dirty="0" smtClean="0">
                <a:latin typeface="Times New Roman" panose="02020603050405020304" pitchFamily="18" charset="0"/>
                <a:cs typeface="Times New Roman" panose="02020603050405020304" pitchFamily="18" charset="0"/>
              </a:rPr>
              <a:t>2016</a:t>
            </a:r>
          </a:p>
          <a:p>
            <a:pPr marL="457200" indent="-457200" algn="l">
              <a:buFont typeface="+mj-lt"/>
              <a:buAutoNum type="arabicPeriod"/>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Control Engineering,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Digitalization of classic banks, Technology in Finance and Banking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2019</a:t>
            </a:r>
            <a:endParaRPr lang="en-US" sz="2200" dirty="0">
              <a:latin typeface="Times New Roman" panose="02020603050405020304" pitchFamily="18" charset="0"/>
              <a:cs typeface="Times New Roman" panose="02020603050405020304" pitchFamily="18" charset="0"/>
            </a:endParaRPr>
          </a:p>
          <a:p>
            <a:pPr marL="457200" indent="-457200" algn="l">
              <a:buFont typeface="+mj-lt"/>
              <a:buAutoNum type="arabicPeriod"/>
            </a:pPr>
            <a:endParaRPr lang="en-US" sz="2200" dirty="0">
              <a:latin typeface="Times New Roman" panose="02020603050405020304" pitchFamily="18" charset="0"/>
              <a:cs typeface="Times New Roman" panose="02020603050405020304" pitchFamily="18" charset="0"/>
            </a:endParaRPr>
          </a:p>
          <a:p>
            <a:pPr lvl="0"/>
            <a:endParaRPr lang="en-US" dirty="0" smtClean="0"/>
          </a:p>
          <a:p>
            <a:pPr lvl="0"/>
            <a:endParaRPr lang="en-US" dirty="0"/>
          </a:p>
          <a:p>
            <a:pPr marL="457200" indent="-457200" algn="l">
              <a:buAutoNum type="arabicPeriod"/>
            </a:pPr>
            <a:endParaRPr lang="en-US" dirty="0"/>
          </a:p>
        </p:txBody>
      </p:sp>
      <p:cxnSp>
        <p:nvCxnSpPr>
          <p:cNvPr id="4" name="Прямая соединительная линия 3"/>
          <p:cNvCxnSpPr/>
          <p:nvPr/>
        </p:nvCxnSpPr>
        <p:spPr>
          <a:xfrm>
            <a:off x="924233" y="1606734"/>
            <a:ext cx="2998838"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83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1888" y="675795"/>
            <a:ext cx="8917172" cy="919088"/>
          </a:xfrm>
        </p:spPr>
        <p:txBody>
          <a:bodyPr>
            <a:normAutofit fontScale="90000"/>
          </a:bodyPr>
          <a:lstStyle/>
          <a:p>
            <a:r>
              <a:rPr lang="en-US" sz="6600" dirty="0" smtClean="0"/>
              <a:t>Aims of the Diploma thesis</a:t>
            </a:r>
            <a:endParaRPr lang="en-US" sz="6600" dirty="0"/>
          </a:p>
        </p:txBody>
      </p:sp>
      <p:sp>
        <p:nvSpPr>
          <p:cNvPr id="3" name="Подзаголовок 2"/>
          <p:cNvSpPr>
            <a:spLocks noGrp="1"/>
          </p:cNvSpPr>
          <p:nvPr>
            <p:ph type="subTitle" idx="1"/>
          </p:nvPr>
        </p:nvSpPr>
        <p:spPr>
          <a:xfrm>
            <a:off x="311888" y="2381694"/>
            <a:ext cx="9083749" cy="3391785"/>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1</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Analyzing how </a:t>
            </a:r>
            <a:r>
              <a:rPr lang="en-US" sz="3200" dirty="0">
                <a:latin typeface="Times New Roman" panose="02020603050405020304" pitchFamily="18" charset="0"/>
                <a:cs typeface="Times New Roman" panose="02020603050405020304" pitchFamily="18" charset="0"/>
              </a:rPr>
              <a:t>the </a:t>
            </a:r>
            <a:r>
              <a:rPr lang="en-US" sz="3200" dirty="0" smtClean="0">
                <a:latin typeface="Times New Roman" panose="02020603050405020304" pitchFamily="18" charset="0"/>
                <a:cs typeface="Times New Roman" panose="02020603050405020304" pitchFamily="18" charset="0"/>
              </a:rPr>
              <a:t>current </a:t>
            </a:r>
            <a:r>
              <a:rPr lang="en-US" sz="3200" dirty="0">
                <a:latin typeface="Times New Roman" panose="02020603050405020304" pitchFamily="18" charset="0"/>
                <a:cs typeface="Times New Roman" panose="02020603050405020304" pitchFamily="18" charset="0"/>
              </a:rPr>
              <a:t>system of interbank transactions </a:t>
            </a:r>
            <a:r>
              <a:rPr lang="en-US" sz="3200" dirty="0" smtClean="0">
                <a:latin typeface="Times New Roman" panose="02020603050405020304" pitchFamily="18" charset="0"/>
                <a:cs typeface="Times New Roman" panose="02020603050405020304" pitchFamily="18" charset="0"/>
              </a:rPr>
              <a:t>works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2. To </a:t>
            </a:r>
            <a:r>
              <a:rPr lang="en-US" sz="3200" dirty="0" smtClean="0">
                <a:latin typeface="Times New Roman" panose="02020603050405020304" pitchFamily="18" charset="0"/>
                <a:cs typeface="Times New Roman" panose="02020603050405020304" pitchFamily="18" charset="0"/>
              </a:rPr>
              <a:t>notify </a:t>
            </a:r>
            <a:r>
              <a:rPr lang="en-US" sz="3200" dirty="0">
                <a:latin typeface="Times New Roman" panose="02020603050405020304" pitchFamily="18" charset="0"/>
                <a:cs typeface="Times New Roman" panose="02020603050405020304" pitchFamily="18" charset="0"/>
              </a:rPr>
              <a:t>the difference between centralized and </a:t>
            </a:r>
            <a:r>
              <a:rPr lang="en-US" sz="3200" dirty="0" smtClean="0">
                <a:latin typeface="Times New Roman" panose="02020603050405020304" pitchFamily="18" charset="0"/>
                <a:cs typeface="Times New Roman" panose="02020603050405020304" pitchFamily="18" charset="0"/>
              </a:rPr>
              <a:t>distributed ledger transaction </a:t>
            </a:r>
            <a:r>
              <a:rPr lang="en-US" sz="3200" dirty="0">
                <a:latin typeface="Times New Roman" panose="02020603050405020304" pitchFamily="18" charset="0"/>
                <a:cs typeface="Times New Roman" panose="02020603050405020304" pitchFamily="18" charset="0"/>
              </a:rPr>
              <a:t>systems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 Show possible ways of developing </a:t>
            </a:r>
            <a:r>
              <a:rPr lang="en-US" sz="3200" dirty="0" smtClean="0">
                <a:latin typeface="Times New Roman" panose="02020603050405020304" pitchFamily="18" charset="0"/>
                <a:cs typeface="Times New Roman" panose="02020603050405020304" pitchFamily="18" charset="0"/>
              </a:rPr>
              <a:t>of transactions and banks</a:t>
            </a:r>
            <a:endParaRPr lang="en-US" sz="3200" dirty="0">
              <a:latin typeface="Times New Roman" panose="02020603050405020304" pitchFamily="18" charset="0"/>
              <a:cs typeface="Times New Roman" panose="02020603050405020304" pitchFamily="18" charset="0"/>
            </a:endParaRPr>
          </a:p>
        </p:txBody>
      </p:sp>
      <p:cxnSp>
        <p:nvCxnSpPr>
          <p:cNvPr id="5" name="Прямая соединительная линия 4"/>
          <p:cNvCxnSpPr/>
          <p:nvPr/>
        </p:nvCxnSpPr>
        <p:spPr>
          <a:xfrm>
            <a:off x="414670" y="1594883"/>
            <a:ext cx="8814390"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532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2490" y="952243"/>
            <a:ext cx="10156152" cy="568214"/>
          </a:xfrm>
        </p:spPr>
        <p:txBody>
          <a:bodyPr>
            <a:normAutofit fontScale="90000"/>
          </a:bodyPr>
          <a:lstStyle/>
          <a:p>
            <a:pPr algn="l"/>
            <a:r>
              <a:rPr lang="en-US" sz="6600" dirty="0" smtClean="0"/>
              <a:t>Objectives and Methodology</a:t>
            </a:r>
            <a:endParaRPr lang="en-US" sz="6600" dirty="0"/>
          </a:p>
        </p:txBody>
      </p:sp>
      <p:sp>
        <p:nvSpPr>
          <p:cNvPr id="3" name="Подзаголовок 2"/>
          <p:cNvSpPr>
            <a:spLocks noGrp="1"/>
          </p:cNvSpPr>
          <p:nvPr>
            <p:ph type="subTitle" idx="1"/>
          </p:nvPr>
        </p:nvSpPr>
        <p:spPr>
          <a:xfrm>
            <a:off x="267585" y="1779814"/>
            <a:ext cx="10492944" cy="4914900"/>
          </a:xfrm>
        </p:spPr>
        <p:txBody>
          <a:bodyPr>
            <a:normAutofit/>
          </a:bodyPr>
          <a:lstStyle/>
          <a:p>
            <a:pPr algn="just"/>
            <a:endParaRPr lang="en-US" b="1" u="sng" dirty="0" smtClean="0">
              <a:latin typeface="Times New Roman" panose="02020603050405020304" pitchFamily="18" charset="0"/>
              <a:cs typeface="Times New Roman" panose="02020603050405020304" pitchFamily="18" charset="0"/>
            </a:endParaRPr>
          </a:p>
          <a:p>
            <a:pPr algn="just">
              <a:lnSpc>
                <a:spcPct val="110000"/>
              </a:lnSpc>
            </a:pPr>
            <a:r>
              <a:rPr lang="en-US" b="1" u="sng" dirty="0" smtClean="0">
                <a:latin typeface="Times New Roman" panose="02020603050405020304" pitchFamily="18" charset="0"/>
                <a:cs typeface="Times New Roman" panose="02020603050405020304" pitchFamily="18" charset="0"/>
              </a:rPr>
              <a:t>Objective </a:t>
            </a:r>
            <a:r>
              <a:rPr lang="en-US" b="1" u="sng" dirty="0">
                <a:latin typeface="Times New Roman" panose="02020603050405020304" pitchFamily="18" charset="0"/>
                <a:cs typeface="Times New Roman" panose="02020603050405020304" pitchFamily="18" charset="0"/>
              </a:rPr>
              <a:t>of thesis</a:t>
            </a:r>
            <a:r>
              <a:rPr lang="en-US" dirty="0">
                <a:latin typeface="Times New Roman" panose="02020603050405020304" pitchFamily="18" charset="0"/>
                <a:cs typeface="Times New Roman" panose="02020603050405020304" pitchFamily="18" charset="0"/>
              </a:rPr>
              <a:t>: The main objective of the thesis is to show the algorithm of transactions in the interbank system with description of the main payment systems a ways developing. The theoretical part describes the basics of transactions. The practical part is the analysis of data transactions in payment systems.</a:t>
            </a:r>
          </a:p>
          <a:p>
            <a:pPr algn="just">
              <a:lnSpc>
                <a:spcPct val="110000"/>
              </a:lnSpc>
            </a:pPr>
            <a:r>
              <a:rPr lang="en-US" b="1" u="sng" dirty="0">
                <a:latin typeface="Times New Roman" panose="02020603050405020304" pitchFamily="18" charset="0"/>
                <a:cs typeface="Times New Roman" panose="02020603050405020304" pitchFamily="18" charset="0"/>
              </a:rPr>
              <a:t>Methodology</a:t>
            </a:r>
            <a:r>
              <a:rPr lang="en-US" dirty="0">
                <a:latin typeface="Times New Roman" panose="02020603050405020304" pitchFamily="18" charset="0"/>
                <a:cs typeface="Times New Roman" panose="02020603050405020304" pitchFamily="18" charset="0"/>
              </a:rPr>
              <a:t>: Research of documentary and reports Analysis of companies that works with their own payment system or is an expert in the subject. Also it includes SWOT and PESTLE analysis. Theoretical part includes description of transactions history, legal laws, modern forms of transactions between banks. The practical part includes the analysis of the difference in the in a centralized and distributed systems.</a:t>
            </a:r>
          </a:p>
        </p:txBody>
      </p:sp>
      <p:cxnSp>
        <p:nvCxnSpPr>
          <p:cNvPr id="4" name="Прямая соединительная линия 3"/>
          <p:cNvCxnSpPr/>
          <p:nvPr/>
        </p:nvCxnSpPr>
        <p:spPr>
          <a:xfrm>
            <a:off x="267585" y="1520457"/>
            <a:ext cx="10131057" cy="0"/>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3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627321"/>
            <a:ext cx="5411972" cy="867144"/>
          </a:xfrm>
        </p:spPr>
        <p:txBody>
          <a:bodyPr>
            <a:normAutofit fontScale="90000"/>
          </a:bodyPr>
          <a:lstStyle/>
          <a:p>
            <a:r>
              <a:rPr lang="en-US" sz="6600" dirty="0" smtClean="0"/>
              <a:t>Hypotheses</a:t>
            </a:r>
            <a:endParaRPr lang="en-US" sz="6600" dirty="0"/>
          </a:p>
        </p:txBody>
      </p:sp>
      <p:sp>
        <p:nvSpPr>
          <p:cNvPr id="3" name="Подзаголовок 2"/>
          <p:cNvSpPr>
            <a:spLocks noGrp="1"/>
          </p:cNvSpPr>
          <p:nvPr>
            <p:ph type="subTitle" idx="1"/>
          </p:nvPr>
        </p:nvSpPr>
        <p:spPr>
          <a:xfrm>
            <a:off x="412383" y="2046482"/>
            <a:ext cx="7889358" cy="3115339"/>
          </a:xfrm>
        </p:spPr>
        <p:txBody>
          <a:bodyPr>
            <a:noAutofit/>
          </a:bodyPr>
          <a:lstStyle/>
          <a:p>
            <a:pPr marL="342900" indent="-342900" algn="l">
              <a:buFont typeface="Arial" panose="020B0604020202020204" pitchFamily="34" charset="0"/>
              <a:buChar char="•"/>
            </a:pPr>
            <a:r>
              <a:rPr lang="en-US" sz="3200" dirty="0" smtClean="0"/>
              <a:t>Current </a:t>
            </a:r>
            <a:r>
              <a:rPr lang="en-US" sz="3200" dirty="0"/>
              <a:t>transaction </a:t>
            </a:r>
            <a:r>
              <a:rPr lang="en-US" sz="3200" dirty="0" smtClean="0"/>
              <a:t>system will changed to another one</a:t>
            </a:r>
          </a:p>
          <a:p>
            <a:pPr marL="342900" indent="-342900" algn="l">
              <a:buFont typeface="Arial" panose="020B0604020202020204" pitchFamily="34" charset="0"/>
              <a:buChar char="•"/>
            </a:pPr>
            <a:r>
              <a:rPr lang="en-US" sz="3200" dirty="0" smtClean="0"/>
              <a:t>New systems of transactions can make world process </a:t>
            </a:r>
            <a:r>
              <a:rPr lang="en-US" sz="3200" dirty="0" smtClean="0"/>
              <a:t>faster</a:t>
            </a:r>
          </a:p>
          <a:p>
            <a:pPr marL="342900" indent="-342900" algn="l">
              <a:buFont typeface="Arial" panose="020B0604020202020204" pitchFamily="34" charset="0"/>
              <a:buChar char="•"/>
            </a:pPr>
            <a:r>
              <a:rPr lang="en-US" sz="3200" dirty="0" smtClean="0"/>
              <a:t>A distributed ledger </a:t>
            </a:r>
            <a:r>
              <a:rPr lang="en-US" sz="3200" dirty="0"/>
              <a:t>transaction system is more efficient than a </a:t>
            </a:r>
            <a:r>
              <a:rPr lang="en-US" sz="3200" dirty="0" smtClean="0"/>
              <a:t>centralized</a:t>
            </a:r>
          </a:p>
          <a:p>
            <a:pPr marL="342900" indent="-342900" algn="l">
              <a:buFont typeface="Arial" panose="020B0604020202020204" pitchFamily="34" charset="0"/>
              <a:buChar char="•"/>
            </a:pPr>
            <a:r>
              <a:rPr lang="en-US" sz="3200" dirty="0"/>
              <a:t>Digital money can be a possible future for humanity</a:t>
            </a:r>
          </a:p>
          <a:p>
            <a:pPr algn="l"/>
            <a:endParaRPr lang="en-US" sz="3200" dirty="0"/>
          </a:p>
        </p:txBody>
      </p:sp>
      <p:cxnSp>
        <p:nvCxnSpPr>
          <p:cNvPr id="4" name="Прямая соединительная линия 3"/>
          <p:cNvCxnSpPr/>
          <p:nvPr/>
        </p:nvCxnSpPr>
        <p:spPr>
          <a:xfrm flipV="1">
            <a:off x="696433" y="1494465"/>
            <a:ext cx="4019107" cy="10632"/>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400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6432" y="627321"/>
            <a:ext cx="5411972" cy="867144"/>
          </a:xfrm>
        </p:spPr>
        <p:txBody>
          <a:bodyPr>
            <a:normAutofit fontScale="90000"/>
          </a:bodyPr>
          <a:lstStyle/>
          <a:p>
            <a:r>
              <a:rPr lang="en-US" sz="6600" dirty="0" smtClean="0"/>
              <a:t>Content</a:t>
            </a:r>
            <a:endParaRPr lang="en-US" sz="6600" dirty="0"/>
          </a:p>
        </p:txBody>
      </p:sp>
      <p:sp>
        <p:nvSpPr>
          <p:cNvPr id="3" name="Подзаголовок 2"/>
          <p:cNvSpPr>
            <a:spLocks noGrp="1"/>
          </p:cNvSpPr>
          <p:nvPr>
            <p:ph type="subTitle" idx="1"/>
          </p:nvPr>
        </p:nvSpPr>
        <p:spPr>
          <a:xfrm>
            <a:off x="396235" y="2025445"/>
            <a:ext cx="5758759" cy="3834582"/>
          </a:xfrm>
        </p:spPr>
        <p:txBody>
          <a:bodyPr>
            <a:noAutofit/>
          </a:bodyPr>
          <a:lstStyle/>
          <a:p>
            <a:pPr algn="l"/>
            <a:r>
              <a:rPr lang="en-US" sz="2000" b="1" dirty="0" smtClean="0"/>
              <a:t>1              </a:t>
            </a:r>
            <a:r>
              <a:rPr lang="en-US" sz="2000" b="1" dirty="0" smtClean="0"/>
              <a:t>Introduction</a:t>
            </a:r>
            <a:r>
              <a:rPr lang="en-US" sz="2000" b="1" dirty="0"/>
              <a:t>	</a:t>
            </a:r>
          </a:p>
          <a:p>
            <a:pPr marL="457200" indent="-457200" algn="l">
              <a:buAutoNum type="arabicPlain" startAt="2"/>
            </a:pPr>
            <a:r>
              <a:rPr lang="ru-RU" sz="2000" b="1" dirty="0" smtClean="0"/>
              <a:t>  </a:t>
            </a:r>
            <a:r>
              <a:rPr lang="en-US" sz="2000" b="1" dirty="0" smtClean="0"/>
              <a:t>      Objectives</a:t>
            </a:r>
            <a:r>
              <a:rPr lang="en-US" sz="2000" b="1" dirty="0"/>
              <a:t> </a:t>
            </a:r>
            <a:r>
              <a:rPr lang="en-US" sz="2000" b="1" dirty="0" smtClean="0"/>
              <a:t>and</a:t>
            </a:r>
            <a:r>
              <a:rPr lang="ru-RU" sz="2000" b="1" dirty="0" smtClean="0"/>
              <a:t> </a:t>
            </a:r>
            <a:r>
              <a:rPr lang="en-US" sz="2000" b="1" dirty="0" smtClean="0"/>
              <a:t>Methodology</a:t>
            </a:r>
            <a:endParaRPr lang="ru-RU" sz="2000" b="1" dirty="0"/>
          </a:p>
          <a:p>
            <a:pPr algn="l"/>
            <a:r>
              <a:rPr lang="en-US" sz="2000" b="1" dirty="0" smtClean="0"/>
              <a:t>3</a:t>
            </a:r>
            <a:r>
              <a:rPr lang="en-US" sz="2000" b="1" dirty="0"/>
              <a:t>	Literature </a:t>
            </a:r>
            <a:r>
              <a:rPr lang="en-US" sz="2000" b="1" dirty="0" smtClean="0"/>
              <a:t>Review </a:t>
            </a:r>
            <a:endParaRPr lang="en-US" sz="2000" b="1" dirty="0"/>
          </a:p>
          <a:p>
            <a:pPr algn="l"/>
            <a:r>
              <a:rPr lang="en-US" sz="2000" dirty="0"/>
              <a:t>3</a:t>
            </a:r>
            <a:r>
              <a:rPr lang="en-US" sz="2000" dirty="0" smtClean="0"/>
              <a:t>.1</a:t>
            </a:r>
            <a:r>
              <a:rPr lang="en-US" sz="2000" dirty="0"/>
              <a:t>	</a:t>
            </a:r>
            <a:r>
              <a:rPr lang="en-GB" sz="2000" dirty="0" smtClean="0"/>
              <a:t>Fundamentals/Evolution </a:t>
            </a:r>
            <a:r>
              <a:rPr lang="en-GB" sz="2000" dirty="0"/>
              <a:t>of transactions and </a:t>
            </a:r>
            <a:r>
              <a:rPr lang="en-GB" sz="2000" dirty="0" smtClean="0"/>
              <a:t>money</a:t>
            </a:r>
          </a:p>
          <a:p>
            <a:pPr algn="l"/>
            <a:r>
              <a:rPr lang="en-US" sz="2000" dirty="0"/>
              <a:t>3</a:t>
            </a:r>
            <a:r>
              <a:rPr lang="en-US" sz="2000" dirty="0" smtClean="0"/>
              <a:t>.</a:t>
            </a:r>
            <a:r>
              <a:rPr lang="ru-RU" sz="2000" dirty="0" smtClean="0"/>
              <a:t>2</a:t>
            </a:r>
            <a:r>
              <a:rPr lang="en-US" sz="2000" dirty="0"/>
              <a:t>	</a:t>
            </a:r>
            <a:r>
              <a:rPr lang="en-US" sz="2000" dirty="0"/>
              <a:t>Payment </a:t>
            </a:r>
            <a:r>
              <a:rPr lang="en-US" sz="2000" dirty="0" smtClean="0"/>
              <a:t>systems</a:t>
            </a:r>
          </a:p>
          <a:p>
            <a:pPr algn="l"/>
            <a:r>
              <a:rPr lang="en-US" sz="2000" dirty="0"/>
              <a:t>3</a:t>
            </a:r>
            <a:r>
              <a:rPr lang="ru-RU" sz="2000" dirty="0" smtClean="0"/>
              <a:t>.3</a:t>
            </a:r>
            <a:r>
              <a:rPr lang="en-US" sz="2000" dirty="0"/>
              <a:t>	Legal </a:t>
            </a:r>
            <a:r>
              <a:rPr lang="en-US" sz="2000" dirty="0" smtClean="0"/>
              <a:t>regulation</a:t>
            </a:r>
          </a:p>
          <a:p>
            <a:pPr algn="l"/>
            <a:r>
              <a:rPr lang="en-US" sz="2000" b="1" dirty="0" smtClean="0"/>
              <a:t>4	Practical Part</a:t>
            </a:r>
          </a:p>
          <a:p>
            <a:pPr algn="just"/>
            <a:r>
              <a:rPr lang="en-US" sz="2000" dirty="0" smtClean="0"/>
              <a:t>4.1	</a:t>
            </a:r>
            <a:r>
              <a:rPr lang="en-GB" sz="2000" dirty="0" smtClean="0"/>
              <a:t>From a centralized to a distributed model</a:t>
            </a:r>
          </a:p>
          <a:p>
            <a:pPr algn="l"/>
            <a:endParaRPr lang="en-US" sz="2000" dirty="0" smtClean="0"/>
          </a:p>
        </p:txBody>
      </p:sp>
      <p:cxnSp>
        <p:nvCxnSpPr>
          <p:cNvPr id="4" name="Прямая соединительная линия 3"/>
          <p:cNvCxnSpPr/>
          <p:nvPr/>
        </p:nvCxnSpPr>
        <p:spPr>
          <a:xfrm flipV="1">
            <a:off x="760028" y="1494465"/>
            <a:ext cx="2499051" cy="10632"/>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9625" y="2115308"/>
            <a:ext cx="5722375" cy="3477875"/>
          </a:xfrm>
          <a:prstGeom prst="rect">
            <a:avLst/>
          </a:prstGeom>
          <a:noFill/>
        </p:spPr>
        <p:txBody>
          <a:bodyPr wrap="square" rtlCol="0">
            <a:spAutoFit/>
          </a:bodyPr>
          <a:lstStyle/>
          <a:p>
            <a:pPr algn="just"/>
            <a:r>
              <a:rPr lang="en-GB" sz="2000" dirty="0"/>
              <a:t>4.</a:t>
            </a:r>
            <a:r>
              <a:rPr lang="ru-RU" sz="2000" dirty="0"/>
              <a:t>1.1</a:t>
            </a:r>
            <a:r>
              <a:rPr lang="en-US" sz="2000" dirty="0"/>
              <a:t>	SWIFT System</a:t>
            </a:r>
          </a:p>
          <a:p>
            <a:pPr algn="just"/>
            <a:r>
              <a:rPr lang="en-US" sz="2000" dirty="0"/>
              <a:t>4.</a:t>
            </a:r>
            <a:r>
              <a:rPr lang="ru-RU" sz="2000" dirty="0"/>
              <a:t>2</a:t>
            </a:r>
            <a:r>
              <a:rPr lang="en-US" sz="2000" dirty="0"/>
              <a:t>      </a:t>
            </a:r>
            <a:r>
              <a:rPr lang="en-GB" sz="2000" dirty="0"/>
              <a:t>Analysis of transactions within a distributed registry, </a:t>
            </a:r>
            <a:r>
              <a:rPr lang="en-GB" sz="2000" dirty="0" err="1"/>
              <a:t>blockchain</a:t>
            </a:r>
            <a:endParaRPr lang="en-GB" sz="2000" dirty="0"/>
          </a:p>
          <a:p>
            <a:pPr algn="just"/>
            <a:r>
              <a:rPr lang="en-US" sz="2000" dirty="0"/>
              <a:t>4.</a:t>
            </a:r>
            <a:r>
              <a:rPr lang="ru-RU" sz="2000" dirty="0"/>
              <a:t>2.1</a:t>
            </a:r>
            <a:r>
              <a:rPr lang="en-US" sz="2000" dirty="0"/>
              <a:t>       </a:t>
            </a:r>
            <a:r>
              <a:rPr lang="en-US" sz="2000" dirty="0" smtClean="0"/>
              <a:t>Ripple</a:t>
            </a:r>
            <a:endParaRPr lang="en-US" sz="2000" b="1" dirty="0" smtClean="0"/>
          </a:p>
          <a:p>
            <a:pPr marL="457200" indent="-457200">
              <a:buAutoNum type="arabicPlain" startAt="5"/>
            </a:pPr>
            <a:r>
              <a:rPr lang="en-US" sz="2000" b="1" dirty="0" smtClean="0"/>
              <a:t>        Results </a:t>
            </a:r>
            <a:r>
              <a:rPr lang="en-US" sz="2000" b="1" dirty="0"/>
              <a:t>and </a:t>
            </a:r>
            <a:r>
              <a:rPr lang="en-US" sz="2000" b="1" dirty="0" smtClean="0"/>
              <a:t>Discussion</a:t>
            </a:r>
          </a:p>
          <a:p>
            <a:r>
              <a:rPr lang="en-US" sz="2000" dirty="0"/>
              <a:t>5.1 </a:t>
            </a:r>
            <a:r>
              <a:rPr lang="en-US" sz="2000" dirty="0" smtClean="0"/>
              <a:t>         Current </a:t>
            </a:r>
            <a:r>
              <a:rPr lang="en-US" sz="2000" dirty="0"/>
              <a:t>payment trends</a:t>
            </a:r>
            <a:endParaRPr lang="en-US" sz="2000" dirty="0" smtClean="0"/>
          </a:p>
          <a:p>
            <a:r>
              <a:rPr lang="en-US" sz="2000" dirty="0" smtClean="0"/>
              <a:t>5.2          </a:t>
            </a:r>
            <a:r>
              <a:rPr lang="en-GB" sz="2000" dirty="0" smtClean="0"/>
              <a:t>The </a:t>
            </a:r>
            <a:r>
              <a:rPr lang="en-GB" sz="2000" dirty="0"/>
              <a:t>future of banks and the development of transaction system</a:t>
            </a:r>
            <a:endParaRPr lang="en-US" sz="2000" dirty="0"/>
          </a:p>
          <a:p>
            <a:r>
              <a:rPr lang="en-US" sz="2000" b="1" dirty="0"/>
              <a:t>6</a:t>
            </a:r>
            <a:r>
              <a:rPr lang="en-US" sz="2000" b="1" dirty="0"/>
              <a:t>	</a:t>
            </a:r>
            <a:r>
              <a:rPr lang="en-US" sz="2000" b="1" dirty="0" smtClean="0"/>
              <a:t>Conclusion</a:t>
            </a:r>
            <a:endParaRPr lang="en-US" sz="2000" b="1" dirty="0"/>
          </a:p>
          <a:p>
            <a:r>
              <a:rPr lang="en-US" sz="2000" b="1" dirty="0"/>
              <a:t>7</a:t>
            </a:r>
            <a:r>
              <a:rPr lang="en-US" sz="2000" b="1" dirty="0"/>
              <a:t>	</a:t>
            </a:r>
            <a:r>
              <a:rPr lang="en-US" sz="2000" b="1" dirty="0" smtClean="0"/>
              <a:t>References</a:t>
            </a:r>
            <a:endParaRPr lang="en-US" sz="2000" b="1" dirty="0"/>
          </a:p>
          <a:p>
            <a:r>
              <a:rPr lang="en-US" sz="2000" b="1" dirty="0" smtClean="0"/>
              <a:t>8</a:t>
            </a:r>
            <a:r>
              <a:rPr lang="en-US" sz="2000" b="1" dirty="0"/>
              <a:t>	Appendix</a:t>
            </a:r>
            <a:r>
              <a:rPr lang="en-US" sz="2000" dirty="0"/>
              <a:t>	</a:t>
            </a:r>
          </a:p>
        </p:txBody>
      </p:sp>
    </p:spTree>
    <p:extLst>
      <p:ext uri="{BB962C8B-B14F-4D97-AF65-F5344CB8AC3E}">
        <p14:creationId xmlns:p14="http://schemas.microsoft.com/office/powerpoint/2010/main" val="259593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820" y="117815"/>
            <a:ext cx="8327922" cy="834256"/>
          </a:xfrm>
        </p:spPr>
        <p:txBody>
          <a:bodyPr>
            <a:normAutofit fontScale="90000"/>
          </a:bodyPr>
          <a:lstStyle/>
          <a:p>
            <a:r>
              <a:rPr lang="en-US" sz="6600" dirty="0" smtClean="0"/>
              <a:t>Centralization system</a:t>
            </a:r>
            <a:endParaRPr lang="en-US" sz="6600" dirty="0"/>
          </a:p>
        </p:txBody>
      </p:sp>
      <p:sp>
        <p:nvSpPr>
          <p:cNvPr id="3" name="Подзаголовок 2"/>
          <p:cNvSpPr>
            <a:spLocks noGrp="1"/>
          </p:cNvSpPr>
          <p:nvPr>
            <p:ph type="subTitle" idx="1"/>
          </p:nvPr>
        </p:nvSpPr>
        <p:spPr>
          <a:xfrm>
            <a:off x="0" y="4683548"/>
            <a:ext cx="6230679" cy="1233376"/>
          </a:xfrm>
        </p:spPr>
        <p:txBody>
          <a:bodyPr>
            <a:normAutofit/>
          </a:bodyPr>
          <a:lstStyle/>
          <a:p>
            <a:pPr algn="l"/>
            <a:endParaRPr lang="en-US" dirty="0"/>
          </a:p>
        </p:txBody>
      </p:sp>
      <p:pic>
        <p:nvPicPr>
          <p:cNvPr id="4" name="Рисунок 3"/>
          <p:cNvPicPr>
            <a:picLocks noChangeAspect="1"/>
          </p:cNvPicPr>
          <p:nvPr/>
        </p:nvPicPr>
        <p:blipFill rotWithShape="1">
          <a:blip r:embed="rId2"/>
          <a:srcRect l="28041" t="26503" r="26293" b="19374"/>
          <a:stretch/>
        </p:blipFill>
        <p:spPr>
          <a:xfrm>
            <a:off x="7433188" y="952071"/>
            <a:ext cx="4758812" cy="519112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071"/>
            <a:ext cx="7433187" cy="5191125"/>
          </a:xfrm>
          <a:prstGeom prst="rect">
            <a:avLst/>
          </a:prstGeom>
        </p:spPr>
      </p:pic>
      <p:sp>
        <p:nvSpPr>
          <p:cNvPr id="6" name="TextBox 5"/>
          <p:cNvSpPr txBox="1"/>
          <p:nvPr/>
        </p:nvSpPr>
        <p:spPr>
          <a:xfrm>
            <a:off x="442452" y="6381135"/>
            <a:ext cx="6630377" cy="369332"/>
          </a:xfrm>
          <a:prstGeom prst="rect">
            <a:avLst/>
          </a:prstGeom>
          <a:noFill/>
        </p:spPr>
        <p:txBody>
          <a:bodyPr wrap="square" rtlCol="0">
            <a:spAutoFit/>
          </a:bodyPr>
          <a:lstStyle/>
          <a:p>
            <a:r>
              <a:rPr lang="en-US" b="1" dirty="0" smtClean="0"/>
              <a:t>Source: </a:t>
            </a:r>
            <a:r>
              <a:rPr lang="en-GB" dirty="0"/>
              <a:t>Paul </a:t>
            </a:r>
            <a:r>
              <a:rPr lang="en-GB" dirty="0" err="1"/>
              <a:t>Baran</a:t>
            </a:r>
            <a:r>
              <a:rPr lang="en-GB" dirty="0"/>
              <a:t>, on distributed communications networks, 1962</a:t>
            </a:r>
            <a:endParaRPr lang="en-US" b="1" dirty="0" smtClean="0"/>
          </a:p>
        </p:txBody>
      </p:sp>
    </p:spTree>
    <p:extLst>
      <p:ext uri="{BB962C8B-B14F-4D97-AF65-F5344CB8AC3E}">
        <p14:creationId xmlns:p14="http://schemas.microsoft.com/office/powerpoint/2010/main" val="462926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676" y="393176"/>
            <a:ext cx="6620540" cy="1085739"/>
          </a:xfrm>
        </p:spPr>
        <p:txBody>
          <a:bodyPr>
            <a:normAutofit/>
          </a:bodyPr>
          <a:lstStyle/>
          <a:p>
            <a:r>
              <a:rPr lang="en-US" sz="6600" dirty="0" smtClean="0"/>
              <a:t>Payment systems</a:t>
            </a:r>
            <a:endParaRPr lang="en-US" sz="6600" dirty="0"/>
          </a:p>
        </p:txBody>
      </p:sp>
      <p:pic>
        <p:nvPicPr>
          <p:cNvPr id="23" name="Рисунок 22"/>
          <p:cNvPicPr>
            <a:picLocks noChangeAspect="1"/>
          </p:cNvPicPr>
          <p:nvPr/>
        </p:nvPicPr>
        <p:blipFill>
          <a:blip r:embed="rId2"/>
          <a:stretch>
            <a:fillRect/>
          </a:stretch>
        </p:blipFill>
        <p:spPr>
          <a:xfrm>
            <a:off x="297711" y="1838632"/>
            <a:ext cx="8229600" cy="4479237"/>
          </a:xfrm>
          <a:prstGeom prst="rect">
            <a:avLst/>
          </a:prstGeom>
        </p:spPr>
      </p:pic>
      <p:cxnSp>
        <p:nvCxnSpPr>
          <p:cNvPr id="4" name="Прямая соединительная линия 3"/>
          <p:cNvCxnSpPr/>
          <p:nvPr/>
        </p:nvCxnSpPr>
        <p:spPr>
          <a:xfrm>
            <a:off x="297711" y="1594883"/>
            <a:ext cx="6339063" cy="777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34865" y="1916664"/>
            <a:ext cx="4709652"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set of processes and technologies that transfer cash value from one entity or person to another are designated as a payment system. The payments themselves are made for various reasons, for example, the purchase of goods, payment for services or money transfer. Payments can be in different currencies and different methods are used for their delivery, cash, checks, electronic payments and plastic cards. All payments go through payment systems.</a:t>
            </a:r>
          </a:p>
          <a:p>
            <a:r>
              <a:rPr lang="cs-CZ" sz="2000" dirty="0">
                <a:latin typeface="Times New Roman" panose="02020603050405020304" pitchFamily="18" charset="0"/>
                <a:cs typeface="Times New Roman" panose="02020603050405020304" pitchFamily="18" charset="0"/>
              </a:rPr>
              <a:t>Fundamentals of Global Payment Systems and Practices, Treasury Alliance Group llc., 2018</a:t>
            </a:r>
            <a:endParaRPr lang="en-US" sz="2000" dirty="0">
              <a:latin typeface="Times New Roman" panose="02020603050405020304" pitchFamily="18" charset="0"/>
              <a:cs typeface="Times New Roman" panose="02020603050405020304" pitchFamily="18" charset="0"/>
            </a:endParaRPr>
          </a:p>
        </p:txBody>
      </p:sp>
      <p:cxnSp>
        <p:nvCxnSpPr>
          <p:cNvPr id="29" name="Прямая соединительная линия 28"/>
          <p:cNvCxnSpPr/>
          <p:nvPr/>
        </p:nvCxnSpPr>
        <p:spPr>
          <a:xfrm flipH="1" flipV="1">
            <a:off x="7108723" y="1838632"/>
            <a:ext cx="9834" cy="4760922"/>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847" y="6243935"/>
            <a:ext cx="5517040" cy="646331"/>
          </a:xfrm>
          <a:prstGeom prst="rect">
            <a:avLst/>
          </a:prstGeom>
          <a:noFill/>
        </p:spPr>
        <p:txBody>
          <a:bodyPr wrap="square" rtlCol="0">
            <a:spAutoFit/>
          </a:bodyPr>
          <a:lstStyle/>
          <a:p>
            <a:r>
              <a:rPr lang="en-US" dirty="0"/>
              <a:t>Source: Fundamentals of Global Payment Systems and Practices, Treasury Alliance Group </a:t>
            </a:r>
            <a:r>
              <a:rPr lang="en-US" dirty="0" err="1"/>
              <a:t>llc</a:t>
            </a:r>
            <a:r>
              <a:rPr lang="en-US" dirty="0"/>
              <a:t>., 2018</a:t>
            </a:r>
            <a:endParaRPr lang="en-US" dirty="0"/>
          </a:p>
        </p:txBody>
      </p:sp>
    </p:spTree>
    <p:extLst>
      <p:ext uri="{BB962C8B-B14F-4D97-AF65-F5344CB8AC3E}">
        <p14:creationId xmlns:p14="http://schemas.microsoft.com/office/powerpoint/2010/main" val="368828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676" y="393176"/>
            <a:ext cx="6620540" cy="1085739"/>
          </a:xfrm>
        </p:spPr>
        <p:txBody>
          <a:bodyPr>
            <a:normAutofit/>
          </a:bodyPr>
          <a:lstStyle/>
          <a:p>
            <a:r>
              <a:rPr lang="en-US" sz="6600" dirty="0" smtClean="0"/>
              <a:t>SWIFT</a:t>
            </a:r>
            <a:endParaRPr lang="en-US" sz="6600" dirty="0"/>
          </a:p>
        </p:txBody>
      </p:sp>
      <p:pic>
        <p:nvPicPr>
          <p:cNvPr id="20" name="Рисунок 19"/>
          <p:cNvPicPr>
            <a:picLocks noChangeAspect="1"/>
          </p:cNvPicPr>
          <p:nvPr/>
        </p:nvPicPr>
        <p:blipFill>
          <a:blip r:embed="rId2"/>
          <a:stretch>
            <a:fillRect/>
          </a:stretch>
        </p:blipFill>
        <p:spPr>
          <a:xfrm>
            <a:off x="-98324" y="1917290"/>
            <a:ext cx="6341807" cy="4326645"/>
          </a:xfrm>
          <a:prstGeom prst="rect">
            <a:avLst/>
          </a:prstGeom>
        </p:spPr>
      </p:pic>
      <p:cxnSp>
        <p:nvCxnSpPr>
          <p:cNvPr id="4" name="Прямая соединительная линия 3"/>
          <p:cNvCxnSpPr/>
          <p:nvPr/>
        </p:nvCxnSpPr>
        <p:spPr>
          <a:xfrm>
            <a:off x="297711" y="1594883"/>
            <a:ext cx="6339063" cy="777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093"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l="31207" t="40486" r="32460" b="19093"/>
          <a:stretch>
            <a:fillRect/>
          </a:stretch>
        </p:blipFill>
        <p:spPr bwMode="auto">
          <a:xfrm>
            <a:off x="6013364" y="1793547"/>
            <a:ext cx="6178636" cy="48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64847" y="6243935"/>
            <a:ext cx="5517040" cy="923330"/>
          </a:xfrm>
          <a:prstGeom prst="rect">
            <a:avLst/>
          </a:prstGeom>
          <a:noFill/>
        </p:spPr>
        <p:txBody>
          <a:bodyPr wrap="square" rtlCol="0">
            <a:spAutoFit/>
          </a:bodyPr>
          <a:lstStyle/>
          <a:p>
            <a:r>
              <a:rPr lang="en-US" dirty="0"/>
              <a:t>Source: C. Allison, “What is SWIFT? Tracking how money moves internationally from bank to bank”, 2018</a:t>
            </a:r>
          </a:p>
          <a:p>
            <a:endParaRPr lang="en-US" dirty="0"/>
          </a:p>
        </p:txBody>
      </p:sp>
    </p:spTree>
    <p:extLst>
      <p:ext uri="{BB962C8B-B14F-4D97-AF65-F5344CB8AC3E}">
        <p14:creationId xmlns:p14="http://schemas.microsoft.com/office/powerpoint/2010/main" val="310418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676" y="393176"/>
            <a:ext cx="6620540" cy="1085739"/>
          </a:xfrm>
        </p:spPr>
        <p:txBody>
          <a:bodyPr>
            <a:normAutofit/>
          </a:bodyPr>
          <a:lstStyle/>
          <a:p>
            <a:r>
              <a:rPr lang="en-US" sz="6600" dirty="0" err="1" smtClean="0"/>
              <a:t>Blockchain</a:t>
            </a:r>
            <a:r>
              <a:rPr lang="en-US" sz="6600" dirty="0" smtClean="0"/>
              <a:t> </a:t>
            </a:r>
            <a:endParaRPr lang="en-US" sz="6600" dirty="0"/>
          </a:p>
        </p:txBody>
      </p:sp>
      <p:pic>
        <p:nvPicPr>
          <p:cNvPr id="16" name="Рисунок 15"/>
          <p:cNvPicPr>
            <a:picLocks noChangeAspect="1"/>
          </p:cNvPicPr>
          <p:nvPr/>
        </p:nvPicPr>
        <p:blipFill>
          <a:blip r:embed="rId2"/>
          <a:stretch>
            <a:fillRect/>
          </a:stretch>
        </p:blipFill>
        <p:spPr>
          <a:xfrm>
            <a:off x="0" y="1720568"/>
            <a:ext cx="7651232" cy="4605056"/>
          </a:xfrm>
          <a:prstGeom prst="rect">
            <a:avLst/>
          </a:prstGeom>
        </p:spPr>
      </p:pic>
      <p:sp>
        <p:nvSpPr>
          <p:cNvPr id="3" name="Подзаголовок 2"/>
          <p:cNvSpPr>
            <a:spLocks noGrp="1"/>
          </p:cNvSpPr>
          <p:nvPr>
            <p:ph type="subTitle" idx="1"/>
          </p:nvPr>
        </p:nvSpPr>
        <p:spPr>
          <a:xfrm>
            <a:off x="7403335" y="1399143"/>
            <a:ext cx="4788665" cy="4633482"/>
          </a:xfrm>
        </p:spPr>
        <p:txBody>
          <a:bodyPr>
            <a:noAutofit/>
          </a:bodyPr>
          <a:lstStyle/>
          <a:p>
            <a:pPr algn="just"/>
            <a:r>
              <a:rPr lang="en-US" dirty="0">
                <a:latin typeface="Times New Roman" panose="02020603050405020304" pitchFamily="18" charset="0"/>
                <a:cs typeface="Times New Roman" panose="02020603050405020304" pitchFamily="18" charset="0"/>
              </a:rPr>
              <a:t>The innovation of the </a:t>
            </a:r>
            <a:r>
              <a:rPr lang="en-US" dirty="0" err="1" smtClean="0">
                <a:latin typeface="Times New Roman" panose="02020603050405020304" pitchFamily="18" charset="0"/>
                <a:cs typeface="Times New Roman" panose="02020603050405020304" pitchFamily="18" charset="0"/>
              </a:rPr>
              <a:t>blockchain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technology is that information about transactions is no longer stored in a centralized database, but transferred to the computers of all network participants that store data locally</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recently, a number of companies were created and individual projects were launched, the purpose of which is to apply the principles of </a:t>
            </a:r>
            <a:r>
              <a:rPr lang="en-US" dirty="0" err="1">
                <a:latin typeface="Times New Roman" panose="02020603050405020304" pitchFamily="18" charset="0"/>
                <a:cs typeface="Times New Roman" panose="02020603050405020304" pitchFamily="18" charset="0"/>
              </a:rPr>
              <a:t>blockchain</a:t>
            </a:r>
            <a:r>
              <a:rPr lang="en-US" dirty="0">
                <a:latin typeface="Times New Roman" panose="02020603050405020304" pitchFamily="18" charset="0"/>
                <a:cs typeface="Times New Roman" panose="02020603050405020304" pitchFamily="18" charset="0"/>
              </a:rPr>
              <a:t> in other </a:t>
            </a:r>
            <a:r>
              <a:rPr lang="en-US" dirty="0" err="1">
                <a:latin typeface="Times New Roman" panose="02020603050405020304" pitchFamily="18" charset="0"/>
                <a:cs typeface="Times New Roman" panose="02020603050405020304" pitchFamily="18" charset="0"/>
              </a:rPr>
              <a:t>industrie</a:t>
            </a:r>
            <a:r>
              <a:rPr lang="en-US" dirty="0">
                <a:latin typeface="Times New Roman" panose="02020603050405020304" pitchFamily="18" charset="0"/>
                <a:cs typeface="Times New Roman" panose="02020603050405020304" pitchFamily="18" charset="0"/>
              </a:rPr>
              <a:t>. In general, it is believed that </a:t>
            </a:r>
            <a:r>
              <a:rPr lang="en-US" dirty="0" err="1">
                <a:latin typeface="Times New Roman" panose="02020603050405020304" pitchFamily="18" charset="0"/>
                <a:cs typeface="Times New Roman" panose="02020603050405020304" pitchFamily="18" charset="0"/>
              </a:rPr>
              <a:t>blockchain</a:t>
            </a:r>
            <a:r>
              <a:rPr lang="en-US" dirty="0">
                <a:latin typeface="Times New Roman" panose="02020603050405020304" pitchFamily="18" charset="0"/>
                <a:cs typeface="Times New Roman" panose="02020603050405020304" pitchFamily="18" charset="0"/>
              </a:rPr>
              <a:t> applications are a very promising technology, but so far they are still at the development stages.</a:t>
            </a:r>
          </a:p>
          <a:p>
            <a:pPr marL="342900" indent="-342900" algn="l">
              <a:buFont typeface="Arial" panose="020B0604020202020204" pitchFamily="34" charset="0"/>
              <a:buChar char="•"/>
            </a:pPr>
            <a:endParaRPr lang="ru-RU" sz="3200" dirty="0" smtClean="0"/>
          </a:p>
        </p:txBody>
      </p:sp>
      <p:cxnSp>
        <p:nvCxnSpPr>
          <p:cNvPr id="4" name="Прямая соединительная линия 3"/>
          <p:cNvCxnSpPr/>
          <p:nvPr/>
        </p:nvCxnSpPr>
        <p:spPr>
          <a:xfrm>
            <a:off x="297711" y="1594883"/>
            <a:ext cx="6339063" cy="7775"/>
          </a:xfrm>
          <a:prstGeom prst="line">
            <a:avLst/>
          </a:pr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847" y="6243935"/>
            <a:ext cx="5517040" cy="923330"/>
          </a:xfrm>
          <a:prstGeom prst="rect">
            <a:avLst/>
          </a:prstGeom>
          <a:noFill/>
        </p:spPr>
        <p:txBody>
          <a:bodyPr wrap="square" rtlCol="0">
            <a:spAutoFit/>
          </a:bodyPr>
          <a:lstStyle/>
          <a:p>
            <a:r>
              <a:rPr lang="en-US" dirty="0"/>
              <a:t>Source: PwC Report “</a:t>
            </a:r>
            <a:r>
              <a:rPr lang="en-US" dirty="0" err="1"/>
              <a:t>Blockchain</a:t>
            </a:r>
            <a:r>
              <a:rPr lang="en-US" dirty="0"/>
              <a:t> - new opportunities for producers and consumers of electricity”, 2016</a:t>
            </a:r>
          </a:p>
          <a:p>
            <a:endParaRPr lang="en-US" dirty="0"/>
          </a:p>
        </p:txBody>
      </p:sp>
    </p:spTree>
    <p:extLst>
      <p:ext uri="{BB962C8B-B14F-4D97-AF65-F5344CB8AC3E}">
        <p14:creationId xmlns:p14="http://schemas.microsoft.com/office/powerpoint/2010/main" val="3939039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1060</Words>
  <Application>Microsoft Office PowerPoint</Application>
  <PresentationFormat>Широкоэкранный</PresentationFormat>
  <Paragraphs>72</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FINAL THESIS  Transaction system of banking sector</vt:lpstr>
      <vt:lpstr>Aims of the Diploma thesis</vt:lpstr>
      <vt:lpstr>Objectives and Methodology</vt:lpstr>
      <vt:lpstr>Hypotheses</vt:lpstr>
      <vt:lpstr>Content</vt:lpstr>
      <vt:lpstr>Centralization system</vt:lpstr>
      <vt:lpstr>Payment systems</vt:lpstr>
      <vt:lpstr>SWIFT</vt:lpstr>
      <vt:lpstr>Blockchain </vt:lpstr>
      <vt:lpstr>Ripple</vt:lpstr>
      <vt:lpstr>Estimated Total Cost Per Payment</vt:lpstr>
      <vt:lpstr>Number of non-cash transactions worldwide from 2013 to 2022, by region  (in billions) </vt:lpstr>
      <vt:lpstr>Competition</vt:lpstr>
      <vt:lpstr>Conclusion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 THESIS  Transaction of Banks system</dc:title>
  <dc:creator>Windows User</dc:creator>
  <cp:lastModifiedBy>Windows User</cp:lastModifiedBy>
  <cp:revision>38</cp:revision>
  <dcterms:created xsi:type="dcterms:W3CDTF">2019-11-11T11:18:29Z</dcterms:created>
  <dcterms:modified xsi:type="dcterms:W3CDTF">2020-04-06T21:31:11Z</dcterms:modified>
</cp:coreProperties>
</file>