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3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4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29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63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89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5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1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52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86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4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2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69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3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81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21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248A-1587-4286-8DED-FE24E66AE9CE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641B7D-6F44-47DB-9BBD-FF2FC623F9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8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AJuWGZH9WNAEbFk75R9UEKAo3Q5rG-fR/view?usp=share_link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6EAD6-388A-7FE4-9A5A-3154A3F87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039" y="2599776"/>
            <a:ext cx="8216989" cy="1169551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Bakalářská práce</a:t>
            </a:r>
            <a:br>
              <a:rPr lang="cs-CZ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20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Simulace poruchy </a:t>
            </a:r>
            <a:r>
              <a:rPr lang="cs-CZ" sz="2400" b="1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exploze reaktoru</a:t>
            </a:r>
            <a:r>
              <a:rPr lang="cs-CZ" sz="2400" b="1" dirty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jaderné elektrárny a její potenciální dopady na okolní prostředí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A48C16-CC53-D336-A51B-5C564D4A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370664"/>
            <a:ext cx="7766936" cy="15824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/>
              <a:t>Autor práce</a:t>
            </a:r>
          </a:p>
          <a:p>
            <a:pPr algn="ctr"/>
            <a:r>
              <a:rPr lang="cs-CZ" dirty="0"/>
              <a:t>František Puciow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Vedoucí práce</a:t>
            </a:r>
          </a:p>
          <a:p>
            <a:pPr algn="ctr"/>
            <a:r>
              <a:rPr lang="cs-CZ" dirty="0"/>
              <a:t>Ing. Josef Pavlíček, Ph.D.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5FEB4D-5AD5-3584-5EFB-A5CB94F4E089}"/>
              </a:ext>
            </a:extLst>
          </p:cNvPr>
          <p:cNvSpPr txBox="1"/>
          <p:nvPr/>
        </p:nvSpPr>
        <p:spPr>
          <a:xfrm>
            <a:off x="1507067" y="296102"/>
            <a:ext cx="7766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effectLst/>
                <a:latin typeface="Trebuchet MS (Základní text)"/>
                <a:ea typeface="Times New Roman" panose="02020603050405020304" pitchFamily="18" charset="0"/>
                <a:cs typeface="Times New Roman" panose="02020603050405020304" pitchFamily="18" charset="0"/>
              </a:rPr>
              <a:t>Česká zemědělská univerzita v Praze</a:t>
            </a:r>
            <a:endParaRPr lang="cs-CZ" sz="1600" b="1" dirty="0">
              <a:effectLst/>
              <a:latin typeface="Trebuchet MS (Základní text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1600" b="1" dirty="0">
                <a:effectLst/>
                <a:latin typeface="Trebuchet MS (Základní text)"/>
                <a:ea typeface="Times New Roman" panose="02020603050405020304" pitchFamily="18" charset="0"/>
                <a:cs typeface="Times New Roman" panose="02020603050405020304" pitchFamily="18" charset="0"/>
              </a:rPr>
              <a:t>Provozně ekonomická fakulta</a:t>
            </a:r>
            <a:endParaRPr lang="cs-CZ" sz="1600" b="1" dirty="0">
              <a:effectLst/>
              <a:latin typeface="Trebuchet MS (Základní text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cs-CZ" sz="1600" b="1" dirty="0">
                <a:effectLst/>
                <a:latin typeface="Trebuchet MS (Základní text)"/>
                <a:ea typeface="Times New Roman" panose="02020603050405020304" pitchFamily="18" charset="0"/>
                <a:cs typeface="Times New Roman" panose="02020603050405020304" pitchFamily="18" charset="0"/>
              </a:rPr>
              <a:t>Katedra informačního inženýrství</a:t>
            </a:r>
            <a:endParaRPr lang="cs-CZ" sz="1600" b="1" dirty="0">
              <a:effectLst/>
              <a:latin typeface="Trebuchet MS (Základní text)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A7FCFB67-18F2-9788-DDCC-4B310E869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1" y="1280987"/>
            <a:ext cx="1318286" cy="9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59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8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0163F2-18DA-5D0A-AEE8-1071D2F8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0" name="Isosceles Triangle 98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Parallelogram 100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02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04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Isosceles Triangle 110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Nadpis 1">
            <a:extLst>
              <a:ext uri="{FF2B5EF4-FFF2-40B4-BE49-F238E27FC236}">
                <a16:creationId xmlns:a16="http://schemas.microsoft.com/office/drawing/2014/main" id="{969205D4-0BF9-0BC1-18F9-98C5AD07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 err="1"/>
              <a:t>Děkuji</a:t>
            </a:r>
            <a:r>
              <a:rPr lang="en-US" sz="6000" b="1" dirty="0"/>
              <a:t> za </a:t>
            </a:r>
            <a:r>
              <a:rPr lang="en-US" sz="6000" b="1" dirty="0" err="1"/>
              <a:t>pozornost</a:t>
            </a:r>
            <a:r>
              <a:rPr lang="en-US" sz="6000" b="1" dirty="0"/>
              <a:t>.</a:t>
            </a:r>
            <a:endParaRPr lang="en-US" sz="6000" dirty="0"/>
          </a:p>
        </p:txBody>
      </p:sp>
      <p:sp>
        <p:nvSpPr>
          <p:cNvPr id="12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00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6301D-F188-9BE4-9FF9-24F7F249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Cíle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51291-0D21-4C66-FF74-BB92D3CF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45011"/>
          </a:xfrm>
        </p:spPr>
        <p:txBody>
          <a:bodyPr>
            <a:normAutofit/>
          </a:bodyPr>
          <a:lstStyle/>
          <a:p>
            <a:r>
              <a:rPr lang="cs-CZ" dirty="0"/>
              <a:t>hlavní cíl - vytvořit animační video, které ukáže důsledky poruchy, v tomto případě exploze reaktoru jaderné elektrárny</a:t>
            </a:r>
          </a:p>
          <a:p>
            <a:r>
              <a:rPr lang="cs-CZ" dirty="0"/>
              <a:t>dílčí cíle: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odpověď na otázku, jak přítomnost radioaktivního materiálu ovlivní životní prostředí a živé organismy v něm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popis jednotlivých hlavních částí jaderné elektrárny, samotného reaktoru a dále příčiny exploze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zobrazení zasažené oblasti, respektive vzdálenosti uniklého radioaktivního spadu od centra exploze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poukázání na důležitost využití alternativních zdrojů energie</a:t>
            </a:r>
          </a:p>
        </p:txBody>
      </p:sp>
    </p:spTree>
    <p:extLst>
      <p:ext uri="{BB962C8B-B14F-4D97-AF65-F5344CB8AC3E}">
        <p14:creationId xmlns:p14="http://schemas.microsoft.com/office/powerpoint/2010/main" val="344164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6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7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Obrázek 4" descr="Obsah obrázku několik">
            <a:extLst>
              <a:ext uri="{FF2B5EF4-FFF2-40B4-BE49-F238E27FC236}">
                <a16:creationId xmlns:a16="http://schemas.microsoft.com/office/drawing/2014/main" id="{6D87D6FC-343B-70D2-9D3B-D89387C909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2" name="Isosceles Triangle 8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Parallelogram 8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4" name="Straight Connector 8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8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EC6924-8F59-3E30-9336-6C290A7F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b="1" dirty="0" err="1"/>
              <a:t>Ukázka</a:t>
            </a:r>
            <a:r>
              <a:rPr lang="en-US" sz="5400" b="1" dirty="0"/>
              <a:t> </a:t>
            </a:r>
            <a:r>
              <a:rPr lang="en-US" sz="5400" b="1" dirty="0" err="1"/>
              <a:t>výsledného</a:t>
            </a:r>
            <a:r>
              <a:rPr lang="en-US" sz="5400" b="1" dirty="0"/>
              <a:t> </a:t>
            </a:r>
            <a:r>
              <a:rPr lang="en-US" sz="5400" b="1" dirty="0" err="1"/>
              <a:t>videa</a:t>
            </a:r>
            <a:endParaRPr lang="en-US" sz="54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1A079F-6D80-21DE-20CB-9CEDE503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964" y="4050832"/>
            <a:ext cx="4573037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chemeClr val="bg1"/>
                </a:solidFill>
              </a:rPr>
              <a:t>Případný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odkaz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video je k </a:t>
            </a:r>
            <a:r>
              <a:rPr lang="en-US" dirty="0" err="1">
                <a:solidFill>
                  <a:schemeClr val="bg1"/>
                </a:solidFill>
              </a:rPr>
              <a:t>dispozici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  <a:hlinkClick r:id="rId3"/>
              </a:rPr>
              <a:t>zde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794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Metodika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9688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pro plánování a organizování příslušných scén byl vytvořen </a:t>
            </a:r>
            <a:r>
              <a:rPr lang="cs-CZ" dirty="0" err="1"/>
              <a:t>storyboard</a:t>
            </a:r>
            <a:endParaRPr lang="cs-CZ" dirty="0"/>
          </a:p>
          <a:p>
            <a:pPr>
              <a:lnSpc>
                <a:spcPct val="200000"/>
              </a:lnSpc>
            </a:pPr>
            <a:r>
              <a:rPr lang="cs-CZ" dirty="0"/>
              <a:t>vytvoření všech modelů, animací a kamer, které se ve videu nachází</a:t>
            </a:r>
          </a:p>
          <a:p>
            <a:pPr>
              <a:lnSpc>
                <a:spcPct val="200000"/>
              </a:lnSpc>
            </a:pPr>
            <a:r>
              <a:rPr lang="cs-CZ" dirty="0"/>
              <a:t>úprava a vytváření textur (materiálů)</a:t>
            </a:r>
          </a:p>
          <a:p>
            <a:pPr>
              <a:lnSpc>
                <a:spcPct val="200000"/>
              </a:lnSpc>
            </a:pPr>
            <a:r>
              <a:rPr lang="cs-CZ" dirty="0"/>
              <a:t>dodělávání popisků specifikací jednotlivých objektů</a:t>
            </a:r>
          </a:p>
          <a:p>
            <a:pPr>
              <a:lnSpc>
                <a:spcPct val="200000"/>
              </a:lnSpc>
            </a:pPr>
            <a:r>
              <a:rPr lang="cs-CZ" dirty="0" err="1"/>
              <a:t>finalizování</a:t>
            </a:r>
            <a:r>
              <a:rPr lang="cs-CZ" dirty="0"/>
              <a:t> animace audiovizuální postprodukcí</a:t>
            </a:r>
          </a:p>
        </p:txBody>
      </p:sp>
    </p:spTree>
    <p:extLst>
      <p:ext uri="{BB962C8B-B14F-4D97-AF65-F5344CB8AC3E}">
        <p14:creationId xmlns:p14="http://schemas.microsoft.com/office/powerpoint/2010/main" val="284803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Teoretická část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Témata, kterými se teoretická část zabývala: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Hlavní části jaderné elektrárny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Varný reaktor (BWR - </a:t>
            </a:r>
            <a:r>
              <a:rPr lang="cs-CZ" dirty="0" err="1"/>
              <a:t>Boiling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reactor</a:t>
            </a:r>
            <a:r>
              <a:rPr lang="cs-CZ" dirty="0"/>
              <a:t>) a jejich generace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Jaderná katastrofa ve Fukušimě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Stanovení zasažené oblasti a důsledky záření na lidské zdraví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Potenciální dopady jaderné katastrofy na okolní prostředí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Důležité alternativní zdroje energie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Porovnávání 3D modelovacích softwarů</a:t>
            </a:r>
          </a:p>
        </p:txBody>
      </p:sp>
    </p:spTree>
    <p:extLst>
      <p:ext uri="{BB962C8B-B14F-4D97-AF65-F5344CB8AC3E}">
        <p14:creationId xmlns:p14="http://schemas.microsoft.com/office/powerpoint/2010/main" val="318653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Vlastní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6" y="2131651"/>
            <a:ext cx="3720916" cy="4496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Rozdělení práce do třech částí</a:t>
            </a:r>
          </a:p>
          <a:p>
            <a:pPr>
              <a:lnSpc>
                <a:spcPct val="150000"/>
              </a:lnSpc>
            </a:pPr>
            <a:r>
              <a:rPr lang="cs-CZ" dirty="0"/>
              <a:t>První část – </a:t>
            </a:r>
            <a:r>
              <a:rPr lang="cs-CZ" dirty="0" err="1"/>
              <a:t>storyboard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rešerše dané problematiky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předběžné jednoduché nákresy daných scén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výhody </a:t>
            </a:r>
            <a:r>
              <a:rPr lang="cs-CZ" dirty="0" err="1"/>
              <a:t>storyboardu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využití programu Adobe Photoshop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5BE9C8-2649-7797-7451-84249007A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2"/>
          <a:stretch/>
        </p:blipFill>
        <p:spPr bwMode="auto">
          <a:xfrm>
            <a:off x="4776445" y="2160589"/>
            <a:ext cx="4602747" cy="3252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74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Vlastní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6" y="2227701"/>
            <a:ext cx="3720916" cy="4416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Druhá část – modelování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Modelování, animace, </a:t>
            </a:r>
            <a:r>
              <a:rPr lang="cs-CZ" dirty="0" err="1"/>
              <a:t>texturace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Výběr </a:t>
            </a:r>
            <a:r>
              <a:rPr lang="cs-CZ" dirty="0" err="1"/>
              <a:t>lowpoly</a:t>
            </a:r>
            <a:r>
              <a:rPr lang="cs-CZ" dirty="0"/>
              <a:t> stylu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Úpravy textur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Využití aplikací třetích stran (</a:t>
            </a:r>
            <a:r>
              <a:rPr lang="cs-CZ" dirty="0" err="1"/>
              <a:t>Mixamo</a:t>
            </a:r>
            <a:r>
              <a:rPr lang="cs-CZ" dirty="0"/>
              <a:t>, </a:t>
            </a:r>
            <a:r>
              <a:rPr lang="cs-CZ" dirty="0" err="1"/>
              <a:t>Nukemap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CBCDDF-479B-7A27-43CF-1AA89DAF4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b="5321"/>
          <a:stretch/>
        </p:blipFill>
        <p:spPr bwMode="auto">
          <a:xfrm>
            <a:off x="4902715" y="2417180"/>
            <a:ext cx="558038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759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Vlastní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06" y="2227701"/>
            <a:ext cx="3720916" cy="44163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Třetí část – postprodukce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Vizuální efekty (výbuch, kouř, kalendář)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Výstižné titulky a jejich zobrazovací délka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Střih, hudba, zvukové efekty a přechody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Animace klíčových snímků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C0273C-305A-E768-3F96-2E89E362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b="3500"/>
          <a:stretch/>
        </p:blipFill>
        <p:spPr bwMode="auto">
          <a:xfrm>
            <a:off x="4902715" y="2426317"/>
            <a:ext cx="5580380" cy="290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960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E4D50-EE21-10DE-7184-C63F851E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Závěr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D87D-4389-95AA-A229-3B7A6A550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nedostatečnost bezpečnostních opatřeních některých jaderných reaktorů</a:t>
            </a:r>
          </a:p>
          <a:p>
            <a:pPr>
              <a:lnSpc>
                <a:spcPct val="150000"/>
              </a:lnSpc>
            </a:pPr>
            <a:r>
              <a:rPr lang="cs-CZ" dirty="0"/>
              <a:t>vliv přítomnosti radioaktivního materiálu na živé organismy, nemusí být nutně negativní</a:t>
            </a:r>
          </a:p>
          <a:p>
            <a:pPr>
              <a:lnSpc>
                <a:spcPct val="150000"/>
              </a:lnSpc>
            </a:pPr>
            <a:r>
              <a:rPr lang="cs-CZ" dirty="0"/>
              <a:t>ekologická i ekonomická výhodnost alternativních zdrojů energie</a:t>
            </a:r>
          </a:p>
          <a:p>
            <a:pPr>
              <a:lnSpc>
                <a:spcPct val="150000"/>
              </a:lnSpc>
            </a:pPr>
            <a:r>
              <a:rPr lang="cs-CZ" dirty="0"/>
              <a:t>rozšíření povědomí o zmiňované problematice, výukový materiál ve školství</a:t>
            </a:r>
          </a:p>
          <a:p>
            <a:pPr>
              <a:lnSpc>
                <a:spcPct val="150000"/>
              </a:lnSpc>
            </a:pPr>
            <a:r>
              <a:rPr lang="cs-CZ" dirty="0"/>
              <a:t>pomoc při posouzení rizik a vylepšení bezpečnostních opatření, zvýšení bezpečnosti jaderných elektráren </a:t>
            </a:r>
          </a:p>
          <a:p>
            <a:pPr>
              <a:lnSpc>
                <a:spcPct val="150000"/>
              </a:lnSpc>
            </a:pPr>
            <a:r>
              <a:rPr lang="cs-CZ" dirty="0"/>
              <a:t>zhodnocení práce, dosažení cílů</a:t>
            </a:r>
          </a:p>
        </p:txBody>
      </p:sp>
    </p:spTree>
    <p:extLst>
      <p:ext uri="{BB962C8B-B14F-4D97-AF65-F5344CB8AC3E}">
        <p14:creationId xmlns:p14="http://schemas.microsoft.com/office/powerpoint/2010/main" val="293002563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363</Words>
  <Application>Microsoft Office PowerPoint</Application>
  <PresentationFormat>Širokoúhlá obrazovka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Agency FB</vt:lpstr>
      <vt:lpstr>Arial</vt:lpstr>
      <vt:lpstr>Open Sans</vt:lpstr>
      <vt:lpstr>Trebuchet MS</vt:lpstr>
      <vt:lpstr>Trebuchet MS (Základní text)</vt:lpstr>
      <vt:lpstr>Wingdings 3</vt:lpstr>
      <vt:lpstr>Fazeta</vt:lpstr>
      <vt:lpstr>Bakalářská práce   Simulace poruchy (exploze reaktoru) jaderné elektrárny a její potenciální dopady na okolní prostředí</vt:lpstr>
      <vt:lpstr>Cíle práce</vt:lpstr>
      <vt:lpstr>Ukázka výsledného videa</vt:lpstr>
      <vt:lpstr>Metodika </vt:lpstr>
      <vt:lpstr>Teoretická část</vt:lpstr>
      <vt:lpstr>Vlastní práce</vt:lpstr>
      <vt:lpstr>Vlastní práce</vt:lpstr>
      <vt:lpstr>Vlastní práce</vt:lpstr>
      <vt:lpstr>Závěr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Puciow František (S-PEF)</dc:creator>
  <cp:lastModifiedBy>Puciow František (S-PEF)</cp:lastModifiedBy>
  <cp:revision>102</cp:revision>
  <dcterms:created xsi:type="dcterms:W3CDTF">2023-03-15T15:19:33Z</dcterms:created>
  <dcterms:modified xsi:type="dcterms:W3CDTF">2023-03-15T19:58:16Z</dcterms:modified>
</cp:coreProperties>
</file>