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60" r:id="rId5"/>
    <p:sldId id="259" r:id="rId6"/>
    <p:sldId id="261" r:id="rId7"/>
    <p:sldId id="269" r:id="rId8"/>
    <p:sldId id="270" r:id="rId9"/>
    <p:sldId id="262" r:id="rId10"/>
    <p:sldId id="263" r:id="rId11"/>
    <p:sldId id="264" r:id="rId12"/>
    <p:sldId id="267" r:id="rId13"/>
    <p:sldId id="266" r:id="rId14"/>
    <p:sldId id="273" r:id="rId15"/>
    <p:sldId id="272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9FBDFA-C8E5-42CB-B629-E8FDC8783942}" type="datetimeFigureOut">
              <a:rPr lang="cs-CZ" smtClean="0"/>
              <a:pPr/>
              <a:t>7.5.2015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349C47-2EB1-4CB3-B9BD-01E8A3D61017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49C47-2EB1-4CB3-B9BD-01E8A3D61017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3E1F7-4F81-4863-8BC3-858D098BF637}" type="datetimeFigureOut">
              <a:rPr lang="cs-CZ" smtClean="0"/>
              <a:pPr/>
              <a:t>7.5.2015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52A9C-24C1-48C9-8217-BE5E1542430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3E1F7-4F81-4863-8BC3-858D098BF637}" type="datetimeFigureOut">
              <a:rPr lang="cs-CZ" smtClean="0"/>
              <a:pPr/>
              <a:t>7.5.2015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52A9C-24C1-48C9-8217-BE5E1542430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3E1F7-4F81-4863-8BC3-858D098BF637}" type="datetimeFigureOut">
              <a:rPr lang="cs-CZ" smtClean="0"/>
              <a:pPr/>
              <a:t>7.5.2015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52A9C-24C1-48C9-8217-BE5E1542430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3E1F7-4F81-4863-8BC3-858D098BF637}" type="datetimeFigureOut">
              <a:rPr lang="cs-CZ" smtClean="0"/>
              <a:pPr/>
              <a:t>7.5.2015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52A9C-24C1-48C9-8217-BE5E1542430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3E1F7-4F81-4863-8BC3-858D098BF637}" type="datetimeFigureOut">
              <a:rPr lang="cs-CZ" smtClean="0"/>
              <a:pPr/>
              <a:t>7.5.2015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52A9C-24C1-48C9-8217-BE5E1542430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3E1F7-4F81-4863-8BC3-858D098BF637}" type="datetimeFigureOut">
              <a:rPr lang="cs-CZ" smtClean="0"/>
              <a:pPr/>
              <a:t>7.5.2015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52A9C-24C1-48C9-8217-BE5E1542430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3E1F7-4F81-4863-8BC3-858D098BF637}" type="datetimeFigureOut">
              <a:rPr lang="cs-CZ" smtClean="0"/>
              <a:pPr/>
              <a:t>7.5.2015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52A9C-24C1-48C9-8217-BE5E1542430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3E1F7-4F81-4863-8BC3-858D098BF637}" type="datetimeFigureOut">
              <a:rPr lang="cs-CZ" smtClean="0"/>
              <a:pPr/>
              <a:t>7.5.2015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52A9C-24C1-48C9-8217-BE5E1542430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3E1F7-4F81-4863-8BC3-858D098BF637}" type="datetimeFigureOut">
              <a:rPr lang="cs-CZ" smtClean="0"/>
              <a:pPr/>
              <a:t>7.5.2015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52A9C-24C1-48C9-8217-BE5E1542430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3E1F7-4F81-4863-8BC3-858D098BF637}" type="datetimeFigureOut">
              <a:rPr lang="cs-CZ" smtClean="0"/>
              <a:pPr/>
              <a:t>7.5.2015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52A9C-24C1-48C9-8217-BE5E1542430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3E1F7-4F81-4863-8BC3-858D098BF637}" type="datetimeFigureOut">
              <a:rPr lang="cs-CZ" smtClean="0"/>
              <a:pPr/>
              <a:t>7.5.2015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52A9C-24C1-48C9-8217-BE5E1542430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26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F3E1F7-4F81-4863-8BC3-858D098BF637}" type="datetimeFigureOut">
              <a:rPr lang="cs-CZ" smtClean="0"/>
              <a:pPr/>
              <a:t>7.5.2015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352A9C-24C1-48C9-8217-BE5E1542430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052737"/>
            <a:ext cx="7772400" cy="2547714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Komparace </a:t>
            </a:r>
            <a:r>
              <a:rPr lang="cs-CZ" b="1" dirty="0"/>
              <a:t>a vyhodnocení metodických směrnic pro řízení projektů u vybraných městských úřadů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txBody>
          <a:bodyPr/>
          <a:lstStyle/>
          <a:p>
            <a:r>
              <a:rPr lang="cs-CZ" dirty="0" smtClean="0"/>
              <a:t>Diplomová práce</a:t>
            </a:r>
          </a:p>
          <a:p>
            <a:r>
              <a:rPr lang="cs-CZ" dirty="0" smtClean="0"/>
              <a:t>Bc. Milena Hoš</a:t>
            </a:r>
            <a:r>
              <a:rPr lang="cs-CZ" dirty="0"/>
              <a:t>ť</a:t>
            </a:r>
            <a:r>
              <a:rPr lang="cs-CZ" dirty="0" smtClean="0"/>
              <a:t>álková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19256" cy="940966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Jednalo se o tato doporučení: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cs-CZ" dirty="0" smtClean="0"/>
              <a:t>řešení způsobu evidence projektů doplněním přílohy databáze projektů, která je nezbytná pro evidenci a přehled probíhajících projektů</a:t>
            </a:r>
          </a:p>
          <a:p>
            <a:pPr algn="just"/>
            <a:r>
              <a:rPr lang="cs-CZ" dirty="0" smtClean="0"/>
              <a:t>způsob vyhodnocování rizik projektu, které je důležité k identifikaci a hrozeb a slabých stránek projektu a k jejich předcházení</a:t>
            </a:r>
          </a:p>
          <a:p>
            <a:pPr algn="just"/>
            <a:r>
              <a:rPr lang="cs-CZ" dirty="0" smtClean="0"/>
              <a:t>lépe specifikovat kontrolu průběhu projektu, tj.  kontrolu čerpání rozpočtu a věcného plnění projektu a postup při vnější kontrole poskytovatelem dotace a jinými kontrolními orgány</a:t>
            </a:r>
          </a:p>
          <a:p>
            <a:pPr algn="just"/>
            <a:r>
              <a:rPr lang="cs-CZ" dirty="0" smtClean="0"/>
              <a:t>doplnění postupu zajištění publicity projektu, jejíž plnění je jednou z důležitých závazných podmínek pro čerpání finančních prostředků ze zdrojů Evropské unie</a:t>
            </a:r>
            <a:endParaRPr lang="cs-CZ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cs-CZ" dirty="0" smtClean="0"/>
              <a:t>lépe identifikovat projektový tým a projektové role </a:t>
            </a:r>
          </a:p>
          <a:p>
            <a:pPr algn="just"/>
            <a:r>
              <a:rPr lang="cs-CZ" dirty="0" smtClean="0"/>
              <a:t>zavedení standardu projektu (archivace a úložiště listinných a elektronických dokumentů, jmenná konverze dokumentů)</a:t>
            </a:r>
          </a:p>
          <a:p>
            <a:pPr algn="just"/>
            <a:r>
              <a:rPr lang="cs-CZ" dirty="0" smtClean="0"/>
              <a:t>zapracování postupu při </a:t>
            </a:r>
            <a:r>
              <a:rPr lang="cs-CZ" dirty="0" smtClean="0"/>
              <a:t>změnách </a:t>
            </a:r>
            <a:r>
              <a:rPr lang="cs-CZ" dirty="0" smtClean="0"/>
              <a:t>v dotační akci a rozhodnutí o předčasném ukončení projektu</a:t>
            </a:r>
          </a:p>
          <a:p>
            <a:pPr algn="just"/>
            <a:r>
              <a:rPr lang="cs-CZ" dirty="0" smtClean="0"/>
              <a:t>doporučení k rozšíření kapitoly Systém motivace a zainteresovanosti zaměstnanců na získávání dotací</a:t>
            </a:r>
          </a:p>
          <a:p>
            <a:pPr algn="just"/>
            <a:r>
              <a:rPr lang="cs-CZ" dirty="0" smtClean="0"/>
              <a:t>zavedení termínu externí projekt a zásobník akcí či projektový námět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91264" cy="1728192"/>
          </a:xfrm>
        </p:spPr>
        <p:txBody>
          <a:bodyPr>
            <a:normAutofit/>
          </a:bodyPr>
          <a:lstStyle/>
          <a:p>
            <a:r>
              <a:rPr lang="cs-CZ" sz="3600" dirty="0" smtClean="0"/>
              <a:t>Z vyjádření vedoucího finančního odboru k navrhovaným doporučením vyplynulo: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b="1" dirty="0" smtClean="0"/>
          </a:p>
          <a:p>
            <a:r>
              <a:rPr lang="cs-CZ" b="1" dirty="0" smtClean="0"/>
              <a:t>čtyři </a:t>
            </a:r>
            <a:r>
              <a:rPr lang="cs-CZ" dirty="0" smtClean="0"/>
              <a:t>z návrhů této diplomové práce </a:t>
            </a:r>
            <a:r>
              <a:rPr lang="cs-CZ" b="1" dirty="0" smtClean="0"/>
              <a:t>budou do směrnice implementovány. </a:t>
            </a:r>
          </a:p>
          <a:p>
            <a:pPr>
              <a:buNone/>
            </a:pPr>
            <a:r>
              <a:rPr lang="cs-CZ" dirty="0" smtClean="0"/>
              <a:t>    (jedná se o navrhovaná doplnění Databáze projektů, Vyhodnocení rizik projektu, Kontrola průběhu realizace projektu a Publicita projektu)</a:t>
            </a:r>
            <a:endParaRPr lang="cs-CZ" b="1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92500" lnSpcReduction="20000"/>
          </a:bodyPr>
          <a:lstStyle/>
          <a:p>
            <a:endParaRPr lang="cs-CZ" b="1" dirty="0" smtClean="0"/>
          </a:p>
          <a:p>
            <a:pPr algn="just"/>
            <a:r>
              <a:rPr lang="cs-CZ" b="1" dirty="0" smtClean="0"/>
              <a:t>jeden</a:t>
            </a:r>
            <a:r>
              <a:rPr lang="cs-CZ" dirty="0" smtClean="0"/>
              <a:t> návrh bude implementován </a:t>
            </a:r>
            <a:r>
              <a:rPr lang="cs-CZ" b="1" dirty="0" smtClean="0"/>
              <a:t>v delším časovém horizontu </a:t>
            </a:r>
            <a:r>
              <a:rPr lang="cs-CZ" dirty="0" smtClean="0"/>
              <a:t>po projednání s vedením města </a:t>
            </a:r>
          </a:p>
          <a:p>
            <a:pPr algn="just">
              <a:buNone/>
            </a:pPr>
            <a:r>
              <a:rPr lang="cs-CZ" dirty="0" smtClean="0"/>
              <a:t>    (jednalo se o zařazení přílohy Standardy projektu)</a:t>
            </a:r>
          </a:p>
          <a:p>
            <a:pPr algn="just">
              <a:buNone/>
            </a:pPr>
            <a:r>
              <a:rPr lang="cs-CZ" dirty="0" smtClean="0"/>
              <a:t> </a:t>
            </a:r>
          </a:p>
          <a:p>
            <a:pPr algn="just"/>
            <a:r>
              <a:rPr lang="cs-CZ" b="1" dirty="0" smtClean="0"/>
              <a:t>dva</a:t>
            </a:r>
            <a:r>
              <a:rPr lang="cs-CZ" dirty="0" smtClean="0"/>
              <a:t> z předložených návrhů </a:t>
            </a:r>
            <a:r>
              <a:rPr lang="cs-CZ" b="1" dirty="0" smtClean="0"/>
              <a:t>jsou na představení, diskuzi a rozhodnutí vedení města </a:t>
            </a:r>
          </a:p>
          <a:p>
            <a:pPr algn="just">
              <a:buNone/>
            </a:pPr>
            <a:r>
              <a:rPr lang="cs-CZ" dirty="0" smtClean="0"/>
              <a:t>    (doplnění článku Odměna projektového týmu a  zařazení přílohy Zásobník akcí) </a:t>
            </a:r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 algn="just"/>
            <a:r>
              <a:rPr lang="cs-CZ" b="1" dirty="0" smtClean="0"/>
              <a:t>čtyři doporučení </a:t>
            </a:r>
            <a:r>
              <a:rPr lang="cs-CZ" dirty="0" smtClean="0"/>
              <a:t>jsou pro směrnici Městského úřadu Hranice nerelevantní a </a:t>
            </a:r>
            <a:r>
              <a:rPr lang="cs-CZ" b="1" dirty="0" smtClean="0"/>
              <a:t>nebudou do směrnice</a:t>
            </a:r>
            <a:r>
              <a:rPr lang="cs-CZ" dirty="0" smtClean="0"/>
              <a:t> Městského úřadu </a:t>
            </a:r>
            <a:r>
              <a:rPr lang="cs-CZ" b="1" dirty="0" smtClean="0"/>
              <a:t>implementována.</a:t>
            </a:r>
          </a:p>
          <a:p>
            <a:pPr algn="just">
              <a:buNone/>
            </a:pPr>
            <a:r>
              <a:rPr lang="cs-CZ" dirty="0" smtClean="0"/>
              <a:t>    (doplnění textu o pojem Projektový tým, přesný popis Projektových rolí, návrh na řešení Změny v dotační akci a doplnění článku Externí projekt o tabulku databanky externích projektů a krycího listu dotace).</a:t>
            </a:r>
            <a:endParaRPr lang="cs-CZ" b="1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pPr algn="just">
              <a:buNone/>
            </a:pPr>
            <a:r>
              <a:rPr lang="cs-CZ" dirty="0" smtClean="0"/>
              <a:t>	</a:t>
            </a:r>
          </a:p>
          <a:p>
            <a:pPr algn="just">
              <a:buNone/>
            </a:pPr>
            <a:r>
              <a:rPr lang="cs-CZ" dirty="0" smtClean="0"/>
              <a:t>	</a:t>
            </a:r>
            <a:r>
              <a:rPr lang="cs-CZ" b="1" dirty="0" smtClean="0"/>
              <a:t>Přínos</a:t>
            </a:r>
            <a:r>
              <a:rPr lang="cs-CZ" dirty="0" smtClean="0"/>
              <a:t> </a:t>
            </a:r>
            <a:r>
              <a:rPr lang="cs-CZ" dirty="0" smtClean="0"/>
              <a:t>této </a:t>
            </a:r>
            <a:r>
              <a:rPr lang="cs-CZ" dirty="0" smtClean="0"/>
              <a:t>diplomové práce </a:t>
            </a:r>
            <a:r>
              <a:rPr lang="cs-CZ" dirty="0" smtClean="0"/>
              <a:t>vidím v tom, že po doplnění porovnávané směrnice dle uvedených zjištění, </a:t>
            </a:r>
            <a:r>
              <a:rPr lang="cs-CZ" b="1" dirty="0" smtClean="0"/>
              <a:t>vznikne revidovaná směrnice</a:t>
            </a:r>
            <a:r>
              <a:rPr lang="cs-CZ" dirty="0" smtClean="0"/>
              <a:t>, která zkvalitní práci členů projektového týmu na Městském úřadě </a:t>
            </a:r>
            <a:r>
              <a:rPr lang="cs-CZ" dirty="0" smtClean="0"/>
              <a:t>Hranice.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354162"/>
          </a:xfrm>
        </p:spPr>
        <p:txBody>
          <a:bodyPr>
            <a:normAutofit/>
          </a:bodyPr>
          <a:lstStyle/>
          <a:p>
            <a:r>
              <a:rPr lang="cs-CZ" dirty="0" smtClean="0"/>
              <a:t> Směrnice o projektovém řízení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 fontScale="77500" lnSpcReduction="20000"/>
          </a:bodyPr>
          <a:lstStyle/>
          <a:p>
            <a:endParaRPr lang="cs-CZ" dirty="0" smtClean="0"/>
          </a:p>
          <a:p>
            <a:pPr algn="just"/>
            <a:r>
              <a:rPr lang="cs-CZ" dirty="0" smtClean="0"/>
              <a:t>jsou ověřený a popsaný postup, který komplexně řeší realizaci a řízení vymezené sady činností</a:t>
            </a:r>
          </a:p>
          <a:p>
            <a:pPr algn="just">
              <a:buNone/>
            </a:pPr>
            <a:endParaRPr lang="cs-CZ" dirty="0" smtClean="0"/>
          </a:p>
          <a:p>
            <a:pPr algn="just"/>
            <a:r>
              <a:rPr lang="cs-CZ" dirty="0" smtClean="0"/>
              <a:t>při nahlédnutí do tohoto dokumentu musí projektový manažer (či jiný projektový pracovník) rychle zjistit, jak v dané fázi postupovat a proč a také musí být rychle odkázán na jiný dokument, který tuto situaci řeší. Směrnice by měla být základě nových poznatků pravidelně aktualizována.</a:t>
            </a:r>
          </a:p>
          <a:p>
            <a:pPr algn="just"/>
            <a:endParaRPr lang="cs-CZ" dirty="0" smtClean="0"/>
          </a:p>
          <a:p>
            <a:pPr algn="just">
              <a:buNone/>
            </a:pPr>
            <a:r>
              <a:rPr lang="cs-CZ" dirty="0" smtClean="0"/>
              <a:t>	Směrnice pro řízení projektů si vytváří jednotlivé městské úřady samostatně a to tak, aby vyhovovaly jejich potřebám, tj. dle významu projektů a velikosti projektových týmů. 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  <a:ln>
            <a:noFill/>
          </a:ln>
        </p:spPr>
        <p:txBody>
          <a:bodyPr>
            <a:normAutofit fontScale="85000" lnSpcReduction="10000"/>
          </a:bodyPr>
          <a:lstStyle/>
          <a:p>
            <a:pPr algn="just"/>
            <a:r>
              <a:rPr lang="cs-CZ" dirty="0" smtClean="0"/>
              <a:t>Cílem práce bylo zhodnocení deseti vybraných směrnic projektového řízení podle zadaných kritérií, jejich komparace a následné doporučení pro zapracování do směrnice Městského úřadu Hranice, která byla vybrána jako výchozí - porovnávaná. </a:t>
            </a:r>
          </a:p>
          <a:p>
            <a:endParaRPr lang="cs-CZ" dirty="0" smtClean="0"/>
          </a:p>
          <a:p>
            <a:pPr algn="just"/>
            <a:r>
              <a:rPr lang="cs-CZ" dirty="0" smtClean="0"/>
              <a:t>Výsledky práce byly předány na vědomí všem posuzovaným městským úřadům a dále vedoucímu finančnímu odboru Městského úřadu Hranice k vyjádření, zda některé z doporučení bude implementováno do směrnice města Hranice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cs-CZ" dirty="0" smtClean="0"/>
              <a:t>	</a:t>
            </a:r>
            <a:r>
              <a:rPr lang="cs-CZ" b="1" dirty="0" smtClean="0"/>
              <a:t>Pro účely diplomové páce byly vybrány směrnice měst</a:t>
            </a:r>
            <a:r>
              <a:rPr lang="cs-CZ" dirty="0" smtClean="0"/>
              <a:t>: </a:t>
            </a:r>
          </a:p>
          <a:p>
            <a:pPr algn="just">
              <a:buNone/>
            </a:pPr>
            <a:r>
              <a:rPr lang="cs-CZ" dirty="0" smtClean="0"/>
              <a:t>	Hranice, Broumov, Tábor, Frenštát pod Radhoštěm, Šternberk, Vsetín, Bystřice pod Hostýnem, Hustopeče a Magistrátu města Prostějov a  Přerov </a:t>
            </a:r>
          </a:p>
          <a:p>
            <a:pPr algn="just">
              <a:buNone/>
            </a:pPr>
            <a:endParaRPr lang="cs-CZ" dirty="0" smtClean="0"/>
          </a:p>
          <a:p>
            <a:pPr algn="just"/>
            <a:r>
              <a:rPr lang="cs-CZ" dirty="0" smtClean="0"/>
              <a:t>U těchto směrnic bylo posuzováno, zda obsahují a řeší:</a:t>
            </a:r>
          </a:p>
          <a:p>
            <a:pPr algn="just">
              <a:buNone/>
            </a:pPr>
            <a:r>
              <a:rPr lang="cs-CZ" dirty="0" smtClean="0"/>
              <a:t>- 	kdo je zodpovědný za vyhledávání zveřejňovaných nabídek</a:t>
            </a:r>
          </a:p>
          <a:p>
            <a:pPr algn="just">
              <a:buNone/>
            </a:pPr>
            <a:r>
              <a:rPr lang="cs-CZ" dirty="0" smtClean="0"/>
              <a:t>- 	odpovědnosti a pravomoci členů projektového</a:t>
            </a:r>
          </a:p>
          <a:p>
            <a:pPr algn="just">
              <a:buNone/>
            </a:pPr>
            <a:r>
              <a:rPr lang="cs-CZ" dirty="0" smtClean="0"/>
              <a:t>-	zajištění komunikace mezi členy týmu</a:t>
            </a:r>
          </a:p>
          <a:p>
            <a:pPr algn="just">
              <a:buNone/>
            </a:pPr>
            <a:r>
              <a:rPr lang="cs-CZ" dirty="0" smtClean="0"/>
              <a:t>-	postup v případě změny v dotační akci</a:t>
            </a:r>
          </a:p>
          <a:p>
            <a:pPr algn="just">
              <a:buNone/>
            </a:pPr>
            <a:r>
              <a:rPr lang="cs-CZ" dirty="0" smtClean="0"/>
              <a:t>-	kontrolu průběhu realizace projektu</a:t>
            </a:r>
          </a:p>
          <a:p>
            <a:pPr algn="just">
              <a:buFontTx/>
              <a:buChar char="-"/>
            </a:pPr>
            <a:r>
              <a:rPr lang="cs-CZ" dirty="0" smtClean="0"/>
              <a:t>řízení rizik projektu</a:t>
            </a:r>
          </a:p>
          <a:p>
            <a:pPr algn="just">
              <a:buFontTx/>
              <a:buChar char="-"/>
            </a:pPr>
            <a:endParaRPr lang="cs-CZ" dirty="0" smtClean="0"/>
          </a:p>
          <a:p>
            <a:pPr algn="just">
              <a:buNone/>
            </a:pPr>
            <a:r>
              <a:rPr lang="cs-CZ" dirty="0" smtClean="0"/>
              <a:t>	Každému splněnému kritériu byl přiřazen bod. Na základě získaných bodů byla provedena komparace těchto směrnic.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ransition>
    <p:wipe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251521" y="764703"/>
          <a:ext cx="8208913" cy="5802260"/>
        </p:xfrm>
        <a:graphic>
          <a:graphicData uri="http://schemas.openxmlformats.org/drawingml/2006/table">
            <a:tbl>
              <a:tblPr/>
              <a:tblGrid>
                <a:gridCol w="1274648"/>
                <a:gridCol w="1243181"/>
                <a:gridCol w="1141457"/>
                <a:gridCol w="949225"/>
                <a:gridCol w="865584"/>
                <a:gridCol w="853393"/>
                <a:gridCol w="893002"/>
                <a:gridCol w="988423"/>
              </a:tblGrid>
              <a:tr h="11604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>
                          <a:latin typeface="Calibri"/>
                          <a:ea typeface="Times New Roman"/>
                          <a:cs typeface="Times New Roman"/>
                        </a:rPr>
                        <a:t>Směrnice </a:t>
                      </a:r>
                    </a:p>
                  </a:txBody>
                  <a:tcPr marL="51936" marR="519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>
                          <a:latin typeface="Calibri"/>
                          <a:ea typeface="Times New Roman"/>
                          <a:cs typeface="Times New Roman"/>
                        </a:rPr>
                        <a:t>Určení , kdo je zodpovědný za vyhledávání zveřejňovaných nabídek dotací</a:t>
                      </a:r>
                    </a:p>
                  </a:txBody>
                  <a:tcPr marL="51936" marR="519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latin typeface="Calibri"/>
                          <a:ea typeface="Times New Roman"/>
                          <a:cs typeface="Times New Roman"/>
                        </a:rPr>
                        <a:t>Odpovědnosti a pravomoci členů projektového týmu</a:t>
                      </a:r>
                    </a:p>
                  </a:txBody>
                  <a:tcPr marL="51936" marR="519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latin typeface="Calibri"/>
                          <a:ea typeface="Times New Roman"/>
                          <a:cs typeface="Times New Roman"/>
                        </a:rPr>
                        <a:t>Zajištění komunikace mezi členy týmu</a:t>
                      </a:r>
                    </a:p>
                  </a:txBody>
                  <a:tcPr marL="51936" marR="519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latin typeface="Calibri"/>
                          <a:ea typeface="Times New Roman"/>
                          <a:cs typeface="Times New Roman"/>
                        </a:rPr>
                        <a:t>Upravení postupu v případě změny v dotační akci</a:t>
                      </a:r>
                    </a:p>
                  </a:txBody>
                  <a:tcPr marL="51936" marR="519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Kontrola průběhu realizace projektu</a:t>
                      </a:r>
                      <a:endParaRPr lang="cs-CZ" sz="12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endParaRPr lang="cs-CZ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936" marR="519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latin typeface="Calibri"/>
                          <a:ea typeface="Times New Roman"/>
                          <a:cs typeface="Times New Roman"/>
                        </a:rPr>
                        <a:t>Vyhodnocení rizik projektu</a:t>
                      </a:r>
                    </a:p>
                  </a:txBody>
                  <a:tcPr marL="51936" marR="519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latin typeface="Calibri"/>
                          <a:ea typeface="Times New Roman"/>
                          <a:cs typeface="Times New Roman"/>
                        </a:rPr>
                        <a:t>Počet  splněných kritérií</a:t>
                      </a:r>
                    </a:p>
                  </a:txBody>
                  <a:tcPr marL="51936" marR="519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  <a:tr h="3125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 err="1">
                          <a:latin typeface="Calibri"/>
                          <a:ea typeface="Times New Roman"/>
                          <a:cs typeface="Times New Roman"/>
                        </a:rPr>
                        <a:t>MěÚ</a:t>
                      </a:r>
                      <a:r>
                        <a:rPr lang="cs-CZ" sz="1200" dirty="0">
                          <a:latin typeface="Calibri"/>
                          <a:ea typeface="Times New Roman"/>
                          <a:cs typeface="Times New Roman"/>
                        </a:rPr>
                        <a:t> Broumov</a:t>
                      </a:r>
                    </a:p>
                  </a:txBody>
                  <a:tcPr marL="51936" marR="519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cs-CZ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936" marR="519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Wingdings"/>
                        <a:buChar char=""/>
                      </a:pPr>
                      <a:endParaRPr lang="cs-CZ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936" marR="519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cs-CZ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936" marR="519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cs-CZ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936" marR="519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Wingdings"/>
                        <a:buChar char=""/>
                      </a:pPr>
                      <a:endParaRPr lang="cs-CZ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936" marR="519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cs-CZ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936" marR="519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51936" marR="519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251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 err="1">
                          <a:latin typeface="Calibri"/>
                          <a:ea typeface="Times New Roman"/>
                          <a:cs typeface="Times New Roman"/>
                        </a:rPr>
                        <a:t>MěÚ</a:t>
                      </a:r>
                      <a:r>
                        <a:rPr lang="cs-CZ" sz="1200" dirty="0">
                          <a:latin typeface="Calibri"/>
                          <a:ea typeface="Times New Roman"/>
                          <a:cs typeface="Times New Roman"/>
                        </a:rPr>
                        <a:t> Bystřice pod Host.</a:t>
                      </a:r>
                    </a:p>
                  </a:txBody>
                  <a:tcPr marL="51936" marR="519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Wingdings"/>
                        <a:buChar char=""/>
                      </a:pPr>
                      <a:endParaRPr lang="cs-CZ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936" marR="519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Wingdings"/>
                        <a:buChar char=""/>
                      </a:pPr>
                      <a:endParaRPr lang="cs-CZ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936" marR="519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cs-CZ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936" marR="519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cs-CZ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936" marR="519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Wingdings"/>
                        <a:buChar char=""/>
                      </a:pPr>
                      <a:endParaRPr lang="cs-CZ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936" marR="519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Wingdings"/>
                        <a:buChar char=""/>
                      </a:pPr>
                      <a:endParaRPr lang="cs-CZ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936" marR="519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51936" marR="519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688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 err="1">
                          <a:latin typeface="Calibri"/>
                          <a:ea typeface="Times New Roman"/>
                          <a:cs typeface="Times New Roman"/>
                        </a:rPr>
                        <a:t>MěÚ</a:t>
                      </a:r>
                      <a:r>
                        <a:rPr lang="cs-CZ" sz="1200" dirty="0">
                          <a:latin typeface="Calibri"/>
                          <a:ea typeface="Times New Roman"/>
                          <a:cs typeface="Times New Roman"/>
                        </a:rPr>
                        <a:t> Frenštát pod Rad.</a:t>
                      </a:r>
                    </a:p>
                  </a:txBody>
                  <a:tcPr marL="51936" marR="519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Wingdings"/>
                        <a:buChar char=""/>
                      </a:pPr>
                      <a:endParaRPr lang="cs-CZ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936" marR="519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Wingdings"/>
                        <a:buChar char=""/>
                      </a:pPr>
                      <a:endParaRPr lang="cs-CZ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936" marR="519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cs-CZ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936" marR="519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cs-CZ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936" marR="519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Wingdings"/>
                        <a:buChar char=""/>
                      </a:pPr>
                      <a:endParaRPr lang="cs-CZ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936" marR="519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cs-CZ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936" marR="519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51936" marR="519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25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 err="1">
                          <a:latin typeface="Calibri"/>
                          <a:ea typeface="Times New Roman"/>
                          <a:cs typeface="Times New Roman"/>
                        </a:rPr>
                        <a:t>MěÚ</a:t>
                      </a:r>
                      <a:r>
                        <a:rPr lang="cs-CZ" sz="1200" dirty="0">
                          <a:latin typeface="Calibri"/>
                          <a:ea typeface="Times New Roman"/>
                          <a:cs typeface="Times New Roman"/>
                        </a:rPr>
                        <a:t> Hranice</a:t>
                      </a:r>
                    </a:p>
                  </a:txBody>
                  <a:tcPr marL="51936" marR="519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Wingdings"/>
                        <a:buChar char=""/>
                      </a:pPr>
                      <a:endParaRPr lang="cs-CZ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936" marR="519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Wingdings"/>
                        <a:buChar char=""/>
                      </a:pPr>
                      <a:endParaRPr lang="cs-CZ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936" marR="519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Wingdings"/>
                        <a:buChar char=""/>
                      </a:pPr>
                      <a:endParaRPr lang="cs-CZ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936" marR="519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Wingdings"/>
                        <a:buChar char=""/>
                      </a:pPr>
                      <a:endParaRPr lang="cs-CZ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936" marR="519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Wingdings"/>
                        <a:buChar char=""/>
                      </a:pPr>
                      <a:endParaRPr lang="cs-CZ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936" marR="519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cs-CZ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936" marR="519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51936" marR="519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688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latin typeface="Calibri"/>
                          <a:ea typeface="Times New Roman"/>
                          <a:cs typeface="Times New Roman"/>
                        </a:rPr>
                        <a:t>MěÚ Hustopeče</a:t>
                      </a:r>
                    </a:p>
                  </a:txBody>
                  <a:tcPr marL="51936" marR="519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Wingdings"/>
                        <a:buChar char=""/>
                      </a:pPr>
                      <a:endParaRPr lang="cs-CZ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936" marR="519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Wingdings"/>
                        <a:buChar char=""/>
                      </a:pPr>
                      <a:endParaRPr lang="cs-CZ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936" marR="519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Wingdings"/>
                        <a:buChar char=""/>
                      </a:pPr>
                      <a:endParaRPr lang="cs-CZ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936" marR="519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cs-CZ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936" marR="519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Wingdings"/>
                        <a:buChar char=""/>
                      </a:pPr>
                      <a:endParaRPr lang="cs-CZ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936" marR="519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cs-CZ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936" marR="519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51936" marR="519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251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latin typeface="Calibri"/>
                          <a:ea typeface="Times New Roman"/>
                          <a:cs typeface="Times New Roman"/>
                        </a:rPr>
                        <a:t>Magistrát města Prostějov</a:t>
                      </a:r>
                    </a:p>
                  </a:txBody>
                  <a:tcPr marL="51936" marR="519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cs-CZ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936" marR="519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cs-CZ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936" marR="519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cs-CZ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936" marR="519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cs-CZ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936" marR="519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Wingdings"/>
                        <a:buChar char=""/>
                      </a:pPr>
                      <a:endParaRPr lang="cs-CZ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936" marR="519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cs-CZ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936" marR="519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51936" marR="519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688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latin typeface="Calibri"/>
                          <a:ea typeface="Times New Roman"/>
                          <a:cs typeface="Times New Roman"/>
                        </a:rPr>
                        <a:t>Magistrát města Přerov</a:t>
                      </a:r>
                    </a:p>
                  </a:txBody>
                  <a:tcPr marL="51936" marR="519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cs-CZ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936" marR="519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Wingdings"/>
                        <a:buChar char=""/>
                      </a:pPr>
                      <a:endParaRPr lang="cs-CZ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936" marR="519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cs-CZ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936" marR="519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Wingdings"/>
                        <a:buChar char=""/>
                      </a:pPr>
                      <a:endParaRPr lang="cs-CZ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936" marR="519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Wingdings"/>
                        <a:buChar char=""/>
                      </a:pPr>
                      <a:endParaRPr lang="cs-CZ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936" marR="519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Wingdings"/>
                        <a:buChar char=""/>
                      </a:pPr>
                      <a:endParaRPr lang="cs-CZ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936" marR="519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51936" marR="519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688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latin typeface="Calibri"/>
                          <a:ea typeface="Times New Roman"/>
                          <a:cs typeface="Times New Roman"/>
                        </a:rPr>
                        <a:t>MěÚ Šternberk</a:t>
                      </a:r>
                    </a:p>
                  </a:txBody>
                  <a:tcPr marL="51936" marR="519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Wingdings"/>
                        <a:buChar char=""/>
                      </a:pPr>
                      <a:endParaRPr lang="cs-CZ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936" marR="519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Wingdings"/>
                        <a:buChar char=""/>
                      </a:pPr>
                      <a:endParaRPr lang="cs-CZ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936" marR="519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cs-CZ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936" marR="519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Wingdings"/>
                        <a:buChar char=""/>
                      </a:pPr>
                      <a:endParaRPr lang="cs-CZ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936" marR="519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cs-CZ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936" marR="519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cs-CZ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936" marR="519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51936" marR="519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25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latin typeface="Calibri"/>
                          <a:ea typeface="Times New Roman"/>
                          <a:cs typeface="Times New Roman"/>
                        </a:rPr>
                        <a:t>MěÚ Tábor</a:t>
                      </a:r>
                    </a:p>
                  </a:txBody>
                  <a:tcPr marL="51936" marR="519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cs-CZ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936" marR="519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Wingdings"/>
                        <a:buChar char=""/>
                      </a:pPr>
                      <a:endParaRPr lang="cs-CZ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936" marR="519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cs-CZ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936" marR="519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Wingdings"/>
                        <a:buChar char=""/>
                      </a:pPr>
                      <a:endParaRPr lang="cs-CZ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936" marR="519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cs-CZ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936" marR="519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cs-CZ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936" marR="519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51936" marR="519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97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 err="1">
                          <a:latin typeface="Calibri"/>
                          <a:ea typeface="Times New Roman"/>
                          <a:cs typeface="Times New Roman"/>
                        </a:rPr>
                        <a:t>MěÚ</a:t>
                      </a:r>
                      <a:r>
                        <a:rPr lang="cs-CZ" sz="1200" dirty="0">
                          <a:latin typeface="Calibri"/>
                          <a:ea typeface="Times New Roman"/>
                          <a:cs typeface="Times New Roman"/>
                        </a:rPr>
                        <a:t> Vsetín</a:t>
                      </a:r>
                    </a:p>
                  </a:txBody>
                  <a:tcPr marL="51936" marR="519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cs-CZ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936" marR="519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Wingdings"/>
                        <a:buChar char=""/>
                      </a:pPr>
                      <a:endParaRPr lang="cs-CZ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936" marR="519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Wingdings"/>
                        <a:buChar char=""/>
                      </a:pPr>
                      <a:endParaRPr lang="cs-CZ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936" marR="519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cs-CZ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936" marR="519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cs-CZ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936" marR="519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cs-CZ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936" marR="519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51936" marR="519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34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cs-CZ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936" marR="519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51936" marR="519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latin typeface="Calibri"/>
                          <a:ea typeface="Times New Roman"/>
                          <a:cs typeface="Times New Roman"/>
                        </a:rPr>
                        <a:t>9</a:t>
                      </a:r>
                    </a:p>
                  </a:txBody>
                  <a:tcPr marL="51936" marR="519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51936" marR="519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51936" marR="519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latin typeface="Calibri"/>
                          <a:ea typeface="Times New Roman"/>
                          <a:cs typeface="Times New Roman"/>
                        </a:rPr>
                        <a:t>7</a:t>
                      </a:r>
                    </a:p>
                  </a:txBody>
                  <a:tcPr marL="51936" marR="519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51936" marR="519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cs-CZ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936" marR="519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 algn="just"/>
            <a:endParaRPr lang="cs-CZ" dirty="0" smtClean="0"/>
          </a:p>
          <a:p>
            <a:pPr algn="just">
              <a:buNone/>
            </a:pPr>
            <a:r>
              <a:rPr lang="cs-CZ" dirty="0" smtClean="0"/>
              <a:t>	Komparací </a:t>
            </a:r>
            <a:r>
              <a:rPr lang="cs-CZ" dirty="0" smtClean="0"/>
              <a:t>bylo zjištěno, že požadavky nejlépe splňuje směrnice Města Hranice. Tato směrnice byla ze všech sledovaných směrnic druhá nejstarší a přesto nejlépe zpracovaná dle požadovaných kritérií. Bylo zjištěno, že neobsahuje pouze jedno ze sledovaných kritérií, které byly zvoleny jako klíčové a to zapracování postupu týkajícího se řízení rizik projektu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Dále bylo zjištěno, že ne všechny směrnice jsou vypracovány tak, aby plnily svou funkci. Jednalo  se zejména o směrnici Města Broumov, která je velmi všeobecná a neobsahuje ani základní údaje potřebné k práci projektového týmu a o směrnici Města Frenštát pod Radhoštěm, která je velice stručná a neupravuje zdaleka celý postup při projektovém řízení. </a:t>
            </a:r>
          </a:p>
          <a:p>
            <a:r>
              <a:rPr lang="cs-CZ" dirty="0" smtClean="0"/>
              <a:t>Některé z posuzovaných směrnic zase neobsahují žádnou z příloh, potřebnou pro práci v projektovém týmu. Jednalo se o směrnice měst Bystřice pod Hostýnem, Hustopeče a Tábor.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 algn="just">
              <a:buNone/>
            </a:pPr>
            <a:endParaRPr lang="cs-CZ" dirty="0" smtClean="0"/>
          </a:p>
          <a:p>
            <a:pPr algn="just">
              <a:buNone/>
            </a:pPr>
            <a:r>
              <a:rPr lang="cs-CZ" dirty="0" smtClean="0"/>
              <a:t>    Vyplynulo, že existují velké rozdíly při zpracování směrnic na jednotlivých městských úřadech. V praxi jsou tyto směrnice nezbytným podkladem pro kvalitní práci projektového týmu, kdy bez těchto směrnic jednotliví členové projektového týmu nemají identifikované úkoly, pravomoci a zodpovědnost a nemají při své práci podle čeho postupovat.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548680"/>
            <a:ext cx="8229600" cy="5505475"/>
          </a:xfrm>
        </p:spPr>
        <p:txBody>
          <a:bodyPr/>
          <a:lstStyle/>
          <a:p>
            <a:pPr algn="just"/>
            <a:endParaRPr lang="cs-CZ" dirty="0" smtClean="0"/>
          </a:p>
          <a:p>
            <a:pPr algn="just"/>
            <a:endParaRPr lang="cs-CZ" dirty="0" smtClean="0"/>
          </a:p>
          <a:p>
            <a:pPr algn="just">
              <a:buNone/>
            </a:pPr>
            <a:r>
              <a:rPr lang="cs-CZ" dirty="0" smtClean="0"/>
              <a:t>	Z </a:t>
            </a:r>
            <a:r>
              <a:rPr lang="cs-CZ" dirty="0" smtClean="0"/>
              <a:t>analýzy vybraných směrnic o projektovém řízení bylo vybráno pro porovnávanou směrnici 11 doporučení, které by v případě jejich zapracování do směrnice zvýšily její kvalitu a podpořily by její obsahovou úplnost. 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</TotalTime>
  <Words>587</Words>
  <Application>Microsoft Office PowerPoint</Application>
  <PresentationFormat>Předvádění na obrazovce (4:3)</PresentationFormat>
  <Paragraphs>97</Paragraphs>
  <Slides>15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Motiv sady Office</vt:lpstr>
      <vt:lpstr> Komparace a vyhodnocení metodických směrnic pro řízení projektů u vybraných městských úřadů </vt:lpstr>
      <vt:lpstr> Směrnice o projektovém řízení</vt:lpstr>
      <vt:lpstr>Cíl práce</vt:lpstr>
      <vt:lpstr>Snímek 4</vt:lpstr>
      <vt:lpstr>Snímek 5</vt:lpstr>
      <vt:lpstr>Snímek 6</vt:lpstr>
      <vt:lpstr>Snímek 7</vt:lpstr>
      <vt:lpstr>Snímek 8</vt:lpstr>
      <vt:lpstr>Snímek 9</vt:lpstr>
      <vt:lpstr> Jednalo se o tato doporučení: </vt:lpstr>
      <vt:lpstr>Snímek 11</vt:lpstr>
      <vt:lpstr>Z vyjádření vedoucího finančního odboru k navrhovaným doporučením vyplynulo:</vt:lpstr>
      <vt:lpstr>Snímek 13</vt:lpstr>
      <vt:lpstr>Snímek 14</vt:lpstr>
      <vt:lpstr>Snímek 15</vt:lpstr>
    </vt:vector>
  </TitlesOfParts>
  <Company>ATC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Komparace a vyhodnocení metodických směrnic pro řízení projektů u vybraných městských úřadů </dc:title>
  <dc:creator>mhostalkova</dc:creator>
  <cp:lastModifiedBy>mhostalkova</cp:lastModifiedBy>
  <cp:revision>45</cp:revision>
  <dcterms:created xsi:type="dcterms:W3CDTF">2015-05-04T07:43:19Z</dcterms:created>
  <dcterms:modified xsi:type="dcterms:W3CDTF">2015-05-07T06:58:57Z</dcterms:modified>
</cp:coreProperties>
</file>