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handoutMasterIdLst>
    <p:handoutMasterId r:id="rId11"/>
  </p:handoutMasterIdLst>
  <p:sldIdLst>
    <p:sldId id="256" r:id="rId2"/>
    <p:sldId id="260" r:id="rId3"/>
    <p:sldId id="257" r:id="rId4"/>
    <p:sldId id="258" r:id="rId5"/>
    <p:sldId id="266" r:id="rId6"/>
    <p:sldId id="261" r:id="rId7"/>
    <p:sldId id="262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3CEAD-3540-422A-926C-A15500FF120B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F80ED-530B-4570-AB7E-E986FAD417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9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7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1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41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7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83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6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8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6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4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1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4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7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2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2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8998" y="1250317"/>
            <a:ext cx="8826541" cy="164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Přenos telemetrie přes </a:t>
            </a:r>
            <a:r>
              <a:rPr lang="cs-CZ" dirty="0" err="1">
                <a:solidFill>
                  <a:schemeClr val="tx1"/>
                </a:solidFill>
              </a:rPr>
              <a:t>IoT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508186" y="5822801"/>
            <a:ext cx="2479829" cy="609944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Bc. Filip Malý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3855870"/>
            <a:ext cx="3669113" cy="244607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92C60E6-7146-4DC8-8C52-A42036414675}"/>
              </a:ext>
            </a:extLst>
          </p:cNvPr>
          <p:cNvSpPr/>
          <p:nvPr/>
        </p:nvSpPr>
        <p:spPr>
          <a:xfrm>
            <a:off x="8755546" y="6232690"/>
            <a:ext cx="343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Vedoucí: Ing. Tomáš Vokoun </a:t>
            </a:r>
          </a:p>
        </p:txBody>
      </p:sp>
      <p:pic>
        <p:nvPicPr>
          <p:cNvPr id="1026" name="Picture 2" descr="Výsledek obrázku pro drone png">
            <a:extLst>
              <a:ext uri="{FF2B5EF4-FFF2-40B4-BE49-F238E27FC236}">
                <a16:creationId xmlns:a16="http://schemas.microsoft.com/office/drawing/2014/main" id="{7D405673-B26A-4E58-B8F4-2F2007916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00" y="225200"/>
            <a:ext cx="1133083" cy="11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633A3-F16F-4258-9B73-0B8D9CA1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80868-FF4C-4924-9B8F-1BAEC26C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Hlavní cíl: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Přenos telemetrie prostřednictvím Internet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(</a:t>
            </a:r>
            <a:r>
              <a:rPr lang="cs-CZ" dirty="0" err="1"/>
              <a:t>IoT</a:t>
            </a:r>
            <a:r>
              <a:rPr lang="cs-CZ" dirty="0"/>
              <a:t>) rozhraní</a:t>
            </a:r>
          </a:p>
          <a:p>
            <a:pPr marL="0" indent="0">
              <a:buNone/>
            </a:pPr>
            <a:r>
              <a:rPr lang="cs-CZ" b="1" dirty="0"/>
              <a:t>Dílčí cíle: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Analýza </a:t>
            </a:r>
            <a:r>
              <a:rPr lang="cs-CZ" dirty="0" err="1"/>
              <a:t>IoT</a:t>
            </a:r>
            <a:r>
              <a:rPr lang="cs-CZ" dirty="0"/>
              <a:t> rozhraní včetně porovnání se stávajícími nejběžnějšími poskytovateli </a:t>
            </a:r>
            <a:r>
              <a:rPr lang="cs-CZ" dirty="0" err="1"/>
              <a:t>IoT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Tvorba aplikace pro komunikaci s telemetrickým zařízením prostřednictvím </a:t>
            </a:r>
            <a:r>
              <a:rPr lang="cs-CZ" dirty="0" err="1"/>
              <a:t>IoT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Implementace komunikace s prototypem dronu 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Výsledek obrázku pro drone png">
            <a:extLst>
              <a:ext uri="{FF2B5EF4-FFF2-40B4-BE49-F238E27FC236}">
                <a16:creationId xmlns:a16="http://schemas.microsoft.com/office/drawing/2014/main" id="{0BDD4343-D849-419E-A52B-487D8272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00" y="225200"/>
            <a:ext cx="1133083" cy="11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4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633A3-F16F-4258-9B73-0B8D9CA1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Metodika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80868-FF4C-4924-9B8F-1BAEC26C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Teoretická část: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Rešeršní část analýza odborné a vědecké literatury</a:t>
            </a:r>
          </a:p>
          <a:p>
            <a:pPr marL="0" indent="0">
              <a:buNone/>
            </a:pPr>
            <a:r>
              <a:rPr lang="cs-CZ" b="1" dirty="0"/>
              <a:t>Praktická část: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Metody vícekriteriální analýzy variant (Bodovací a </a:t>
            </a:r>
            <a:r>
              <a:rPr lang="cs-CZ" dirty="0" err="1"/>
              <a:t>Saatyho</a:t>
            </a:r>
            <a:r>
              <a:rPr lang="cs-CZ" dirty="0"/>
              <a:t> metoda)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Charakteristika telemetrie pomocí UML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Aplikace vytvořena v prostředí SAP FIORI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Jazyky: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err="1"/>
              <a:t>JavaScript</a:t>
            </a:r>
            <a:endParaRPr lang="cs-CZ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Python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SQL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Shell </a:t>
            </a:r>
            <a:r>
              <a:rPr lang="cs-CZ" dirty="0" err="1"/>
              <a:t>scripting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Výsledek obrázku pro drone png">
            <a:extLst>
              <a:ext uri="{FF2B5EF4-FFF2-40B4-BE49-F238E27FC236}">
                <a16:creationId xmlns:a16="http://schemas.microsoft.com/office/drawing/2014/main" id="{0BDD4343-D849-419E-A52B-487D8272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00" y="225200"/>
            <a:ext cx="1133083" cy="11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3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633A3-F16F-4258-9B73-0B8D9CA1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Kritéria pro vícekriteriální analýzu variant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80868-FF4C-4924-9B8F-1BAEC26C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0731"/>
            <a:ext cx="8596668" cy="4567669"/>
          </a:xfrm>
        </p:spPr>
        <p:txBody>
          <a:bodyPr/>
          <a:lstStyle/>
          <a:p>
            <a:r>
              <a:rPr lang="cs-CZ" dirty="0"/>
              <a:t>16 kritérií</a:t>
            </a:r>
          </a:p>
          <a:p>
            <a:r>
              <a:rPr lang="cs-CZ" dirty="0"/>
              <a:t>Váhy </a:t>
            </a:r>
            <a:r>
              <a:rPr lang="cs-CZ" dirty="0" err="1"/>
              <a:t>Saatyho</a:t>
            </a:r>
            <a:r>
              <a:rPr lang="cs-CZ" dirty="0"/>
              <a:t> metodou</a:t>
            </a:r>
          </a:p>
          <a:p>
            <a:r>
              <a:rPr lang="cs-CZ" dirty="0"/>
              <a:t>10 nejvýznamnějších kritérií</a:t>
            </a:r>
          </a:p>
        </p:txBody>
      </p:sp>
      <p:pic>
        <p:nvPicPr>
          <p:cNvPr id="4" name="Picture 2" descr="Výsledek obrázku pro drone png">
            <a:extLst>
              <a:ext uri="{FF2B5EF4-FFF2-40B4-BE49-F238E27FC236}">
                <a16:creationId xmlns:a16="http://schemas.microsoft.com/office/drawing/2014/main" id="{0BDD4343-D849-419E-A52B-487D8272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00" y="225200"/>
            <a:ext cx="1133083" cy="11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51AEC96-3D6A-4ECF-8E07-74CE62B0F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32981"/>
              </p:ext>
            </p:extLst>
          </p:nvPr>
        </p:nvGraphicFramePr>
        <p:xfrm>
          <a:off x="677334" y="3210244"/>
          <a:ext cx="3693329" cy="271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082">
                  <a:extLst>
                    <a:ext uri="{9D8B030D-6E8A-4147-A177-3AD203B41FA5}">
                      <a16:colId xmlns:a16="http://schemas.microsoft.com/office/drawing/2014/main" val="1002992142"/>
                    </a:ext>
                  </a:extLst>
                </a:gridCol>
                <a:gridCol w="2211165">
                  <a:extLst>
                    <a:ext uri="{9D8B030D-6E8A-4147-A177-3AD203B41FA5}">
                      <a16:colId xmlns:a16="http://schemas.microsoft.com/office/drawing/2014/main" val="1775035554"/>
                    </a:ext>
                  </a:extLst>
                </a:gridCol>
                <a:gridCol w="741082">
                  <a:extLst>
                    <a:ext uri="{9D8B030D-6E8A-4147-A177-3AD203B41FA5}">
                      <a16:colId xmlns:a16="http://schemas.microsoft.com/office/drawing/2014/main" val="489450983"/>
                    </a:ext>
                  </a:extLst>
                </a:gridCol>
              </a:tblGrid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Pořadí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Kritérium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Váha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748180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Cena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0,180421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321638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Licence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0,147655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87906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Propojení na </a:t>
                      </a:r>
                      <a:r>
                        <a:rPr lang="cs-CZ" sz="1100" u="none" strike="noStrike" dirty="0" err="1">
                          <a:effectLst/>
                        </a:rPr>
                        <a:t>Github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0,108668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6636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Databáze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0,10638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124323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Konektivita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0,075792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73793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Hardware podpora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0,06966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485349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Protokoly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0,058828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566528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Vlastní knihovny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0,057941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17444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API dokumentace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0,043526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486536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Vlastní sada aplikací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0,035387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1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4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633A3-F16F-4258-9B73-0B8D9CA1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Výsledky analýzy </a:t>
            </a:r>
            <a:r>
              <a:rPr lang="cs-CZ" dirty="0" err="1">
                <a:solidFill>
                  <a:schemeClr val="tx1"/>
                </a:solidFill>
              </a:rPr>
              <a:t>IoT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80868-FF4C-4924-9B8F-1BAEC26C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693"/>
            <a:ext cx="8596668" cy="4567669"/>
          </a:xfrm>
        </p:spPr>
        <p:txBody>
          <a:bodyPr/>
          <a:lstStyle/>
          <a:p>
            <a:r>
              <a:rPr lang="cs-CZ" dirty="0"/>
              <a:t>Zaměřeno na přenos telemetrie z dronu</a:t>
            </a:r>
          </a:p>
          <a:p>
            <a:r>
              <a:rPr lang="cs-CZ" dirty="0"/>
              <a:t>Srovnání 20 poskytovatelů</a:t>
            </a:r>
          </a:p>
          <a:p>
            <a:r>
              <a:rPr lang="cs-CZ" dirty="0"/>
              <a:t>Bodovací metoda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Bodovací metoda ohodnocená o váhy ze </a:t>
            </a:r>
            <a:r>
              <a:rPr lang="cs-CZ" dirty="0" err="1"/>
              <a:t>Saatyho</a:t>
            </a:r>
            <a:r>
              <a:rPr lang="cs-CZ" dirty="0"/>
              <a:t> metody</a:t>
            </a:r>
          </a:p>
        </p:txBody>
      </p:sp>
      <p:pic>
        <p:nvPicPr>
          <p:cNvPr id="4" name="Picture 2" descr="Výsledek obrázku pro drone png">
            <a:extLst>
              <a:ext uri="{FF2B5EF4-FFF2-40B4-BE49-F238E27FC236}">
                <a16:creationId xmlns:a16="http://schemas.microsoft.com/office/drawing/2014/main" id="{0BDD4343-D849-419E-A52B-487D8272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00" y="225200"/>
            <a:ext cx="1133083" cy="11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6C62A61-9A47-4BBC-B48C-D8CFABFF1E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4584" y="2592045"/>
          <a:ext cx="4897843" cy="1673910"/>
        </p:xfrm>
        <a:graphic>
          <a:graphicData uri="http://schemas.openxmlformats.org/drawingml/2006/table">
            <a:tbl>
              <a:tblPr/>
              <a:tblGrid>
                <a:gridCol w="1444132">
                  <a:extLst>
                    <a:ext uri="{9D8B030D-6E8A-4147-A177-3AD203B41FA5}">
                      <a16:colId xmlns:a16="http://schemas.microsoft.com/office/drawing/2014/main" val="3874936450"/>
                    </a:ext>
                  </a:extLst>
                </a:gridCol>
                <a:gridCol w="2477397">
                  <a:extLst>
                    <a:ext uri="{9D8B030D-6E8A-4147-A177-3AD203B41FA5}">
                      <a16:colId xmlns:a16="http://schemas.microsoft.com/office/drawing/2014/main" val="1789726547"/>
                    </a:ext>
                  </a:extLst>
                </a:gridCol>
                <a:gridCol w="976314">
                  <a:extLst>
                    <a:ext uri="{9D8B030D-6E8A-4147-A177-3AD203B41FA5}">
                      <a16:colId xmlns:a16="http://schemas.microsoft.com/office/drawing/2014/main" val="450882230"/>
                    </a:ext>
                  </a:extLst>
                </a:gridCol>
              </a:tblGrid>
              <a:tr h="26857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nejlépe hodnocených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Poskytovatel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8214"/>
                  </a:ext>
                </a:extLst>
              </a:tr>
              <a:tr h="2479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  IOT LEONARDO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8117"/>
                  </a:ext>
                </a:extLst>
              </a:tr>
              <a:tr h="2479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 Watson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8593293"/>
                  </a:ext>
                </a:extLst>
              </a:tr>
              <a:tr h="2479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Azure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hub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1454978"/>
                  </a:ext>
                </a:extLst>
              </a:tr>
              <a:tr h="2479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Cloud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4781792"/>
                  </a:ext>
                </a:extLst>
              </a:tr>
              <a:tr h="2479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Samsung ARTIK Cloud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5040842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B59BC6E6-085D-4E75-AFE8-AB602E94E3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4584" y="4676640"/>
          <a:ext cx="5001416" cy="1829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887">
                  <a:extLst>
                    <a:ext uri="{9D8B030D-6E8A-4147-A177-3AD203B41FA5}">
                      <a16:colId xmlns:a16="http://schemas.microsoft.com/office/drawing/2014/main" val="1077602501"/>
                    </a:ext>
                  </a:extLst>
                </a:gridCol>
                <a:gridCol w="2227094">
                  <a:extLst>
                    <a:ext uri="{9D8B030D-6E8A-4147-A177-3AD203B41FA5}">
                      <a16:colId xmlns:a16="http://schemas.microsoft.com/office/drawing/2014/main" val="2238987523"/>
                    </a:ext>
                  </a:extLst>
                </a:gridCol>
                <a:gridCol w="1374435">
                  <a:extLst>
                    <a:ext uri="{9D8B030D-6E8A-4147-A177-3AD203B41FA5}">
                      <a16:colId xmlns:a16="http://schemas.microsoft.com/office/drawing/2014/main" val="1931485360"/>
                    </a:ext>
                  </a:extLst>
                </a:gridCol>
              </a:tblGrid>
              <a:tr h="27898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nejlépe hodnocených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Poskytovatel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Body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30322"/>
                  </a:ext>
                </a:extLst>
              </a:tr>
              <a:tr h="27898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SAP  IOT LEONARDO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87,17527521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66110"/>
                  </a:ext>
                </a:extLst>
              </a:tr>
              <a:tr h="27898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Watson </a:t>
                      </a:r>
                      <a:r>
                        <a:rPr lang="cs-CZ" sz="1400" b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IoT</a:t>
                      </a:r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Platform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79,10420544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37210"/>
                  </a:ext>
                </a:extLst>
              </a:tr>
              <a:tr h="27898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Cloud </a:t>
                      </a:r>
                      <a:r>
                        <a:rPr lang="cs-CZ" sz="1400" b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77,41640078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0286"/>
                  </a:ext>
                </a:extLst>
              </a:tr>
              <a:tr h="27898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 </a:t>
                      </a:r>
                      <a:r>
                        <a:rPr lang="cs-CZ" sz="1400" b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Predix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74,11819792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16697"/>
                  </a:ext>
                </a:extLst>
              </a:tr>
              <a:tr h="27898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Samsung ARTIK Cloud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74,03684658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93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81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633A3-F16F-4258-9B73-0B8D9CA1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Aplikace pro komunikaci s telemetrickým zařízením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B0A7CCA-0D3C-4FDE-BBD4-2F86B788A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67" y="1791253"/>
            <a:ext cx="8847038" cy="422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Výsledek obrázku pro drone png">
            <a:extLst>
              <a:ext uri="{FF2B5EF4-FFF2-40B4-BE49-F238E27FC236}">
                <a16:creationId xmlns:a16="http://schemas.microsoft.com/office/drawing/2014/main" id="{0BDD4343-D849-419E-A52B-487D8272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00" y="225200"/>
            <a:ext cx="1133083" cy="11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9F6074-D4FE-445B-B28B-1FD49F1D9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321" y="1791253"/>
            <a:ext cx="3072912" cy="273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07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633A3-F16F-4258-9B73-0B8D9CA1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Vytvořené prototypy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80868-FF4C-4924-9B8F-1BAEC26C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513" y="1416340"/>
            <a:ext cx="3079657" cy="513037"/>
          </a:xfrm>
        </p:spPr>
        <p:txBody>
          <a:bodyPr/>
          <a:lstStyle/>
          <a:p>
            <a:r>
              <a:rPr lang="cs-CZ" dirty="0" err="1"/>
              <a:t>Quad</a:t>
            </a:r>
            <a:r>
              <a:rPr lang="cs-CZ" dirty="0"/>
              <a:t> dron s RPI 2</a:t>
            </a:r>
          </a:p>
        </p:txBody>
      </p:sp>
      <p:pic>
        <p:nvPicPr>
          <p:cNvPr id="4" name="Picture 2" descr="Výsledek obrázku pro drone png">
            <a:extLst>
              <a:ext uri="{FF2B5EF4-FFF2-40B4-BE49-F238E27FC236}">
                <a16:creationId xmlns:a16="http://schemas.microsoft.com/office/drawing/2014/main" id="{0BDD4343-D849-419E-A52B-487D8272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00" y="225200"/>
            <a:ext cx="1133083" cy="11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E7726F0-6B77-4F38-8898-993AF689A805}"/>
              </a:ext>
            </a:extLst>
          </p:cNvPr>
          <p:cNvSpPr txBox="1">
            <a:spLocks/>
          </p:cNvSpPr>
          <p:nvPr/>
        </p:nvSpPr>
        <p:spPr>
          <a:xfrm>
            <a:off x="6191717" y="1416340"/>
            <a:ext cx="3079657" cy="513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Hexa</a:t>
            </a:r>
            <a:r>
              <a:rPr lang="cs-CZ" dirty="0"/>
              <a:t> dron s RPI 3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431EE8-1FA7-4688-B398-691C253765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13" y="2230587"/>
            <a:ext cx="4547111" cy="312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8E608C-EEFE-4B79-B6CF-0A05D51578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89" y="2230587"/>
            <a:ext cx="4547111" cy="3125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8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633A3-F16F-4258-9B73-0B8D9CA1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Přenesená telemetrie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80868-FF4C-4924-9B8F-1BAEC26C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51" y="1431719"/>
            <a:ext cx="3079657" cy="513037"/>
          </a:xfrm>
        </p:spPr>
        <p:txBody>
          <a:bodyPr/>
          <a:lstStyle/>
          <a:p>
            <a:r>
              <a:rPr lang="cs-CZ" dirty="0"/>
              <a:t>Příkaz z aplikace</a:t>
            </a:r>
          </a:p>
        </p:txBody>
      </p:sp>
      <p:pic>
        <p:nvPicPr>
          <p:cNvPr id="4" name="Picture 2" descr="Výsledek obrázku pro drone png">
            <a:extLst>
              <a:ext uri="{FF2B5EF4-FFF2-40B4-BE49-F238E27FC236}">
                <a16:creationId xmlns:a16="http://schemas.microsoft.com/office/drawing/2014/main" id="{0BDD4343-D849-419E-A52B-487D8272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00" y="225200"/>
            <a:ext cx="1133083" cy="11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E7726F0-6B77-4F38-8898-993AF689A805}"/>
              </a:ext>
            </a:extLst>
          </p:cNvPr>
          <p:cNvSpPr txBox="1">
            <a:spLocks/>
          </p:cNvSpPr>
          <p:nvPr/>
        </p:nvSpPr>
        <p:spPr>
          <a:xfrm>
            <a:off x="6194248" y="1417363"/>
            <a:ext cx="3079657" cy="513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Telemetrie v dronu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D35AD98-544B-4FF3-A1C6-52ABF5AA73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1" y="2180769"/>
            <a:ext cx="5321421" cy="318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9C2601C-4CC8-47FB-99D1-591E124213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48" y="2108368"/>
            <a:ext cx="5749925" cy="3181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65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633A3-F16F-4258-9B73-0B8D9CA1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tx1"/>
                </a:solidFill>
              </a:rPr>
              <a:t>Závěr práce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80868-FF4C-4924-9B8F-1BAEC26C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647" y="1270000"/>
            <a:ext cx="6044892" cy="520630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Teoretická část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Popis základní problematiky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Odborné a vědecké zdroje v elektronické podobě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Praktická část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Vybrání nejvhodnějšího poskytovatele vícekriteriální analýzou variant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Responsivní HTML aplikace vytvořená jazyky XML a </a:t>
            </a:r>
            <a:r>
              <a:rPr lang="cs-CZ" dirty="0" err="1"/>
              <a:t>JavaScript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IoT modul pro komunikaci se SCP v jazyce python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Dva prototypy dronu s RPI 2 a 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Nastavení IoT služby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Nastavení databáze a vytvoření </a:t>
            </a:r>
            <a:r>
              <a:rPr lang="cs-CZ" dirty="0" err="1"/>
              <a:t>xsodata</a:t>
            </a:r>
            <a:r>
              <a:rPr lang="cs-CZ" dirty="0"/>
              <a:t> služeb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Obousměrné přenesení telemetrie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Výsledek obrázku pro drone png">
            <a:extLst>
              <a:ext uri="{FF2B5EF4-FFF2-40B4-BE49-F238E27FC236}">
                <a16:creationId xmlns:a16="http://schemas.microsoft.com/office/drawing/2014/main" id="{0BDD4343-D849-419E-A52B-487D8272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00" y="225200"/>
            <a:ext cx="1133083" cy="11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9087E2E-6F44-49CD-A5B8-CE03059C5F95}"/>
              </a:ext>
            </a:extLst>
          </p:cNvPr>
          <p:cNvSpPr txBox="1">
            <a:spLocks/>
          </p:cNvSpPr>
          <p:nvPr/>
        </p:nvSpPr>
        <p:spPr>
          <a:xfrm>
            <a:off x="10161713" y="6172199"/>
            <a:ext cx="1719470" cy="535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cs-CZ"/>
              <a:t>Bc. Filip Malý</a:t>
            </a:r>
            <a:br>
              <a:rPr lang="cs-CZ"/>
            </a:br>
            <a:r>
              <a:rPr lang="cs-CZ"/>
              <a:t>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95749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3155</TotalTime>
  <Words>243</Words>
  <Application>Microsoft Office PowerPoint</Application>
  <PresentationFormat>Širokoúhlá obrazovka</PresentationFormat>
  <Paragraphs>125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Fazeta</vt:lpstr>
      <vt:lpstr>Přenos telemetrie přes IoT</vt:lpstr>
      <vt:lpstr>Cíl práce</vt:lpstr>
      <vt:lpstr>Metodika</vt:lpstr>
      <vt:lpstr>Kritéria pro vícekriteriální analýzu variant</vt:lpstr>
      <vt:lpstr>Výsledky analýzy IoT</vt:lpstr>
      <vt:lpstr>Aplikace pro komunikaci s telemetrickým zařízením </vt:lpstr>
      <vt:lpstr>Vytvořené prototypy</vt:lpstr>
      <vt:lpstr>Přenesená telemetrie</vt:lpstr>
      <vt:lpstr>Závěr práce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dat na Internetu</dc:title>
  <dc:creator>Filip Malý</dc:creator>
  <cp:lastModifiedBy>Filip Malý</cp:lastModifiedBy>
  <cp:revision>44</cp:revision>
  <cp:lastPrinted>2016-03-12T13:27:39Z</cp:lastPrinted>
  <dcterms:created xsi:type="dcterms:W3CDTF">2016-01-25T08:48:41Z</dcterms:created>
  <dcterms:modified xsi:type="dcterms:W3CDTF">2018-03-25T20:50:28Z</dcterms:modified>
</cp:coreProperties>
</file>