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73" r:id="rId3"/>
    <p:sldId id="274" r:id="rId4"/>
    <p:sldId id="258" r:id="rId5"/>
    <p:sldId id="259" r:id="rId6"/>
    <p:sldId id="276" r:id="rId7"/>
    <p:sldId id="260" r:id="rId8"/>
    <p:sldId id="278" r:id="rId9"/>
    <p:sldId id="262" r:id="rId10"/>
    <p:sldId id="261" r:id="rId11"/>
    <p:sldId id="264" r:id="rId12"/>
    <p:sldId id="279" r:id="rId13"/>
    <p:sldId id="280" r:id="rId14"/>
    <p:sldId id="281"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318" r:id="rId28"/>
    <p:sldId id="319" r:id="rId29"/>
    <p:sldId id="320" r:id="rId30"/>
    <p:sldId id="322" r:id="rId31"/>
    <p:sldId id="321" r:id="rId32"/>
    <p:sldId id="307" r:id="rId33"/>
    <p:sldId id="327" r:id="rId34"/>
    <p:sldId id="308" r:id="rId35"/>
    <p:sldId id="328" r:id="rId36"/>
    <p:sldId id="309" r:id="rId37"/>
    <p:sldId id="329" r:id="rId38"/>
    <p:sldId id="310" r:id="rId39"/>
    <p:sldId id="330" r:id="rId40"/>
    <p:sldId id="311" r:id="rId41"/>
    <p:sldId id="331" r:id="rId42"/>
    <p:sldId id="312" r:id="rId43"/>
    <p:sldId id="332" r:id="rId44"/>
    <p:sldId id="313" r:id="rId45"/>
    <p:sldId id="326" r:id="rId46"/>
    <p:sldId id="297" r:id="rId47"/>
    <p:sldId id="306" r:id="rId48"/>
    <p:sldId id="304" r:id="rId49"/>
    <p:sldId id="268" r:id="rId50"/>
    <p:sldId id="269" r:id="rId51"/>
    <p:sldId id="270" r:id="rId52"/>
    <p:sldId id="299" r:id="rId53"/>
    <p:sldId id="325" r:id="rId54"/>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Blackadder ITC" pitchFamily="82" charset="0"/>
        <a:ea typeface="+mn-ea"/>
        <a:cs typeface="Arial" charset="0"/>
      </a:defRPr>
    </a:lvl1pPr>
    <a:lvl2pPr marL="457200" algn="l" rtl="0" fontAlgn="base">
      <a:spcBef>
        <a:spcPct val="0"/>
      </a:spcBef>
      <a:spcAft>
        <a:spcPct val="0"/>
      </a:spcAft>
      <a:defRPr kern="1200">
        <a:solidFill>
          <a:schemeClr val="tx1"/>
        </a:solidFill>
        <a:latin typeface="Blackadder ITC" pitchFamily="82" charset="0"/>
        <a:ea typeface="+mn-ea"/>
        <a:cs typeface="Arial" charset="0"/>
      </a:defRPr>
    </a:lvl2pPr>
    <a:lvl3pPr marL="914400" algn="l" rtl="0" fontAlgn="base">
      <a:spcBef>
        <a:spcPct val="0"/>
      </a:spcBef>
      <a:spcAft>
        <a:spcPct val="0"/>
      </a:spcAft>
      <a:defRPr kern="1200">
        <a:solidFill>
          <a:schemeClr val="tx1"/>
        </a:solidFill>
        <a:latin typeface="Blackadder ITC" pitchFamily="82" charset="0"/>
        <a:ea typeface="+mn-ea"/>
        <a:cs typeface="Arial" charset="0"/>
      </a:defRPr>
    </a:lvl3pPr>
    <a:lvl4pPr marL="1371600" algn="l" rtl="0" fontAlgn="base">
      <a:spcBef>
        <a:spcPct val="0"/>
      </a:spcBef>
      <a:spcAft>
        <a:spcPct val="0"/>
      </a:spcAft>
      <a:defRPr kern="1200">
        <a:solidFill>
          <a:schemeClr val="tx1"/>
        </a:solidFill>
        <a:latin typeface="Blackadder ITC" pitchFamily="82" charset="0"/>
        <a:ea typeface="+mn-ea"/>
        <a:cs typeface="Arial" charset="0"/>
      </a:defRPr>
    </a:lvl4pPr>
    <a:lvl5pPr marL="1828800" algn="l" rtl="0" fontAlgn="base">
      <a:spcBef>
        <a:spcPct val="0"/>
      </a:spcBef>
      <a:spcAft>
        <a:spcPct val="0"/>
      </a:spcAft>
      <a:defRPr kern="1200">
        <a:solidFill>
          <a:schemeClr val="tx1"/>
        </a:solidFill>
        <a:latin typeface="Blackadder ITC" pitchFamily="82" charset="0"/>
        <a:ea typeface="+mn-ea"/>
        <a:cs typeface="Arial" charset="0"/>
      </a:defRPr>
    </a:lvl5pPr>
    <a:lvl6pPr marL="2286000" algn="l" defTabSz="914400" rtl="0" eaLnBrk="1" latinLnBrk="0" hangingPunct="1">
      <a:defRPr kern="1200">
        <a:solidFill>
          <a:schemeClr val="tx1"/>
        </a:solidFill>
        <a:latin typeface="Blackadder ITC" pitchFamily="82" charset="0"/>
        <a:ea typeface="+mn-ea"/>
        <a:cs typeface="Arial" charset="0"/>
      </a:defRPr>
    </a:lvl6pPr>
    <a:lvl7pPr marL="2743200" algn="l" defTabSz="914400" rtl="0" eaLnBrk="1" latinLnBrk="0" hangingPunct="1">
      <a:defRPr kern="1200">
        <a:solidFill>
          <a:schemeClr val="tx1"/>
        </a:solidFill>
        <a:latin typeface="Blackadder ITC" pitchFamily="82" charset="0"/>
        <a:ea typeface="+mn-ea"/>
        <a:cs typeface="Arial" charset="0"/>
      </a:defRPr>
    </a:lvl7pPr>
    <a:lvl8pPr marL="3200400" algn="l" defTabSz="914400" rtl="0" eaLnBrk="1" latinLnBrk="0" hangingPunct="1">
      <a:defRPr kern="1200">
        <a:solidFill>
          <a:schemeClr val="tx1"/>
        </a:solidFill>
        <a:latin typeface="Blackadder ITC" pitchFamily="82" charset="0"/>
        <a:ea typeface="+mn-ea"/>
        <a:cs typeface="Arial" charset="0"/>
      </a:defRPr>
    </a:lvl8pPr>
    <a:lvl9pPr marL="3657600" algn="l" defTabSz="914400" rtl="0" eaLnBrk="1" latinLnBrk="0" hangingPunct="1">
      <a:defRPr kern="1200">
        <a:solidFill>
          <a:schemeClr val="tx1"/>
        </a:solidFill>
        <a:latin typeface="Blackadder ITC" pitchFamily="8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0000"/>
    <a:srgbClr val="CC6600"/>
    <a:srgbClr val="72A51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8" autoAdjust="0"/>
    <p:restoredTop sz="94660"/>
  </p:normalViewPr>
  <p:slideViewPr>
    <p:cSldViewPr>
      <p:cViewPr>
        <p:scale>
          <a:sx n="86" d="100"/>
          <a:sy n="86" d="100"/>
        </p:scale>
        <p:origin x="-1782" y="-5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List_aplikac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List_aplikace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cs-CZ"/>
  <c:chart>
    <c:title>
      <c:tx>
        <c:rich>
          <a:bodyPr/>
          <a:lstStyle/>
          <a:p>
            <a:pPr>
              <a:defRPr sz="926" b="1" i="0" u="none" strike="noStrike" baseline="0">
                <a:solidFill>
                  <a:srgbClr val="000000"/>
                </a:solidFill>
                <a:latin typeface="Arial"/>
                <a:ea typeface="Arial"/>
                <a:cs typeface="Arial"/>
              </a:defRPr>
            </a:pPr>
            <a:r>
              <a:rPr lang="cs-CZ"/>
              <a:t>Clark-Evansův index</a:t>
            </a:r>
          </a:p>
        </c:rich>
      </c:tx>
      <c:layout>
        <c:manualLayout>
          <c:xMode val="edge"/>
          <c:yMode val="edge"/>
          <c:x val="0.36400817995910523"/>
          <c:y val="2.0000000000000052E-2"/>
        </c:manualLayout>
      </c:layout>
      <c:spPr>
        <a:noFill/>
        <a:ln w="24112">
          <a:noFill/>
        </a:ln>
      </c:spPr>
    </c:title>
    <c:view3D>
      <c:hPercent val="52"/>
      <c:depthPercent val="100"/>
      <c:rAngAx val="1"/>
    </c:view3D>
    <c:floor>
      <c:spPr>
        <a:solidFill>
          <a:srgbClr val="C0C0C0"/>
        </a:solidFill>
        <a:ln w="3175">
          <a:solidFill>
            <a:srgbClr val="000000"/>
          </a:solidFill>
          <a:prstDash val="solid"/>
        </a:ln>
      </c:spPr>
    </c:floor>
    <c:sideWall>
      <c:spPr>
        <a:solidFill>
          <a:srgbClr val="FFFFFF"/>
        </a:solidFill>
        <a:ln w="12700">
          <a:solidFill>
            <a:srgbClr val="000000"/>
          </a:solidFill>
          <a:prstDash val="solid"/>
        </a:ln>
      </c:spPr>
    </c:sideWall>
    <c:backWall>
      <c:spPr>
        <a:solidFill>
          <a:srgbClr val="FFFFFF"/>
        </a:solidFill>
        <a:ln w="12700">
          <a:solidFill>
            <a:srgbClr val="000000"/>
          </a:solidFill>
          <a:prstDash val="solid"/>
        </a:ln>
      </c:spPr>
    </c:backWall>
    <c:plotArea>
      <c:layout>
        <c:manualLayout>
          <c:layoutTarget val="inner"/>
          <c:xMode val="edge"/>
          <c:yMode val="edge"/>
          <c:x val="0.11860940695296526"/>
          <c:y val="0.1466666666666667"/>
          <c:w val="0.88343558282208567"/>
          <c:h val="0.67666666666666664"/>
        </c:manualLayout>
      </c:layout>
      <c:bar3DChart>
        <c:barDir val="col"/>
        <c:grouping val="clustered"/>
        <c:ser>
          <c:idx val="0"/>
          <c:order val="0"/>
          <c:spPr>
            <a:gradFill rotWithShape="0">
              <a:gsLst>
                <a:gs pos="0">
                  <a:srgbClr val="3366FF"/>
                </a:gs>
                <a:gs pos="100000">
                  <a:srgbClr val="3366FF">
                    <a:gamma/>
                    <a:shade val="46275"/>
                    <a:invGamma/>
                  </a:srgbClr>
                </a:gs>
              </a:gsLst>
              <a:lin ang="5400000" scaled="1"/>
            </a:gradFill>
            <a:ln w="12056">
              <a:solidFill>
                <a:srgbClr val="000000"/>
              </a:solidFill>
              <a:prstDash val="solid"/>
            </a:ln>
            <a:effectLst>
              <a:outerShdw dist="35921" dir="2700000" algn="br">
                <a:srgbClr val="000000"/>
              </a:outerShdw>
            </a:effectLst>
          </c:spPr>
          <c:cat>
            <c:numRef>
              <c:f>'TVP3'!$B$32:$B$37</c:f>
              <c:numCache>
                <c:formatCode>General</c:formatCode>
                <c:ptCount val="6"/>
                <c:pt idx="0">
                  <c:v>2014</c:v>
                </c:pt>
                <c:pt idx="1">
                  <c:v>2024</c:v>
                </c:pt>
                <c:pt idx="2">
                  <c:v>2034</c:v>
                </c:pt>
                <c:pt idx="3">
                  <c:v>2044</c:v>
                </c:pt>
                <c:pt idx="4">
                  <c:v>2054</c:v>
                </c:pt>
                <c:pt idx="5">
                  <c:v>2064</c:v>
                </c:pt>
              </c:numCache>
            </c:numRef>
          </c:cat>
          <c:val>
            <c:numRef>
              <c:f>'TVP3'!$C$32:$C$37</c:f>
              <c:numCache>
                <c:formatCode>0.000</c:formatCode>
                <c:ptCount val="6"/>
                <c:pt idx="0">
                  <c:v>0.93400000000000005</c:v>
                </c:pt>
                <c:pt idx="1">
                  <c:v>0.98199999999999998</c:v>
                </c:pt>
                <c:pt idx="2">
                  <c:v>1.022</c:v>
                </c:pt>
                <c:pt idx="3">
                  <c:v>1.03</c:v>
                </c:pt>
                <c:pt idx="4">
                  <c:v>1.0369999999999904</c:v>
                </c:pt>
                <c:pt idx="5">
                  <c:v>1.0289999999999901</c:v>
                </c:pt>
              </c:numCache>
            </c:numRef>
          </c:val>
        </c:ser>
        <c:gapWidth val="220"/>
        <c:shape val="box"/>
        <c:axId val="80660736"/>
        <c:axId val="77861248"/>
        <c:axId val="0"/>
      </c:bar3DChart>
      <c:catAx>
        <c:axId val="80660736"/>
        <c:scaling>
          <c:orientation val="minMax"/>
        </c:scaling>
        <c:axPos val="b"/>
        <c:title>
          <c:tx>
            <c:rich>
              <a:bodyPr/>
              <a:lstStyle/>
              <a:p>
                <a:pPr>
                  <a:defRPr sz="926" b="1" i="0" u="none" strike="noStrike" baseline="0">
                    <a:solidFill>
                      <a:srgbClr val="000000"/>
                    </a:solidFill>
                    <a:latin typeface="Arial"/>
                    <a:ea typeface="Arial"/>
                    <a:cs typeface="Arial"/>
                  </a:defRPr>
                </a:pPr>
                <a:r>
                  <a:rPr lang="cs-CZ"/>
                  <a:t>Rok</a:t>
                </a:r>
              </a:p>
            </c:rich>
          </c:tx>
          <c:layout>
            <c:manualLayout>
              <c:xMode val="edge"/>
              <c:yMode val="edge"/>
              <c:x val="0.82822085889570563"/>
              <c:y val="0.92"/>
            </c:manualLayout>
          </c:layout>
          <c:spPr>
            <a:noFill/>
            <a:ln w="24112">
              <a:noFill/>
            </a:ln>
          </c:spPr>
        </c:title>
        <c:numFmt formatCode="General" sourceLinked="1"/>
        <c:tickLblPos val="low"/>
        <c:spPr>
          <a:ln w="3014">
            <a:solidFill>
              <a:srgbClr val="000000"/>
            </a:solidFill>
            <a:prstDash val="solid"/>
          </a:ln>
        </c:spPr>
        <c:txPr>
          <a:bodyPr rot="0" vert="horz"/>
          <a:lstStyle/>
          <a:p>
            <a:pPr>
              <a:defRPr sz="926" b="0" i="0" u="none" strike="noStrike" baseline="0">
                <a:solidFill>
                  <a:srgbClr val="000000"/>
                </a:solidFill>
                <a:latin typeface="Arial"/>
                <a:ea typeface="Arial"/>
                <a:cs typeface="Arial"/>
              </a:defRPr>
            </a:pPr>
            <a:endParaRPr lang="cs-CZ"/>
          </a:p>
        </c:txPr>
        <c:crossAx val="77861248"/>
        <c:crosses val="autoZero"/>
        <c:auto val="1"/>
        <c:lblAlgn val="ctr"/>
        <c:lblOffset val="100"/>
        <c:tickLblSkip val="1"/>
        <c:tickMarkSkip val="1"/>
      </c:catAx>
      <c:valAx>
        <c:axId val="77861248"/>
        <c:scaling>
          <c:orientation val="minMax"/>
          <c:min val="0.92"/>
        </c:scaling>
        <c:axPos val="l"/>
        <c:majorGridlines>
          <c:spPr>
            <a:ln w="3014">
              <a:solidFill>
                <a:srgbClr val="000000"/>
              </a:solidFill>
              <a:prstDash val="solid"/>
            </a:ln>
          </c:spPr>
        </c:majorGridlines>
        <c:title>
          <c:tx>
            <c:rich>
              <a:bodyPr/>
              <a:lstStyle/>
              <a:p>
                <a:pPr>
                  <a:defRPr sz="926" b="1" i="0" u="none" strike="noStrike" baseline="0">
                    <a:solidFill>
                      <a:srgbClr val="000000"/>
                    </a:solidFill>
                    <a:latin typeface="Arial"/>
                    <a:ea typeface="Arial"/>
                    <a:cs typeface="Arial"/>
                  </a:defRPr>
                </a:pPr>
                <a:r>
                  <a:rPr lang="cs-CZ"/>
                  <a:t>Index</a:t>
                </a:r>
              </a:p>
            </c:rich>
          </c:tx>
          <c:layout>
            <c:manualLayout>
              <c:xMode val="edge"/>
              <c:yMode val="edge"/>
              <c:x val="4.0899795501022504E-2"/>
              <c:y val="0.18333333333333487"/>
            </c:manualLayout>
          </c:layout>
          <c:spPr>
            <a:noFill/>
            <a:ln w="24112">
              <a:noFill/>
            </a:ln>
          </c:spPr>
        </c:title>
        <c:numFmt formatCode="0.00" sourceLinked="0"/>
        <c:tickLblPos val="nextTo"/>
        <c:spPr>
          <a:ln w="3014">
            <a:solidFill>
              <a:srgbClr val="000000"/>
            </a:solidFill>
            <a:prstDash val="solid"/>
          </a:ln>
        </c:spPr>
        <c:txPr>
          <a:bodyPr rot="0" vert="horz"/>
          <a:lstStyle/>
          <a:p>
            <a:pPr>
              <a:defRPr sz="926" b="0" i="0" u="none" strike="noStrike" baseline="0">
                <a:solidFill>
                  <a:srgbClr val="000000"/>
                </a:solidFill>
                <a:latin typeface="Arial"/>
                <a:ea typeface="Arial"/>
                <a:cs typeface="Arial"/>
              </a:defRPr>
            </a:pPr>
            <a:endParaRPr lang="cs-CZ"/>
          </a:p>
        </c:txPr>
        <c:crossAx val="80660736"/>
        <c:crosses val="autoZero"/>
        <c:crossBetween val="between"/>
      </c:valAx>
      <c:spPr>
        <a:noFill/>
        <a:ln w="24112">
          <a:noFill/>
        </a:ln>
      </c:spPr>
    </c:plotArea>
    <c:plotVisOnly val="1"/>
    <c:dispBlanksAs val="gap"/>
  </c:chart>
  <c:spPr>
    <a:solidFill>
      <a:srgbClr val="FFFFFF"/>
    </a:solidFill>
    <a:ln w="3014">
      <a:solidFill>
        <a:srgbClr val="000000"/>
      </a:solidFill>
      <a:prstDash val="solid"/>
    </a:ln>
  </c:spPr>
  <c:txPr>
    <a:bodyPr/>
    <a:lstStyle/>
    <a:p>
      <a:pPr>
        <a:defRPr sz="759" b="0" i="0" u="none" strike="noStrike" baseline="0">
          <a:solidFill>
            <a:srgbClr val="000000"/>
          </a:solidFill>
          <a:latin typeface="Arial"/>
          <a:ea typeface="Arial"/>
          <a:cs typeface="Arial"/>
        </a:defRPr>
      </a:pPr>
      <a:endParaRPr lang="cs-CZ"/>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cs-CZ"/>
  <c:chart>
    <c:title>
      <c:tx>
        <c:rich>
          <a:bodyPr/>
          <a:lstStyle/>
          <a:p>
            <a:pPr>
              <a:defRPr sz="926" b="1" i="0" u="none" strike="noStrike" baseline="0">
                <a:solidFill>
                  <a:srgbClr val="000000"/>
                </a:solidFill>
                <a:latin typeface="Arial"/>
                <a:ea typeface="Arial"/>
                <a:cs typeface="Arial"/>
              </a:defRPr>
            </a:pPr>
            <a:r>
              <a:rPr lang="cs-CZ"/>
              <a:t>Clark-Evansův index</a:t>
            </a:r>
          </a:p>
        </c:rich>
      </c:tx>
      <c:layout>
        <c:manualLayout>
          <c:xMode val="edge"/>
          <c:yMode val="edge"/>
          <c:x val="0.3640081799591055"/>
          <c:y val="2.0000000000000052E-2"/>
        </c:manualLayout>
      </c:layout>
      <c:spPr>
        <a:noFill/>
        <a:ln w="24112">
          <a:noFill/>
        </a:ln>
      </c:spPr>
    </c:title>
    <c:view3D>
      <c:hPercent val="52"/>
      <c:depthPercent val="100"/>
      <c:rAngAx val="1"/>
    </c:view3D>
    <c:floor>
      <c:spPr>
        <a:solidFill>
          <a:srgbClr val="C0C0C0"/>
        </a:solidFill>
        <a:ln w="3175">
          <a:solidFill>
            <a:srgbClr val="000000"/>
          </a:solidFill>
          <a:prstDash val="solid"/>
        </a:ln>
      </c:spPr>
    </c:floor>
    <c:sideWall>
      <c:spPr>
        <a:solidFill>
          <a:srgbClr val="FFFFFF"/>
        </a:solidFill>
        <a:ln w="12700">
          <a:solidFill>
            <a:srgbClr val="000000"/>
          </a:solidFill>
          <a:prstDash val="solid"/>
        </a:ln>
      </c:spPr>
    </c:sideWall>
    <c:backWall>
      <c:spPr>
        <a:solidFill>
          <a:srgbClr val="FFFFFF"/>
        </a:solidFill>
        <a:ln w="12700">
          <a:solidFill>
            <a:srgbClr val="000000"/>
          </a:solidFill>
          <a:prstDash val="solid"/>
        </a:ln>
      </c:spPr>
    </c:backWall>
    <c:plotArea>
      <c:layout>
        <c:manualLayout>
          <c:layoutTarget val="inner"/>
          <c:xMode val="edge"/>
          <c:yMode val="edge"/>
          <c:x val="0.11860940695296525"/>
          <c:y val="0.1466666666666667"/>
          <c:w val="0.88343558282208556"/>
          <c:h val="0.67666666666666664"/>
        </c:manualLayout>
      </c:layout>
      <c:bar3DChart>
        <c:barDir val="col"/>
        <c:grouping val="clustered"/>
        <c:ser>
          <c:idx val="0"/>
          <c:order val="0"/>
          <c:spPr>
            <a:gradFill rotWithShape="0">
              <a:gsLst>
                <a:gs pos="0">
                  <a:srgbClr val="3366FF"/>
                </a:gs>
                <a:gs pos="100000">
                  <a:srgbClr val="3366FF">
                    <a:gamma/>
                    <a:shade val="46275"/>
                    <a:invGamma/>
                  </a:srgbClr>
                </a:gs>
              </a:gsLst>
              <a:lin ang="5400000" scaled="1"/>
            </a:gradFill>
            <a:ln w="12056">
              <a:solidFill>
                <a:srgbClr val="000000"/>
              </a:solidFill>
              <a:prstDash val="solid"/>
            </a:ln>
            <a:effectLst>
              <a:outerShdw dist="35921" dir="2700000" algn="br">
                <a:srgbClr val="000000"/>
              </a:outerShdw>
            </a:effectLst>
          </c:spPr>
          <c:cat>
            <c:numRef>
              <c:f>'TVP3'!$B$32:$B$37</c:f>
              <c:numCache>
                <c:formatCode>General</c:formatCode>
                <c:ptCount val="6"/>
                <c:pt idx="0">
                  <c:v>2014</c:v>
                </c:pt>
                <c:pt idx="1">
                  <c:v>2024</c:v>
                </c:pt>
                <c:pt idx="2">
                  <c:v>2034</c:v>
                </c:pt>
                <c:pt idx="3">
                  <c:v>2044</c:v>
                </c:pt>
                <c:pt idx="4">
                  <c:v>2054</c:v>
                </c:pt>
                <c:pt idx="5">
                  <c:v>2064</c:v>
                </c:pt>
              </c:numCache>
            </c:numRef>
          </c:cat>
          <c:val>
            <c:numRef>
              <c:f>'TVP3'!$C$32:$C$37</c:f>
              <c:numCache>
                <c:formatCode>0.000</c:formatCode>
                <c:ptCount val="6"/>
                <c:pt idx="0">
                  <c:v>0.93400000000000005</c:v>
                </c:pt>
                <c:pt idx="1">
                  <c:v>0.98199999999999998</c:v>
                </c:pt>
                <c:pt idx="2">
                  <c:v>1.022</c:v>
                </c:pt>
                <c:pt idx="3">
                  <c:v>1.03</c:v>
                </c:pt>
                <c:pt idx="4">
                  <c:v>1.0369999999999899</c:v>
                </c:pt>
                <c:pt idx="5">
                  <c:v>1.0289999999999895</c:v>
                </c:pt>
              </c:numCache>
            </c:numRef>
          </c:val>
        </c:ser>
        <c:gapWidth val="220"/>
        <c:shape val="box"/>
        <c:axId val="113123712"/>
        <c:axId val="113125632"/>
        <c:axId val="0"/>
      </c:bar3DChart>
      <c:catAx>
        <c:axId val="113123712"/>
        <c:scaling>
          <c:orientation val="minMax"/>
        </c:scaling>
        <c:axPos val="b"/>
        <c:title>
          <c:tx>
            <c:rich>
              <a:bodyPr/>
              <a:lstStyle/>
              <a:p>
                <a:pPr>
                  <a:defRPr sz="926" b="1" i="0" u="none" strike="noStrike" baseline="0">
                    <a:solidFill>
                      <a:srgbClr val="000000"/>
                    </a:solidFill>
                    <a:latin typeface="Arial"/>
                    <a:ea typeface="Arial"/>
                    <a:cs typeface="Arial"/>
                  </a:defRPr>
                </a:pPr>
                <a:r>
                  <a:rPr lang="cs-CZ"/>
                  <a:t>Rok</a:t>
                </a:r>
              </a:p>
            </c:rich>
          </c:tx>
          <c:layout>
            <c:manualLayout>
              <c:xMode val="edge"/>
              <c:yMode val="edge"/>
              <c:x val="0.82822085889570563"/>
              <c:y val="0.92"/>
            </c:manualLayout>
          </c:layout>
          <c:spPr>
            <a:noFill/>
            <a:ln w="24112">
              <a:noFill/>
            </a:ln>
          </c:spPr>
        </c:title>
        <c:numFmt formatCode="General" sourceLinked="1"/>
        <c:tickLblPos val="low"/>
        <c:spPr>
          <a:ln w="3014">
            <a:solidFill>
              <a:srgbClr val="000000"/>
            </a:solidFill>
            <a:prstDash val="solid"/>
          </a:ln>
        </c:spPr>
        <c:txPr>
          <a:bodyPr rot="0" vert="horz"/>
          <a:lstStyle/>
          <a:p>
            <a:pPr>
              <a:defRPr sz="926" b="0" i="0" u="none" strike="noStrike" baseline="0">
                <a:solidFill>
                  <a:srgbClr val="000000"/>
                </a:solidFill>
                <a:latin typeface="Arial"/>
                <a:ea typeface="Arial"/>
                <a:cs typeface="Arial"/>
              </a:defRPr>
            </a:pPr>
            <a:endParaRPr lang="cs-CZ"/>
          </a:p>
        </c:txPr>
        <c:crossAx val="113125632"/>
        <c:crosses val="autoZero"/>
        <c:auto val="1"/>
        <c:lblAlgn val="ctr"/>
        <c:lblOffset val="100"/>
        <c:tickLblSkip val="1"/>
        <c:tickMarkSkip val="1"/>
      </c:catAx>
      <c:valAx>
        <c:axId val="113125632"/>
        <c:scaling>
          <c:orientation val="minMax"/>
          <c:min val="0.92"/>
        </c:scaling>
        <c:axPos val="l"/>
        <c:majorGridlines>
          <c:spPr>
            <a:ln w="3014">
              <a:solidFill>
                <a:srgbClr val="000000"/>
              </a:solidFill>
              <a:prstDash val="solid"/>
            </a:ln>
          </c:spPr>
        </c:majorGridlines>
        <c:title>
          <c:tx>
            <c:rich>
              <a:bodyPr/>
              <a:lstStyle/>
              <a:p>
                <a:pPr>
                  <a:defRPr sz="926" b="1" i="0" u="none" strike="noStrike" baseline="0">
                    <a:solidFill>
                      <a:srgbClr val="000000"/>
                    </a:solidFill>
                    <a:latin typeface="Arial"/>
                    <a:ea typeface="Arial"/>
                    <a:cs typeface="Arial"/>
                  </a:defRPr>
                </a:pPr>
                <a:r>
                  <a:rPr lang="cs-CZ"/>
                  <a:t>Index</a:t>
                </a:r>
              </a:p>
            </c:rich>
          </c:tx>
          <c:layout>
            <c:manualLayout>
              <c:xMode val="edge"/>
              <c:yMode val="edge"/>
              <c:x val="4.0899795501022497E-2"/>
              <c:y val="0.18333333333333496"/>
            </c:manualLayout>
          </c:layout>
          <c:spPr>
            <a:noFill/>
            <a:ln w="24112">
              <a:noFill/>
            </a:ln>
          </c:spPr>
        </c:title>
        <c:numFmt formatCode="0.00" sourceLinked="0"/>
        <c:tickLblPos val="nextTo"/>
        <c:spPr>
          <a:ln w="3014">
            <a:solidFill>
              <a:srgbClr val="000000"/>
            </a:solidFill>
            <a:prstDash val="solid"/>
          </a:ln>
        </c:spPr>
        <c:txPr>
          <a:bodyPr rot="0" vert="horz"/>
          <a:lstStyle/>
          <a:p>
            <a:pPr>
              <a:defRPr sz="926" b="0" i="0" u="none" strike="noStrike" baseline="0">
                <a:solidFill>
                  <a:srgbClr val="000000"/>
                </a:solidFill>
                <a:latin typeface="Arial"/>
                <a:ea typeface="Arial"/>
                <a:cs typeface="Arial"/>
              </a:defRPr>
            </a:pPr>
            <a:endParaRPr lang="cs-CZ"/>
          </a:p>
        </c:txPr>
        <c:crossAx val="113123712"/>
        <c:crosses val="autoZero"/>
        <c:crossBetween val="between"/>
      </c:valAx>
      <c:spPr>
        <a:noFill/>
        <a:ln w="24112">
          <a:noFill/>
        </a:ln>
      </c:spPr>
    </c:plotArea>
    <c:plotVisOnly val="1"/>
    <c:dispBlanksAs val="gap"/>
  </c:chart>
  <c:spPr>
    <a:solidFill>
      <a:srgbClr val="FFFFFF"/>
    </a:solidFill>
    <a:ln w="3014">
      <a:solidFill>
        <a:srgbClr val="000000"/>
      </a:solidFill>
      <a:prstDash val="solid"/>
    </a:ln>
  </c:spPr>
  <c:txPr>
    <a:bodyPr/>
    <a:lstStyle/>
    <a:p>
      <a:pPr>
        <a:defRPr sz="759" b="0" i="0" u="none" strike="noStrike" baseline="0">
          <a:solidFill>
            <a:srgbClr val="000000"/>
          </a:solidFill>
          <a:latin typeface="Arial"/>
          <a:ea typeface="Arial"/>
          <a:cs typeface="Arial"/>
        </a:defRPr>
      </a:pPr>
      <a:endParaRPr lang="cs-CZ"/>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9BBE96C4-DDC9-4689-B081-FE40C12BB685}" type="slidenum">
              <a:rPr lang="cs-CZ"/>
              <a:pPr/>
              <a:t>‹#›</a:t>
            </a:fld>
            <a:endParaRPr lang="cs-CZ"/>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70A8D5-3265-4917-85F5-1E4E363E1272}" type="slidenum">
              <a:rPr lang="cs-CZ"/>
              <a:pPr/>
              <a:t>1</a:t>
            </a:fld>
            <a:endParaRPr lang="cs-CZ"/>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EC9F6-9931-41A3-B6CF-5C9ECEA7FE6F}" type="slidenum">
              <a:rPr lang="cs-CZ"/>
              <a:pPr/>
              <a:t>51</a:t>
            </a:fld>
            <a:endParaRPr lang="cs-CZ"/>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9171C5-C411-4859-826A-69180082A020}" type="slidenum">
              <a:rPr lang="cs-CZ"/>
              <a:pPr/>
              <a:t>4</a:t>
            </a:fld>
            <a:endParaRPr lang="cs-CZ"/>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087720-E0F9-4D58-9618-6C9DEC75C076}" type="slidenum">
              <a:rPr lang="cs-CZ"/>
              <a:pPr/>
              <a:t>5</a:t>
            </a:fld>
            <a:endParaRPr lang="cs-CZ"/>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F83485-BEC3-4CA0-AB88-C05C32FA33EC}" type="slidenum">
              <a:rPr lang="cs-CZ"/>
              <a:pPr/>
              <a:t>7</a:t>
            </a:fld>
            <a:endParaRPr lang="cs-CZ"/>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C3EC0D-8CCD-4724-B49C-9B8AD71D177F}" type="slidenum">
              <a:rPr lang="cs-CZ"/>
              <a:pPr/>
              <a:t>9</a:t>
            </a:fld>
            <a:endParaRPr lang="cs-CZ"/>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2E7333-2162-43EA-8733-EEB666078EA5}" type="slidenum">
              <a:rPr lang="cs-CZ"/>
              <a:pPr/>
              <a:t>10</a:t>
            </a:fld>
            <a:endParaRPr lang="cs-CZ"/>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2E6D01-27D0-4532-B378-AE972D48299D}" type="slidenum">
              <a:rPr lang="cs-CZ"/>
              <a:pPr/>
              <a:t>11</a:t>
            </a:fld>
            <a:endParaRPr lang="cs-CZ"/>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B3C0B0-D31F-42D9-A108-C97A4B423381}" type="slidenum">
              <a:rPr lang="cs-CZ"/>
              <a:pPr/>
              <a:t>49</a:t>
            </a:fld>
            <a:endParaRPr lang="cs-CZ"/>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ABBC38-2E3D-40BA-8F34-0944A26A3359}" type="slidenum">
              <a:rPr lang="cs-CZ"/>
              <a:pPr/>
              <a:t>50</a:t>
            </a:fld>
            <a:endParaRPr lang="cs-CZ"/>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8757B869-547B-488B-AB0E-48CCE11022AB}" type="slidenum">
              <a:rPr lang="cs-CZ"/>
              <a:pPr/>
              <a:t>‹#›</a:t>
            </a:fld>
            <a:endParaRPr lang="cs-CZ"/>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62AE25CA-5D97-40AA-86B9-3442FFB5F147}" type="slidenum">
              <a:rPr lang="cs-CZ"/>
              <a:pPr/>
              <a:t>‹#›</a:t>
            </a:fld>
            <a:endParaRPr lang="cs-CZ"/>
          </a:p>
        </p:txBody>
      </p:sp>
    </p:spTree>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1D941BAE-F845-46E2-B669-79866533A9C2}" type="slidenum">
              <a:rPr lang="cs-CZ"/>
              <a:pPr/>
              <a:t>‹#›</a:t>
            </a:fld>
            <a:endParaRPr lang="cs-CZ"/>
          </a:p>
        </p:txBody>
      </p:sp>
    </p:spTree>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600200"/>
            <a:ext cx="4038600" cy="218598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3938588"/>
            <a:ext cx="4038600" cy="218757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datum 5"/>
          <p:cNvSpPr>
            <a:spLocks noGrp="1"/>
          </p:cNvSpPr>
          <p:nvPr>
            <p:ph type="dt" sz="half" idx="10"/>
          </p:nvPr>
        </p:nvSpPr>
        <p:spPr>
          <a:xfrm>
            <a:off x="457200" y="6245225"/>
            <a:ext cx="2133600" cy="476250"/>
          </a:xfrm>
        </p:spPr>
        <p:txBody>
          <a:bodyPr/>
          <a:lstStyle>
            <a:lvl1pPr>
              <a:defRPr/>
            </a:lvl1pPr>
          </a:lstStyle>
          <a:p>
            <a:endParaRPr lang="cs-CZ"/>
          </a:p>
        </p:txBody>
      </p:sp>
      <p:sp>
        <p:nvSpPr>
          <p:cNvPr id="7" name="Zástupný symbol pro zápatí 6"/>
          <p:cNvSpPr>
            <a:spLocks noGrp="1"/>
          </p:cNvSpPr>
          <p:nvPr>
            <p:ph type="ftr" sz="quarter" idx="11"/>
          </p:nvPr>
        </p:nvSpPr>
        <p:spPr>
          <a:xfrm>
            <a:off x="3124200" y="6245225"/>
            <a:ext cx="2895600" cy="476250"/>
          </a:xfrm>
        </p:spPr>
        <p:txBody>
          <a:bodyPr/>
          <a:lstStyle>
            <a:lvl1pPr>
              <a:defRPr/>
            </a:lvl1pPr>
          </a:lstStyle>
          <a:p>
            <a:endParaRPr lang="cs-CZ"/>
          </a:p>
        </p:txBody>
      </p:sp>
      <p:sp>
        <p:nvSpPr>
          <p:cNvPr id="8" name="Zástupný symbol pro číslo snímku 7"/>
          <p:cNvSpPr>
            <a:spLocks noGrp="1"/>
          </p:cNvSpPr>
          <p:nvPr>
            <p:ph type="sldNum" sz="quarter" idx="12"/>
          </p:nvPr>
        </p:nvSpPr>
        <p:spPr>
          <a:xfrm>
            <a:off x="6553200" y="6245225"/>
            <a:ext cx="2133600" cy="476250"/>
          </a:xfrm>
        </p:spPr>
        <p:txBody>
          <a:bodyPr/>
          <a:lstStyle>
            <a:lvl1pPr>
              <a:defRPr/>
            </a:lvl1pPr>
          </a:lstStyle>
          <a:p>
            <a:fld id="{1073A533-DF73-41F0-90E2-5C250B28E1F4}" type="slidenum">
              <a:rPr lang="cs-CZ"/>
              <a:pPr/>
              <a:t>‹#›</a:t>
            </a:fld>
            <a:endParaRPr lang="cs-CZ"/>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C9BB7947-DA84-40E8-B78D-AA53DA6CE704}" type="slidenum">
              <a:rPr lang="cs-CZ"/>
              <a:pPr/>
              <a:t>‹#›</a:t>
            </a:fld>
            <a:endParaRPr lang="cs-CZ"/>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2C5E4BA7-CDEA-45F1-A724-5DEC850CC073}" type="slidenum">
              <a:rPr lang="cs-CZ"/>
              <a:pPr/>
              <a:t>‹#›</a:t>
            </a:fld>
            <a:endParaRPr lang="cs-CZ"/>
          </a:p>
        </p:txBody>
      </p:sp>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BB280D51-7F54-4FCB-AEFD-9E375FD8DC75}" type="slidenum">
              <a:rPr lang="cs-CZ"/>
              <a:pPr/>
              <a:t>‹#›</a:t>
            </a:fld>
            <a:endParaRPr lang="cs-CZ"/>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a:defRPr/>
            </a:lvl1pPr>
          </a:lstStyle>
          <a:p>
            <a:endParaRPr lang="cs-CZ"/>
          </a:p>
        </p:txBody>
      </p:sp>
      <p:sp>
        <p:nvSpPr>
          <p:cNvPr id="8" name="Zástupný symbol pro zápatí 7"/>
          <p:cNvSpPr>
            <a:spLocks noGrp="1"/>
          </p:cNvSpPr>
          <p:nvPr>
            <p:ph type="ftr" sz="quarter" idx="11"/>
          </p:nvPr>
        </p:nvSpPr>
        <p:spPr/>
        <p:txBody>
          <a:bodyPr/>
          <a:lstStyle>
            <a:lvl1pPr>
              <a:defRPr/>
            </a:lvl1pPr>
          </a:lstStyle>
          <a:p>
            <a:endParaRPr lang="cs-CZ"/>
          </a:p>
        </p:txBody>
      </p:sp>
      <p:sp>
        <p:nvSpPr>
          <p:cNvPr id="9" name="Zástupný symbol pro číslo snímku 8"/>
          <p:cNvSpPr>
            <a:spLocks noGrp="1"/>
          </p:cNvSpPr>
          <p:nvPr>
            <p:ph type="sldNum" sz="quarter" idx="12"/>
          </p:nvPr>
        </p:nvSpPr>
        <p:spPr/>
        <p:txBody>
          <a:bodyPr/>
          <a:lstStyle>
            <a:lvl1pPr>
              <a:defRPr/>
            </a:lvl1pPr>
          </a:lstStyle>
          <a:p>
            <a:fld id="{3A2BE5A4-CCFD-402D-903D-77BE211C4602}" type="slidenum">
              <a:rPr lang="cs-CZ"/>
              <a:pPr/>
              <a:t>‹#›</a:t>
            </a:fld>
            <a:endParaRPr lang="cs-CZ"/>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lvl1pPr>
              <a:defRPr/>
            </a:lvl1pPr>
          </a:lstStyle>
          <a:p>
            <a:endParaRPr lang="cs-CZ"/>
          </a:p>
        </p:txBody>
      </p:sp>
      <p:sp>
        <p:nvSpPr>
          <p:cNvPr id="4" name="Zástupný symbol pro zápatí 3"/>
          <p:cNvSpPr>
            <a:spLocks noGrp="1"/>
          </p:cNvSpPr>
          <p:nvPr>
            <p:ph type="ftr" sz="quarter" idx="11"/>
          </p:nvPr>
        </p:nvSpPr>
        <p:spPr/>
        <p:txBody>
          <a:bodyPr/>
          <a:lstStyle>
            <a:lvl1pPr>
              <a:defRPr/>
            </a:lvl1pPr>
          </a:lstStyle>
          <a:p>
            <a:endParaRPr lang="cs-CZ"/>
          </a:p>
        </p:txBody>
      </p:sp>
      <p:sp>
        <p:nvSpPr>
          <p:cNvPr id="5" name="Zástupný symbol pro číslo snímku 4"/>
          <p:cNvSpPr>
            <a:spLocks noGrp="1"/>
          </p:cNvSpPr>
          <p:nvPr>
            <p:ph type="sldNum" sz="quarter" idx="12"/>
          </p:nvPr>
        </p:nvSpPr>
        <p:spPr/>
        <p:txBody>
          <a:bodyPr/>
          <a:lstStyle>
            <a:lvl1pPr>
              <a:defRPr/>
            </a:lvl1pPr>
          </a:lstStyle>
          <a:p>
            <a:fld id="{66F64ECC-9DF8-41E6-8392-0CA59DCBAAA8}" type="slidenum">
              <a:rPr lang="cs-CZ"/>
              <a:pPr/>
              <a:t>‹#›</a:t>
            </a:fld>
            <a:endParaRPr lang="cs-CZ"/>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p>
        </p:txBody>
      </p:sp>
      <p:sp>
        <p:nvSpPr>
          <p:cNvPr id="3" name="Zástupný symbol pro zápatí 2"/>
          <p:cNvSpPr>
            <a:spLocks noGrp="1"/>
          </p:cNvSpPr>
          <p:nvPr>
            <p:ph type="ftr" sz="quarter" idx="11"/>
          </p:nvPr>
        </p:nvSpPr>
        <p:spPr/>
        <p:txBody>
          <a:bodyPr/>
          <a:lstStyle>
            <a:lvl1pPr>
              <a:defRPr/>
            </a:lvl1pPr>
          </a:lstStyle>
          <a:p>
            <a:endParaRPr lang="cs-CZ"/>
          </a:p>
        </p:txBody>
      </p:sp>
      <p:sp>
        <p:nvSpPr>
          <p:cNvPr id="4" name="Zástupný symbol pro číslo snímku 3"/>
          <p:cNvSpPr>
            <a:spLocks noGrp="1"/>
          </p:cNvSpPr>
          <p:nvPr>
            <p:ph type="sldNum" sz="quarter" idx="12"/>
          </p:nvPr>
        </p:nvSpPr>
        <p:spPr/>
        <p:txBody>
          <a:bodyPr/>
          <a:lstStyle>
            <a:lvl1pPr>
              <a:defRPr/>
            </a:lvl1pPr>
          </a:lstStyle>
          <a:p>
            <a:fld id="{75F3D48C-8909-4F16-9E4B-22CFB3E2C615}" type="slidenum">
              <a:rPr lang="cs-CZ"/>
              <a:pPr/>
              <a:t>‹#›</a:t>
            </a:fld>
            <a:endParaRPr lang="cs-CZ"/>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8064AAB0-08D6-4099-B810-6113178B3A59}" type="slidenum">
              <a:rPr lang="cs-CZ"/>
              <a:pPr/>
              <a:t>‹#›</a:t>
            </a:fld>
            <a:endParaRPr lang="cs-CZ"/>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5721F8C1-C073-413E-977A-72D9F7DB9671}" type="slidenum">
              <a:rPr lang="cs-CZ"/>
              <a:pPr/>
              <a:t>‹#›</a:t>
            </a:fld>
            <a:endParaRPr lang="cs-CZ"/>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8D801722-CAEC-4361-AE9F-728B0831A44E}"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zo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5.png"/><Relationship Id="rId7" Type="http://schemas.openxmlformats.org/officeDocument/2006/relationships/image" Target="../media/image43.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56.png"/></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8.png"/><Relationship Id="rId7" Type="http://schemas.openxmlformats.org/officeDocument/2006/relationships/image" Target="../media/image17.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4.png"/><Relationship Id="rId4" Type="http://schemas.openxmlformats.org/officeDocument/2006/relationships/image" Target="../media/image57.png"/><Relationship Id="rId9"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2133600"/>
            <a:ext cx="7772400" cy="1470025"/>
          </a:xfrm>
        </p:spPr>
        <p:txBody>
          <a:bodyPr/>
          <a:lstStyle/>
          <a:p>
            <a:r>
              <a:rPr lang="cs-CZ" sz="4000" b="1" dirty="0" smtClean="0">
                <a:solidFill>
                  <a:schemeClr val="tx2"/>
                </a:solidFill>
                <a:latin typeface="+mj-lt"/>
                <a:ea typeface="+mj-ea"/>
                <a:cs typeface="+mj-cs"/>
              </a:rPr>
              <a:t/>
            </a:r>
            <a:br>
              <a:rPr lang="cs-CZ" sz="4000" b="1" dirty="0" smtClean="0">
                <a:solidFill>
                  <a:schemeClr val="tx2"/>
                </a:solidFill>
                <a:latin typeface="+mj-lt"/>
                <a:ea typeface="+mj-ea"/>
                <a:cs typeface="+mj-cs"/>
              </a:rPr>
            </a:br>
            <a:r>
              <a:rPr lang="cs-CZ" sz="4000" b="1" dirty="0" smtClean="0">
                <a:solidFill>
                  <a:schemeClr val="tx2"/>
                </a:solidFill>
                <a:latin typeface="+mj-lt"/>
                <a:ea typeface="+mj-ea"/>
                <a:cs typeface="+mj-cs"/>
              </a:rPr>
              <a:t>Struktura </a:t>
            </a:r>
            <a:r>
              <a:rPr lang="cs-CZ" sz="4000" b="1" dirty="0">
                <a:solidFill>
                  <a:schemeClr val="tx2"/>
                </a:solidFill>
                <a:latin typeface="+mj-lt"/>
                <a:ea typeface="+mj-ea"/>
                <a:cs typeface="+mj-cs"/>
              </a:rPr>
              <a:t>a vývoj porostů ponechaných samovolnému vývoji v PR  Kostelecké bory v  CHKO </a:t>
            </a:r>
            <a:r>
              <a:rPr lang="cs-CZ" sz="4000" b="1" dirty="0" err="1">
                <a:solidFill>
                  <a:schemeClr val="tx2"/>
                </a:solidFill>
                <a:latin typeface="+mj-lt"/>
                <a:ea typeface="+mj-ea"/>
                <a:cs typeface="+mj-cs"/>
              </a:rPr>
              <a:t>Kokořínsko</a:t>
            </a:r>
            <a:endParaRPr lang="cs-CZ" sz="4000" dirty="0">
              <a:solidFill>
                <a:schemeClr val="tx2"/>
              </a:solidFill>
              <a:latin typeface="+mj-lt"/>
              <a:ea typeface="+mj-ea"/>
              <a:cs typeface="+mj-cs"/>
            </a:endParaRPr>
          </a:p>
        </p:txBody>
      </p:sp>
      <p:sp>
        <p:nvSpPr>
          <p:cNvPr id="2051" name="Rectangle 3"/>
          <p:cNvSpPr>
            <a:spLocks noGrp="1" noChangeArrowheads="1"/>
          </p:cNvSpPr>
          <p:nvPr>
            <p:ph type="subTitle" idx="1"/>
          </p:nvPr>
        </p:nvSpPr>
        <p:spPr>
          <a:xfrm>
            <a:off x="467544" y="4149725"/>
            <a:ext cx="8280920" cy="863600"/>
          </a:xfrm>
        </p:spPr>
        <p:txBody>
          <a:bodyPr/>
          <a:lstStyle/>
          <a:p>
            <a:pPr algn="l"/>
            <a:endParaRPr lang="cs-CZ" sz="2200" dirty="0" smtClean="0"/>
          </a:p>
          <a:p>
            <a:pPr algn="l"/>
            <a:endParaRPr lang="cs-CZ" sz="2200" dirty="0"/>
          </a:p>
          <a:p>
            <a:pPr algn="l"/>
            <a:r>
              <a:rPr lang="cs-CZ" sz="2200" dirty="0" smtClean="0"/>
              <a:t>Autor</a:t>
            </a:r>
            <a:r>
              <a:rPr lang="cs-CZ" sz="2200" dirty="0"/>
              <a:t>: </a:t>
            </a:r>
            <a:r>
              <a:rPr lang="cs-CZ" sz="2200" b="1" dirty="0" err="1" smtClean="0"/>
              <a:t>Brandejský</a:t>
            </a:r>
            <a:r>
              <a:rPr lang="cs-CZ" sz="2200" b="1" dirty="0" smtClean="0"/>
              <a:t> Marek</a:t>
            </a:r>
            <a:endParaRPr lang="cs-CZ" sz="2200" b="1" dirty="0"/>
          </a:p>
          <a:p>
            <a:pPr algn="l"/>
            <a:r>
              <a:rPr lang="cs-CZ" sz="2200" dirty="0"/>
              <a:t>Vedoucí diplomové práce: </a:t>
            </a:r>
            <a:r>
              <a:rPr lang="cs-CZ" sz="2400" dirty="0">
                <a:solidFill>
                  <a:schemeClr val="tx1"/>
                </a:solidFill>
                <a:latin typeface="+mn-lt"/>
                <a:ea typeface="+mn-ea"/>
                <a:cs typeface="+mn-cs"/>
              </a:rPr>
              <a:t>Vacek Stanislav, prof. RNDr</a:t>
            </a:r>
            <a:r>
              <a:rPr lang="cs-CZ" sz="2400" dirty="0" smtClean="0">
                <a:solidFill>
                  <a:schemeClr val="tx1"/>
                </a:solidFill>
                <a:latin typeface="+mn-lt"/>
                <a:ea typeface="+mn-ea"/>
                <a:cs typeface="+mn-cs"/>
              </a:rPr>
              <a:t>. </a:t>
            </a:r>
            <a:r>
              <a:rPr lang="cs-CZ" sz="2400" dirty="0">
                <a:solidFill>
                  <a:schemeClr val="tx1"/>
                </a:solidFill>
                <a:latin typeface="+mn-lt"/>
                <a:ea typeface="+mn-ea"/>
                <a:cs typeface="+mn-cs"/>
              </a:rPr>
              <a:t>DrSc.</a:t>
            </a:r>
          </a:p>
          <a:p>
            <a:pPr algn="l"/>
            <a:endParaRPr lang="cs-CZ" sz="2200" b="1" dirty="0"/>
          </a:p>
          <a:p>
            <a:endParaRPr lang="cs-CZ" sz="2400" dirty="0"/>
          </a:p>
        </p:txBody>
      </p:sp>
      <p:sp>
        <p:nvSpPr>
          <p:cNvPr id="2053" name="Text Box 5"/>
          <p:cNvSpPr txBox="1">
            <a:spLocks noChangeArrowheads="1"/>
          </p:cNvSpPr>
          <p:nvPr/>
        </p:nvSpPr>
        <p:spPr bwMode="auto">
          <a:xfrm>
            <a:off x="1258888" y="333375"/>
            <a:ext cx="6840537" cy="1357313"/>
          </a:xfrm>
          <a:prstGeom prst="rect">
            <a:avLst/>
          </a:prstGeom>
          <a:noFill/>
          <a:ln w="9525">
            <a:noFill/>
            <a:miter lim="800000"/>
            <a:headEnd/>
            <a:tailEnd/>
          </a:ln>
          <a:effectLst/>
        </p:spPr>
        <p:txBody>
          <a:bodyPr>
            <a:spAutoFit/>
          </a:bodyPr>
          <a:lstStyle/>
          <a:p>
            <a:pPr algn="ctr">
              <a:spcBef>
                <a:spcPct val="50000"/>
              </a:spcBef>
            </a:pPr>
            <a:r>
              <a:rPr lang="cs-CZ" sz="2000" dirty="0">
                <a:latin typeface="Arial" charset="0"/>
              </a:rPr>
              <a:t>Fakulta Lesnická a dřevařská</a:t>
            </a:r>
          </a:p>
          <a:p>
            <a:pPr algn="ctr">
              <a:spcBef>
                <a:spcPct val="50000"/>
              </a:spcBef>
            </a:pPr>
            <a:r>
              <a:rPr lang="cs-CZ" sz="2000" dirty="0">
                <a:latin typeface="Arial" charset="0"/>
              </a:rPr>
              <a:t>Katedra Pěstování lesů</a:t>
            </a:r>
          </a:p>
          <a:p>
            <a:pPr algn="ctr">
              <a:spcBef>
                <a:spcPct val="50000"/>
              </a:spcBef>
            </a:pPr>
            <a:r>
              <a:rPr lang="cs-CZ" sz="2200" b="1" dirty="0" smtClean="0">
                <a:latin typeface="Arial" charset="0"/>
              </a:rPr>
              <a:t>Bakalářská </a:t>
            </a:r>
            <a:r>
              <a:rPr lang="cs-CZ" sz="2200" b="1" dirty="0">
                <a:latin typeface="Arial" charset="0"/>
              </a:rPr>
              <a:t>práce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770" decel="100000"/>
                                        <p:tgtEl>
                                          <p:spTgt spid="2050"/>
                                        </p:tgtEl>
                                      </p:cBhvr>
                                    </p:animEffect>
                                    <p:animScale>
                                      <p:cBhvr>
                                        <p:cTn id="8" dur="770" decel="100000"/>
                                        <p:tgtEl>
                                          <p:spTgt spid="2050"/>
                                        </p:tgtEl>
                                      </p:cBhvr>
                                      <p:from x="10000" y="10000"/>
                                      <p:to x="200000" y="450000"/>
                                    </p:animScale>
                                    <p:animScale>
                                      <p:cBhvr>
                                        <p:cTn id="9" dur="1230" accel="100000" fill="hold">
                                          <p:stCondLst>
                                            <p:cond delay="770"/>
                                          </p:stCondLst>
                                        </p:cTn>
                                        <p:tgtEl>
                                          <p:spTgt spid="2050"/>
                                        </p:tgtEl>
                                      </p:cBhvr>
                                      <p:from x="200000" y="450000"/>
                                      <p:to x="100000" y="100000"/>
                                    </p:animScale>
                                    <p:set>
                                      <p:cBhvr>
                                        <p:cTn id="10" dur="770" fill="hold"/>
                                        <p:tgtEl>
                                          <p:spTgt spid="2050"/>
                                        </p:tgtEl>
                                        <p:attrNameLst>
                                          <p:attrName>ppt_x</p:attrName>
                                        </p:attrNameLst>
                                      </p:cBhvr>
                                      <p:to>
                                        <p:strVal val="(0.5)"/>
                                      </p:to>
                                    </p:set>
                                    <p:anim from="(0.5)" to="(#ppt_x)" calcmode="lin" valueType="num">
                                      <p:cBhvr>
                                        <p:cTn id="11" dur="1230" accel="100000" fill="hold">
                                          <p:stCondLst>
                                            <p:cond delay="770"/>
                                          </p:stCondLst>
                                        </p:cTn>
                                        <p:tgtEl>
                                          <p:spTgt spid="2050"/>
                                        </p:tgtEl>
                                        <p:attrNameLst>
                                          <p:attrName>ppt_x</p:attrName>
                                        </p:attrNameLst>
                                      </p:cBhvr>
                                    </p:anim>
                                    <p:set>
                                      <p:cBhvr>
                                        <p:cTn id="12" dur="770" fill="hold"/>
                                        <p:tgtEl>
                                          <p:spTgt spid="2050"/>
                                        </p:tgtEl>
                                        <p:attrNameLst>
                                          <p:attrName>ppt_y</p:attrName>
                                        </p:attrNameLst>
                                      </p:cBhvr>
                                      <p:to>
                                        <p:strVal val="(#ppt_y+0.4)"/>
                                      </p:to>
                                    </p:set>
                                    <p:anim from="(#ppt_y+0.4)" to="(#ppt_y)" calcmode="lin" valueType="num">
                                      <p:cBhvr>
                                        <p:cTn id="13" dur="1230" accel="100000" fill="hold">
                                          <p:stCondLst>
                                            <p:cond delay="770"/>
                                          </p:stCondLst>
                                        </p:cTn>
                                        <p:tgtEl>
                                          <p:spTgt spid="205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3" y="260350"/>
            <a:ext cx="8229600" cy="1143000"/>
          </a:xfrm>
        </p:spPr>
        <p:txBody>
          <a:bodyPr/>
          <a:lstStyle/>
          <a:p>
            <a:r>
              <a:rPr lang="cs-CZ"/>
              <a:t>Metodika</a:t>
            </a:r>
          </a:p>
        </p:txBody>
      </p:sp>
      <p:sp>
        <p:nvSpPr>
          <p:cNvPr id="18435" name="Rectangle 3"/>
          <p:cNvSpPr>
            <a:spLocks noGrp="1" noChangeArrowheads="1"/>
          </p:cNvSpPr>
          <p:nvPr>
            <p:ph idx="1"/>
          </p:nvPr>
        </p:nvSpPr>
        <p:spPr>
          <a:xfrm>
            <a:off x="395288" y="1341438"/>
            <a:ext cx="8353425" cy="5111750"/>
          </a:xfrm>
        </p:spPr>
        <p:txBody>
          <a:bodyPr/>
          <a:lstStyle/>
          <a:p>
            <a:pPr>
              <a:buFont typeface="Wingdings" pitchFamily="2" charset="2"/>
              <a:buChar char="ü"/>
            </a:pPr>
            <a:r>
              <a:rPr lang="cs-CZ" sz="2400" u="sng" dirty="0">
                <a:effectLst>
                  <a:outerShdw blurRad="38100" dist="38100" dir="2700000" algn="tl">
                    <a:srgbClr val="FFFFFF"/>
                  </a:outerShdw>
                </a:effectLst>
              </a:rPr>
              <a:t>Struktura a vývoj:</a:t>
            </a:r>
          </a:p>
          <a:p>
            <a:pPr lvl="1"/>
            <a:r>
              <a:rPr lang="cs-CZ" sz="2400" dirty="0"/>
              <a:t>měření standardních biometrických charakteristik, situace jednotlivých stromů,</a:t>
            </a:r>
          </a:p>
          <a:p>
            <a:pPr lvl="1"/>
            <a:r>
              <a:rPr lang="cs-CZ" sz="2400" dirty="0"/>
              <a:t>výpočet strukturálních indexů a funkcí, produkčních hodnot a biomasy,</a:t>
            </a:r>
          </a:p>
          <a:p>
            <a:pPr lvl="1"/>
            <a:r>
              <a:rPr lang="cs-CZ" sz="2400" dirty="0"/>
              <a:t>vyhodnocení dosavadního vývoje a následná predikce (SIBYLA)</a:t>
            </a:r>
          </a:p>
          <a:p>
            <a:pPr>
              <a:buFont typeface="Wingdings" pitchFamily="2" charset="2"/>
              <a:buChar char="ü"/>
            </a:pPr>
            <a:r>
              <a:rPr lang="cs-CZ" sz="2400" u="sng" dirty="0">
                <a:effectLst>
                  <a:outerShdw blurRad="38100" dist="38100" dir="2700000" algn="tl">
                    <a:srgbClr val="FFFFFF"/>
                  </a:outerShdw>
                </a:effectLst>
              </a:rPr>
              <a:t>Přirozená obnova:</a:t>
            </a:r>
          </a:p>
          <a:p>
            <a:pPr lvl="1"/>
            <a:r>
              <a:rPr lang="cs-CZ" sz="2400" dirty="0"/>
              <a:t>druhová skladba, biometrické charakteristiky, situace jedinců, zhodnocení + predikce vývoje</a:t>
            </a:r>
          </a:p>
          <a:p>
            <a:pPr>
              <a:buFont typeface="Wingdings" pitchFamily="2" charset="2"/>
              <a:buChar char="ü"/>
            </a:pPr>
            <a:r>
              <a:rPr lang="cs-CZ" sz="2400" u="sng" dirty="0">
                <a:effectLst>
                  <a:outerShdw blurRad="38100" dist="38100" dir="2700000" algn="tl">
                    <a:srgbClr val="FFFFFF"/>
                  </a:outerShdw>
                </a:effectLst>
              </a:rPr>
              <a:t>Odumřelé dřevo</a:t>
            </a:r>
            <a:r>
              <a:rPr lang="cs-CZ" sz="2400" dirty="0"/>
              <a:t> (stupeň rozkladu</a:t>
            </a:r>
            <a:r>
              <a:rPr lang="cs-CZ" sz="2400" dirty="0" smtClean="0"/>
              <a:t>) </a:t>
            </a:r>
            <a:endParaRPr lang="cs-CZ" sz="2400" dirty="0"/>
          </a:p>
          <a:p>
            <a:pPr lvl="1"/>
            <a:endParaRPr lang="cs-CZ" sz="2400" u="sng" dirty="0">
              <a:effectLst>
                <a:outerShdw blurRad="38100" dist="38100" dir="2700000" algn="tl">
                  <a:srgbClr val="FFFFFF"/>
                </a:outerShdw>
              </a:effectLst>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 calcmode="lin" valueType="num">
                                      <p:cBhvr>
                                        <p:cTn id="7" dur="1000" fill="hold"/>
                                        <p:tgtEl>
                                          <p:spTgt spid="18435">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1843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435">
                                            <p:txEl>
                                              <p:pRg st="1" end="1"/>
                                            </p:txEl>
                                          </p:spTgt>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 calcmode="lin" valueType="num">
                                      <p:cBhvr>
                                        <p:cTn id="13" dur="1000" fill="hold"/>
                                        <p:tgtEl>
                                          <p:spTgt spid="18435">
                                            <p:txEl>
                                              <p:pRg st="2" end="2"/>
                                            </p:txEl>
                                          </p:spTgt>
                                        </p:tgtEl>
                                        <p:attrNameLst>
                                          <p:attrName>ppt_x</p:attrName>
                                        </p:attrNameLst>
                                      </p:cBhvr>
                                      <p:tavLst>
                                        <p:tav tm="0">
                                          <p:val>
                                            <p:strVal val="#ppt_x-.2"/>
                                          </p:val>
                                        </p:tav>
                                        <p:tav tm="100000">
                                          <p:val>
                                            <p:strVal val="#ppt_x"/>
                                          </p:val>
                                        </p:tav>
                                      </p:tavLst>
                                    </p:anim>
                                    <p:anim calcmode="lin" valueType="num">
                                      <p:cBhvr>
                                        <p:cTn id="14" dur="1000" fill="hold"/>
                                        <p:tgtEl>
                                          <p:spTgt spid="1843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8435">
                                            <p:txEl>
                                              <p:pRg st="2" end="2"/>
                                            </p:txEl>
                                          </p:spTgt>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 calcmode="lin" valueType="num">
                                      <p:cBhvr>
                                        <p:cTn id="19" dur="1000" fill="hold"/>
                                        <p:tgtEl>
                                          <p:spTgt spid="18435">
                                            <p:txEl>
                                              <p:pRg st="3" end="3"/>
                                            </p:txEl>
                                          </p:spTgt>
                                        </p:tgtEl>
                                        <p:attrNameLst>
                                          <p:attrName>ppt_x</p:attrName>
                                        </p:attrNameLst>
                                      </p:cBhvr>
                                      <p:tavLst>
                                        <p:tav tm="0">
                                          <p:val>
                                            <p:strVal val="#ppt_x-.2"/>
                                          </p:val>
                                        </p:tav>
                                        <p:tav tm="100000">
                                          <p:val>
                                            <p:strVal val="#ppt_x"/>
                                          </p:val>
                                        </p:tav>
                                      </p:tavLst>
                                    </p:anim>
                                    <p:anim calcmode="lin" valueType="num">
                                      <p:cBhvr>
                                        <p:cTn id="20" dur="1000" fill="hold"/>
                                        <p:tgtEl>
                                          <p:spTgt spid="1843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8435">
                                            <p:txEl>
                                              <p:pRg st="3" end="3"/>
                                            </p:txEl>
                                          </p:spTgt>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18435">
                                            <p:txEl>
                                              <p:pRg st="5" end="5"/>
                                            </p:txEl>
                                          </p:spTgt>
                                        </p:tgtEl>
                                        <p:attrNameLst>
                                          <p:attrName>style.visibility</p:attrName>
                                        </p:attrNameLst>
                                      </p:cBhvr>
                                      <p:to>
                                        <p:strVal val="visible"/>
                                      </p:to>
                                    </p:set>
                                    <p:anim calcmode="lin" valueType="num">
                                      <p:cBhvr>
                                        <p:cTn id="25" dur="1000" fill="hold"/>
                                        <p:tgtEl>
                                          <p:spTgt spid="18435">
                                            <p:txEl>
                                              <p:pRg st="5" end="5"/>
                                            </p:txEl>
                                          </p:spTgt>
                                        </p:tgtEl>
                                        <p:attrNameLst>
                                          <p:attrName>ppt_x</p:attrName>
                                        </p:attrNameLst>
                                      </p:cBhvr>
                                      <p:tavLst>
                                        <p:tav tm="0">
                                          <p:val>
                                            <p:strVal val="#ppt_x-.2"/>
                                          </p:val>
                                        </p:tav>
                                        <p:tav tm="100000">
                                          <p:val>
                                            <p:strVal val="#ppt_x"/>
                                          </p:val>
                                        </p:tav>
                                      </p:tavLst>
                                    </p:anim>
                                    <p:anim calcmode="lin" valueType="num">
                                      <p:cBhvr>
                                        <p:cTn id="26" dur="1000" fill="hold"/>
                                        <p:tgtEl>
                                          <p:spTgt spid="1843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7544" y="0"/>
            <a:ext cx="8229600" cy="1143000"/>
          </a:xfrm>
        </p:spPr>
        <p:txBody>
          <a:bodyPr/>
          <a:lstStyle/>
          <a:p>
            <a:r>
              <a:rPr lang="cs-CZ" sz="3200" dirty="0"/>
              <a:t>Metodika </a:t>
            </a:r>
            <a:r>
              <a:rPr lang="cs-CZ" sz="3200" dirty="0">
                <a:sym typeface="Symbol" pitchFamily="18" charset="2"/>
              </a:rPr>
              <a:t></a:t>
            </a:r>
            <a:r>
              <a:rPr lang="cs-CZ" sz="3200" dirty="0"/>
              <a:t> Struktura a </a:t>
            </a:r>
            <a:r>
              <a:rPr lang="cs-CZ" sz="3200" dirty="0" smtClean="0"/>
              <a:t>vývoj TVP 1</a:t>
            </a:r>
            <a:endParaRPr lang="cs-CZ" sz="3200" dirty="0"/>
          </a:p>
        </p:txBody>
      </p:sp>
      <p:pic>
        <p:nvPicPr>
          <p:cNvPr id="9" name="Obrázek 8" descr="C:\Users\Marek\Desktop\DP Bory nástřel grafy\TVP1.jpg"/>
          <p:cNvPicPr/>
          <p:nvPr/>
        </p:nvPicPr>
        <p:blipFill>
          <a:blip r:embed="rId3" cstate="print"/>
          <a:srcRect/>
          <a:stretch>
            <a:fillRect/>
          </a:stretch>
        </p:blipFill>
        <p:spPr bwMode="auto">
          <a:xfrm>
            <a:off x="0" y="1052736"/>
            <a:ext cx="3456416" cy="3242680"/>
          </a:xfrm>
          <a:prstGeom prst="rect">
            <a:avLst/>
          </a:prstGeom>
          <a:noFill/>
          <a:ln w="9525">
            <a:noFill/>
            <a:miter lim="800000"/>
            <a:headEnd/>
            <a:tailEnd/>
          </a:ln>
        </p:spPr>
      </p:pic>
      <p:pic>
        <p:nvPicPr>
          <p:cNvPr id="10" name="Obrázek 9"/>
          <p:cNvPicPr/>
          <p:nvPr/>
        </p:nvPicPr>
        <p:blipFill>
          <a:blip r:embed="rId4" cstate="print"/>
          <a:srcRect/>
          <a:stretch>
            <a:fillRect/>
          </a:stretch>
        </p:blipFill>
        <p:spPr bwMode="auto">
          <a:xfrm>
            <a:off x="3675380" y="4382770"/>
            <a:ext cx="5468620" cy="2475230"/>
          </a:xfrm>
          <a:prstGeom prst="rect">
            <a:avLst/>
          </a:prstGeom>
          <a:noFill/>
        </p:spPr>
      </p:pic>
      <p:pic>
        <p:nvPicPr>
          <p:cNvPr id="11" name="Obrázek 10"/>
          <p:cNvPicPr/>
          <p:nvPr/>
        </p:nvPicPr>
        <p:blipFill>
          <a:blip r:embed="rId5" cstate="print"/>
          <a:srcRect/>
          <a:stretch>
            <a:fillRect/>
          </a:stretch>
        </p:blipFill>
        <p:spPr bwMode="auto">
          <a:xfrm>
            <a:off x="3675380" y="1988840"/>
            <a:ext cx="5468620" cy="2463165"/>
          </a:xfrm>
          <a:prstGeom prst="rect">
            <a:avLst/>
          </a:prstGeom>
          <a:noFill/>
        </p:spPr>
      </p:pic>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b="1" dirty="0" smtClean="0"/>
              <a:t>TVP 1  rok 2014-2064</a:t>
            </a:r>
            <a:br>
              <a:rPr lang="cs-CZ" sz="3200" b="1" dirty="0" smtClean="0"/>
            </a:br>
            <a:r>
              <a:rPr lang="cs-CZ" sz="3200" b="1" dirty="0" smtClean="0"/>
              <a:t>Predikce vývoje</a:t>
            </a:r>
            <a:endParaRPr lang="cs-CZ" sz="3200" b="1" dirty="0"/>
          </a:p>
        </p:txBody>
      </p:sp>
      <p:pic>
        <p:nvPicPr>
          <p:cNvPr id="4" name="Zástupný symbol pro obsah 3" descr="뮬À"/>
          <p:cNvPicPr>
            <a:picLocks noGrp="1"/>
          </p:cNvPicPr>
          <p:nvPr>
            <p:ph idx="1"/>
          </p:nvPr>
        </p:nvPicPr>
        <p:blipFill>
          <a:blip r:embed="rId2" cstate="print"/>
          <a:srcRect/>
          <a:stretch>
            <a:fillRect/>
          </a:stretch>
        </p:blipFill>
        <p:spPr bwMode="auto">
          <a:xfrm>
            <a:off x="323528" y="1340768"/>
            <a:ext cx="4355976" cy="2520280"/>
          </a:xfrm>
          <a:prstGeom prst="rect">
            <a:avLst/>
          </a:prstGeom>
          <a:noFill/>
          <a:ln w="9525">
            <a:noFill/>
            <a:miter lim="800000"/>
            <a:headEnd/>
            <a:tailEnd/>
          </a:ln>
        </p:spPr>
      </p:pic>
      <p:pic>
        <p:nvPicPr>
          <p:cNvPr id="5" name="Obrázek 4" descr="뮬À"/>
          <p:cNvPicPr/>
          <p:nvPr/>
        </p:nvPicPr>
        <p:blipFill>
          <a:blip r:embed="rId3" cstate="print"/>
          <a:srcRect/>
          <a:stretch>
            <a:fillRect/>
          </a:stretch>
        </p:blipFill>
        <p:spPr bwMode="auto">
          <a:xfrm>
            <a:off x="5148064" y="1340768"/>
            <a:ext cx="3528392" cy="2448272"/>
          </a:xfrm>
          <a:prstGeom prst="rect">
            <a:avLst/>
          </a:prstGeom>
          <a:noFill/>
          <a:ln w="9525">
            <a:noFill/>
            <a:miter lim="800000"/>
            <a:headEnd/>
            <a:tailEnd/>
          </a:ln>
        </p:spPr>
      </p:pic>
      <p:pic>
        <p:nvPicPr>
          <p:cNvPr id="6" name="Obrázek 5" descr="뮬À"/>
          <p:cNvPicPr/>
          <p:nvPr/>
        </p:nvPicPr>
        <p:blipFill>
          <a:blip r:embed="rId4" cstate="print"/>
          <a:srcRect/>
          <a:stretch>
            <a:fillRect/>
          </a:stretch>
        </p:blipFill>
        <p:spPr bwMode="auto">
          <a:xfrm>
            <a:off x="251520" y="4005064"/>
            <a:ext cx="4427984" cy="2592288"/>
          </a:xfrm>
          <a:prstGeom prst="rect">
            <a:avLst/>
          </a:prstGeom>
          <a:noFill/>
          <a:ln w="9525">
            <a:noFill/>
            <a:miter lim="800000"/>
            <a:headEnd/>
            <a:tailEnd/>
          </a:ln>
        </p:spPr>
      </p:pic>
      <p:pic>
        <p:nvPicPr>
          <p:cNvPr id="7" name="Obrázek 6" descr="뮬À"/>
          <p:cNvPicPr/>
          <p:nvPr/>
        </p:nvPicPr>
        <p:blipFill>
          <a:blip r:embed="rId5" cstate="print"/>
          <a:srcRect/>
          <a:stretch>
            <a:fillRect/>
          </a:stretch>
        </p:blipFill>
        <p:spPr bwMode="auto">
          <a:xfrm>
            <a:off x="5220072" y="3933056"/>
            <a:ext cx="3456384" cy="2664296"/>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t>Indexy TVP 1 </a:t>
            </a:r>
            <a:endParaRPr lang="cs-CZ" sz="3200" dirty="0"/>
          </a:p>
        </p:txBody>
      </p:sp>
      <p:pic>
        <p:nvPicPr>
          <p:cNvPr id="4" name="Zástupný symbol pro obsah 3"/>
          <p:cNvPicPr>
            <a:picLocks noGrp="1"/>
          </p:cNvPicPr>
          <p:nvPr>
            <p:ph idx="1"/>
          </p:nvPr>
        </p:nvPicPr>
        <p:blipFill>
          <a:blip r:embed="rId2" cstate="print"/>
          <a:srcRect/>
          <a:stretch>
            <a:fillRect/>
          </a:stretch>
        </p:blipFill>
        <p:spPr bwMode="auto">
          <a:xfrm>
            <a:off x="0" y="1268760"/>
            <a:ext cx="4852837" cy="2737341"/>
          </a:xfrm>
          <a:prstGeom prst="rect">
            <a:avLst/>
          </a:prstGeom>
          <a:noFill/>
        </p:spPr>
      </p:pic>
      <p:pic>
        <p:nvPicPr>
          <p:cNvPr id="5" name="Obrázek 4"/>
          <p:cNvPicPr/>
          <p:nvPr/>
        </p:nvPicPr>
        <p:blipFill>
          <a:blip r:embed="rId3" cstate="print"/>
          <a:srcRect/>
          <a:stretch>
            <a:fillRect/>
          </a:stretch>
        </p:blipFill>
        <p:spPr bwMode="auto">
          <a:xfrm>
            <a:off x="4836914" y="1268760"/>
            <a:ext cx="4307086" cy="2736304"/>
          </a:xfrm>
          <a:prstGeom prst="rect">
            <a:avLst/>
          </a:prstGeom>
          <a:noFill/>
        </p:spPr>
      </p:pic>
      <p:pic>
        <p:nvPicPr>
          <p:cNvPr id="6" name="Obrázek 5"/>
          <p:cNvPicPr/>
          <p:nvPr/>
        </p:nvPicPr>
        <p:blipFill>
          <a:blip r:embed="rId4" cstate="print"/>
          <a:srcRect/>
          <a:stretch>
            <a:fillRect/>
          </a:stretch>
        </p:blipFill>
        <p:spPr bwMode="auto">
          <a:xfrm>
            <a:off x="0" y="4107860"/>
            <a:ext cx="4716016" cy="2750140"/>
          </a:xfrm>
          <a:prstGeom prst="rect">
            <a:avLst/>
          </a:prstGeom>
          <a:noFill/>
        </p:spPr>
      </p:pic>
      <p:pic>
        <p:nvPicPr>
          <p:cNvPr id="7" name="Obrázek 6"/>
          <p:cNvPicPr/>
          <p:nvPr/>
        </p:nvPicPr>
        <p:blipFill>
          <a:blip r:embed="rId5" cstate="print"/>
          <a:srcRect/>
          <a:stretch>
            <a:fillRect/>
          </a:stretch>
        </p:blipFill>
        <p:spPr bwMode="auto">
          <a:xfrm>
            <a:off x="4711313" y="4047490"/>
            <a:ext cx="4432687" cy="2810510"/>
          </a:xfrm>
          <a:prstGeom prst="rect">
            <a:avLst/>
          </a:prstGeom>
          <a:noFill/>
        </p:spPr>
      </p:pic>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solidFill>
                  <a:srgbClr val="000000"/>
                </a:solidFill>
              </a:rPr>
              <a:t>Indexy TVP 1 </a:t>
            </a:r>
            <a:endParaRPr lang="cs-CZ" dirty="0"/>
          </a:p>
        </p:txBody>
      </p:sp>
      <p:pic>
        <p:nvPicPr>
          <p:cNvPr id="4" name="Zástupný symbol pro obsah 3"/>
          <p:cNvPicPr>
            <a:picLocks noGrp="1"/>
          </p:cNvPicPr>
          <p:nvPr>
            <p:ph idx="1"/>
          </p:nvPr>
        </p:nvPicPr>
        <p:blipFill>
          <a:blip r:embed="rId2" cstate="print"/>
          <a:srcRect/>
          <a:stretch>
            <a:fillRect/>
          </a:stretch>
        </p:blipFill>
        <p:spPr bwMode="auto">
          <a:xfrm>
            <a:off x="1" y="1412777"/>
            <a:ext cx="4572000" cy="2592288"/>
          </a:xfrm>
          <a:prstGeom prst="rect">
            <a:avLst/>
          </a:prstGeom>
          <a:noFill/>
        </p:spPr>
      </p:pic>
      <p:pic>
        <p:nvPicPr>
          <p:cNvPr id="5" name="Obrázek 4"/>
          <p:cNvPicPr/>
          <p:nvPr/>
        </p:nvPicPr>
        <p:blipFill>
          <a:blip r:embed="rId3" cstate="print"/>
          <a:srcRect/>
          <a:stretch>
            <a:fillRect/>
          </a:stretch>
        </p:blipFill>
        <p:spPr bwMode="auto">
          <a:xfrm>
            <a:off x="4788024" y="1412776"/>
            <a:ext cx="3960440" cy="2592288"/>
          </a:xfrm>
          <a:prstGeom prst="rect">
            <a:avLst/>
          </a:prstGeom>
          <a:noFill/>
        </p:spPr>
      </p:pic>
      <p:pic>
        <p:nvPicPr>
          <p:cNvPr id="6" name="Obrázek 5"/>
          <p:cNvPicPr/>
          <p:nvPr/>
        </p:nvPicPr>
        <p:blipFill>
          <a:blip r:embed="rId4" cstate="print"/>
          <a:srcRect/>
          <a:stretch>
            <a:fillRect/>
          </a:stretch>
        </p:blipFill>
        <p:spPr bwMode="auto">
          <a:xfrm>
            <a:off x="2195736" y="4005064"/>
            <a:ext cx="4392488" cy="2852936"/>
          </a:xfrm>
          <a:prstGeom prst="rect">
            <a:avLst/>
          </a:prstGeom>
          <a:noFill/>
        </p:spPr>
      </p:pic>
    </p:spTree>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b="1" dirty="0" smtClean="0"/>
              <a:t>Metodika </a:t>
            </a:r>
            <a:r>
              <a:rPr lang="cs-CZ" sz="3200" b="1" dirty="0" smtClean="0">
                <a:sym typeface="Symbol" pitchFamily="18" charset="2"/>
              </a:rPr>
              <a:t></a:t>
            </a:r>
            <a:r>
              <a:rPr lang="cs-CZ" sz="3200" b="1" dirty="0" smtClean="0"/>
              <a:t> Struktura a vývoj TVP 2</a:t>
            </a:r>
            <a:endParaRPr lang="cs-CZ" sz="3200" dirty="0"/>
          </a:p>
        </p:txBody>
      </p:sp>
      <p:pic>
        <p:nvPicPr>
          <p:cNvPr id="4" name="Zástupný symbol pro obsah 3" descr="C:\Users\Marek\Desktop\DP Bory nástřel grafy\TVP2.jpg"/>
          <p:cNvPicPr>
            <a:picLocks noGrp="1"/>
          </p:cNvPicPr>
          <p:nvPr>
            <p:ph idx="1"/>
          </p:nvPr>
        </p:nvPicPr>
        <p:blipFill>
          <a:blip r:embed="rId2" cstate="print"/>
          <a:srcRect/>
          <a:stretch>
            <a:fillRect/>
          </a:stretch>
        </p:blipFill>
        <p:spPr bwMode="auto">
          <a:xfrm>
            <a:off x="0" y="1556792"/>
            <a:ext cx="4032448" cy="4536504"/>
          </a:xfrm>
          <a:prstGeom prst="rect">
            <a:avLst/>
          </a:prstGeom>
          <a:noFill/>
          <a:ln w="9525">
            <a:noFill/>
            <a:miter lim="800000"/>
            <a:headEnd/>
            <a:tailEnd/>
          </a:ln>
        </p:spPr>
      </p:pic>
      <p:pic>
        <p:nvPicPr>
          <p:cNvPr id="5" name="Obrázek 4"/>
          <p:cNvPicPr/>
          <p:nvPr/>
        </p:nvPicPr>
        <p:blipFill>
          <a:blip r:embed="rId3" cstate="print"/>
          <a:srcRect/>
          <a:stretch>
            <a:fillRect/>
          </a:stretch>
        </p:blipFill>
        <p:spPr bwMode="auto">
          <a:xfrm>
            <a:off x="4035420" y="1484784"/>
            <a:ext cx="5108580" cy="2376264"/>
          </a:xfrm>
          <a:prstGeom prst="rect">
            <a:avLst/>
          </a:prstGeom>
          <a:noFill/>
        </p:spPr>
      </p:pic>
      <p:pic>
        <p:nvPicPr>
          <p:cNvPr id="6" name="Obrázek 5"/>
          <p:cNvPicPr/>
          <p:nvPr/>
        </p:nvPicPr>
        <p:blipFill>
          <a:blip r:embed="rId4" cstate="print"/>
          <a:srcRect/>
          <a:stretch>
            <a:fillRect/>
          </a:stretch>
        </p:blipFill>
        <p:spPr bwMode="auto">
          <a:xfrm>
            <a:off x="3891404" y="3861048"/>
            <a:ext cx="5252596" cy="2376264"/>
          </a:xfrm>
          <a:prstGeom prst="rect">
            <a:avLst/>
          </a:prstGeom>
          <a:noFill/>
        </p:spPr>
      </p:pic>
    </p:spTree>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b="1" dirty="0" smtClean="0"/>
              <a:t>TVP 2  rok 2014-2064</a:t>
            </a:r>
            <a:br>
              <a:rPr lang="cs-CZ" sz="3200" b="1" dirty="0" smtClean="0"/>
            </a:br>
            <a:r>
              <a:rPr lang="cs-CZ" sz="3200" b="1" dirty="0" smtClean="0"/>
              <a:t>Predikce vývoje</a:t>
            </a:r>
            <a:endParaRPr lang="cs-CZ" sz="3200" dirty="0"/>
          </a:p>
        </p:txBody>
      </p:sp>
      <p:pic>
        <p:nvPicPr>
          <p:cNvPr id="4" name="Zástupný symbol pro obsah 3" descr="뮬À"/>
          <p:cNvPicPr>
            <a:picLocks noGrp="1"/>
          </p:cNvPicPr>
          <p:nvPr>
            <p:ph idx="1"/>
          </p:nvPr>
        </p:nvPicPr>
        <p:blipFill>
          <a:blip r:embed="rId2" cstate="print"/>
          <a:srcRect/>
          <a:stretch>
            <a:fillRect/>
          </a:stretch>
        </p:blipFill>
        <p:spPr bwMode="auto">
          <a:xfrm>
            <a:off x="0" y="1412776"/>
            <a:ext cx="5148064" cy="2736304"/>
          </a:xfrm>
          <a:prstGeom prst="rect">
            <a:avLst/>
          </a:prstGeom>
          <a:noFill/>
          <a:ln w="9525">
            <a:noFill/>
            <a:miter lim="800000"/>
            <a:headEnd/>
            <a:tailEnd/>
          </a:ln>
        </p:spPr>
      </p:pic>
      <p:pic>
        <p:nvPicPr>
          <p:cNvPr id="5" name="Obrázek 4" descr="뮬À"/>
          <p:cNvPicPr/>
          <p:nvPr/>
        </p:nvPicPr>
        <p:blipFill>
          <a:blip r:embed="rId3" cstate="print"/>
          <a:srcRect/>
          <a:stretch>
            <a:fillRect/>
          </a:stretch>
        </p:blipFill>
        <p:spPr bwMode="auto">
          <a:xfrm>
            <a:off x="5436096" y="1412776"/>
            <a:ext cx="3096344" cy="2664296"/>
          </a:xfrm>
          <a:prstGeom prst="rect">
            <a:avLst/>
          </a:prstGeom>
          <a:noFill/>
          <a:ln w="9525">
            <a:noFill/>
            <a:miter lim="800000"/>
            <a:headEnd/>
            <a:tailEnd/>
          </a:ln>
        </p:spPr>
      </p:pic>
      <p:pic>
        <p:nvPicPr>
          <p:cNvPr id="6" name="Obrázek 5" descr=" ⱬÀ"/>
          <p:cNvPicPr/>
          <p:nvPr/>
        </p:nvPicPr>
        <p:blipFill>
          <a:blip r:embed="rId4" cstate="print"/>
          <a:srcRect/>
          <a:stretch>
            <a:fillRect/>
          </a:stretch>
        </p:blipFill>
        <p:spPr bwMode="auto">
          <a:xfrm>
            <a:off x="0" y="4221088"/>
            <a:ext cx="5076056" cy="2636912"/>
          </a:xfrm>
          <a:prstGeom prst="rect">
            <a:avLst/>
          </a:prstGeom>
          <a:noFill/>
          <a:ln w="9525">
            <a:noFill/>
            <a:miter lim="800000"/>
            <a:headEnd/>
            <a:tailEnd/>
          </a:ln>
        </p:spPr>
      </p:pic>
      <p:pic>
        <p:nvPicPr>
          <p:cNvPr id="7" name="Obrázek 6" descr="ⱬÀ"/>
          <p:cNvPicPr/>
          <p:nvPr/>
        </p:nvPicPr>
        <p:blipFill>
          <a:blip r:embed="rId5" cstate="print"/>
          <a:srcRect/>
          <a:stretch>
            <a:fillRect/>
          </a:stretch>
        </p:blipFill>
        <p:spPr bwMode="auto">
          <a:xfrm>
            <a:off x="5436096" y="4077072"/>
            <a:ext cx="3096344" cy="252028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b="1" dirty="0" smtClean="0"/>
              <a:t>Indexy TVP 2 </a:t>
            </a:r>
            <a:endParaRPr lang="cs-CZ" sz="3200" b="1" dirty="0"/>
          </a:p>
        </p:txBody>
      </p:sp>
      <p:pic>
        <p:nvPicPr>
          <p:cNvPr id="4" name="Zástupný symbol pro obsah 3"/>
          <p:cNvPicPr>
            <a:picLocks noGrp="1"/>
          </p:cNvPicPr>
          <p:nvPr>
            <p:ph idx="1"/>
          </p:nvPr>
        </p:nvPicPr>
        <p:blipFill>
          <a:blip r:embed="rId2" cstate="print"/>
          <a:srcRect/>
          <a:stretch>
            <a:fillRect/>
          </a:stretch>
        </p:blipFill>
        <p:spPr bwMode="auto">
          <a:xfrm>
            <a:off x="1" y="1268760"/>
            <a:ext cx="4427983" cy="3024336"/>
          </a:xfrm>
          <a:prstGeom prst="rect">
            <a:avLst/>
          </a:prstGeom>
          <a:noFill/>
        </p:spPr>
      </p:pic>
      <p:pic>
        <p:nvPicPr>
          <p:cNvPr id="5" name="Obrázek 4"/>
          <p:cNvPicPr/>
          <p:nvPr/>
        </p:nvPicPr>
        <p:blipFill>
          <a:blip r:embed="rId3" cstate="print"/>
          <a:srcRect/>
          <a:stretch>
            <a:fillRect/>
          </a:stretch>
        </p:blipFill>
        <p:spPr bwMode="auto">
          <a:xfrm>
            <a:off x="4476874" y="1268760"/>
            <a:ext cx="4667126" cy="2952328"/>
          </a:xfrm>
          <a:prstGeom prst="rect">
            <a:avLst/>
          </a:prstGeom>
          <a:noFill/>
        </p:spPr>
      </p:pic>
      <p:pic>
        <p:nvPicPr>
          <p:cNvPr id="6" name="Obrázek 5"/>
          <p:cNvPicPr/>
          <p:nvPr/>
        </p:nvPicPr>
        <p:blipFill>
          <a:blip r:embed="rId4" cstate="print"/>
          <a:srcRect/>
          <a:stretch>
            <a:fillRect/>
          </a:stretch>
        </p:blipFill>
        <p:spPr bwMode="auto">
          <a:xfrm>
            <a:off x="0" y="4293096"/>
            <a:ext cx="4427984" cy="2564904"/>
          </a:xfrm>
          <a:prstGeom prst="rect">
            <a:avLst/>
          </a:prstGeom>
          <a:noFill/>
        </p:spPr>
      </p:pic>
      <p:pic>
        <p:nvPicPr>
          <p:cNvPr id="7" name="Obrázek 6"/>
          <p:cNvPicPr/>
          <p:nvPr/>
        </p:nvPicPr>
        <p:blipFill>
          <a:blip r:embed="rId5" cstate="print"/>
          <a:srcRect/>
          <a:stretch>
            <a:fillRect/>
          </a:stretch>
        </p:blipFill>
        <p:spPr bwMode="auto">
          <a:xfrm>
            <a:off x="4427984" y="4293096"/>
            <a:ext cx="4716016" cy="2564904"/>
          </a:xfrm>
          <a:prstGeom prst="rect">
            <a:avLst/>
          </a:prstGeom>
          <a:noFill/>
        </p:spPr>
      </p:pic>
    </p:spTree>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b="1" dirty="0" smtClean="0"/>
              <a:t>Indexy TVP 2 </a:t>
            </a:r>
            <a:endParaRPr lang="cs-CZ" sz="3200" b="1" dirty="0"/>
          </a:p>
        </p:txBody>
      </p:sp>
      <p:pic>
        <p:nvPicPr>
          <p:cNvPr id="4" name="Zástupný symbol pro obsah 3"/>
          <p:cNvPicPr>
            <a:picLocks noGrp="1"/>
          </p:cNvPicPr>
          <p:nvPr>
            <p:ph idx="1"/>
          </p:nvPr>
        </p:nvPicPr>
        <p:blipFill>
          <a:blip r:embed="rId2" cstate="print"/>
          <a:srcRect/>
          <a:stretch>
            <a:fillRect/>
          </a:stretch>
        </p:blipFill>
        <p:spPr bwMode="auto">
          <a:xfrm>
            <a:off x="0" y="1196752"/>
            <a:ext cx="4427983" cy="2880319"/>
          </a:xfrm>
          <a:prstGeom prst="rect">
            <a:avLst/>
          </a:prstGeom>
          <a:noFill/>
        </p:spPr>
      </p:pic>
      <p:pic>
        <p:nvPicPr>
          <p:cNvPr id="5" name="Obrázek 4"/>
          <p:cNvPicPr/>
          <p:nvPr/>
        </p:nvPicPr>
        <p:blipFill>
          <a:blip r:embed="rId3" cstate="print"/>
          <a:srcRect/>
          <a:stretch>
            <a:fillRect/>
          </a:stretch>
        </p:blipFill>
        <p:spPr bwMode="auto">
          <a:xfrm>
            <a:off x="4595108" y="1268760"/>
            <a:ext cx="4548892" cy="2808312"/>
          </a:xfrm>
          <a:prstGeom prst="rect">
            <a:avLst/>
          </a:prstGeom>
          <a:noFill/>
        </p:spPr>
      </p:pic>
      <p:pic>
        <p:nvPicPr>
          <p:cNvPr id="6" name="Obrázek 5"/>
          <p:cNvPicPr/>
          <p:nvPr/>
        </p:nvPicPr>
        <p:blipFill>
          <a:blip r:embed="rId4" cstate="print"/>
          <a:srcRect/>
          <a:stretch>
            <a:fillRect/>
          </a:stretch>
        </p:blipFill>
        <p:spPr bwMode="auto">
          <a:xfrm>
            <a:off x="2267744" y="4149080"/>
            <a:ext cx="4392488" cy="2708920"/>
          </a:xfrm>
          <a:prstGeom prst="rect">
            <a:avLst/>
          </a:prstGeom>
          <a:noFill/>
        </p:spPr>
      </p:pic>
    </p:spTree>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b="1" dirty="0" smtClean="0"/>
              <a:t>Metodika </a:t>
            </a:r>
            <a:r>
              <a:rPr lang="cs-CZ" sz="3200" b="1" dirty="0" smtClean="0">
                <a:sym typeface="Symbol" pitchFamily="18" charset="2"/>
              </a:rPr>
              <a:t></a:t>
            </a:r>
            <a:r>
              <a:rPr lang="cs-CZ" sz="3200" b="1" dirty="0" smtClean="0"/>
              <a:t> Struktura a vývoj TVP 3</a:t>
            </a:r>
            <a:endParaRPr lang="cs-CZ" sz="3200" b="1" dirty="0"/>
          </a:p>
        </p:txBody>
      </p:sp>
      <p:pic>
        <p:nvPicPr>
          <p:cNvPr id="4" name="Zástupný symbol pro obsah 3" descr="C:\Users\Marek\Desktop\DP Bory nástřel grafy\TVP3.jpg"/>
          <p:cNvPicPr>
            <a:picLocks noGrp="1"/>
          </p:cNvPicPr>
          <p:nvPr>
            <p:ph idx="1"/>
          </p:nvPr>
        </p:nvPicPr>
        <p:blipFill>
          <a:blip r:embed="rId2" cstate="print"/>
          <a:srcRect/>
          <a:stretch>
            <a:fillRect/>
          </a:stretch>
        </p:blipFill>
        <p:spPr bwMode="auto">
          <a:xfrm>
            <a:off x="0" y="1484784"/>
            <a:ext cx="3707904" cy="4032448"/>
          </a:xfrm>
          <a:prstGeom prst="rect">
            <a:avLst/>
          </a:prstGeom>
          <a:noFill/>
          <a:ln w="9525">
            <a:noFill/>
            <a:miter lim="800000"/>
            <a:headEnd/>
            <a:tailEnd/>
          </a:ln>
        </p:spPr>
      </p:pic>
      <p:pic>
        <p:nvPicPr>
          <p:cNvPr id="5" name="Obrázek 4"/>
          <p:cNvPicPr/>
          <p:nvPr/>
        </p:nvPicPr>
        <p:blipFill>
          <a:blip r:embed="rId3" cstate="print"/>
          <a:srcRect/>
          <a:stretch>
            <a:fillRect/>
          </a:stretch>
        </p:blipFill>
        <p:spPr bwMode="auto">
          <a:xfrm>
            <a:off x="3687758" y="1484784"/>
            <a:ext cx="5456242" cy="2520280"/>
          </a:xfrm>
          <a:prstGeom prst="rect">
            <a:avLst/>
          </a:prstGeom>
          <a:noFill/>
        </p:spPr>
      </p:pic>
      <p:pic>
        <p:nvPicPr>
          <p:cNvPr id="6" name="Obrázek 5"/>
          <p:cNvPicPr/>
          <p:nvPr/>
        </p:nvPicPr>
        <p:blipFill>
          <a:blip r:embed="rId4" cstate="print"/>
          <a:srcRect/>
          <a:stretch>
            <a:fillRect/>
          </a:stretch>
        </p:blipFill>
        <p:spPr bwMode="auto">
          <a:xfrm>
            <a:off x="3563888" y="4005064"/>
            <a:ext cx="5360803" cy="2304256"/>
          </a:xfrm>
          <a:prstGeom prst="rect">
            <a:avLst/>
          </a:prstGeom>
          <a:noFill/>
        </p:spPr>
      </p:pic>
    </p:spTree>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Cíl práce</a:t>
            </a:r>
            <a:endParaRPr lang="cs-CZ" dirty="0"/>
          </a:p>
        </p:txBody>
      </p:sp>
      <p:sp>
        <p:nvSpPr>
          <p:cNvPr id="3" name="Zástupný symbol pro obsah 2"/>
          <p:cNvSpPr>
            <a:spLocks noGrp="1"/>
          </p:cNvSpPr>
          <p:nvPr>
            <p:ph idx="1"/>
          </p:nvPr>
        </p:nvSpPr>
        <p:spPr/>
        <p:txBody>
          <a:bodyPr/>
          <a:lstStyle/>
          <a:p>
            <a:r>
              <a:rPr lang="cs-CZ" sz="2400" dirty="0">
                <a:solidFill>
                  <a:schemeClr val="tx1"/>
                </a:solidFill>
                <a:latin typeface="+mn-lt"/>
                <a:ea typeface="+mn-ea"/>
                <a:cs typeface="+mn-cs"/>
              </a:rPr>
              <a:t>Získat poznatky o struktuře a vývoji porostů přirozených reliktních borů ponechaných samovolnému vývoji v PR Kostelecké bory v CHKO </a:t>
            </a:r>
            <a:r>
              <a:rPr lang="cs-CZ" sz="2400" dirty="0" err="1">
                <a:solidFill>
                  <a:schemeClr val="tx1"/>
                </a:solidFill>
                <a:latin typeface="+mn-lt"/>
                <a:ea typeface="+mn-ea"/>
                <a:cs typeface="+mn-cs"/>
              </a:rPr>
              <a:t>Kokořínnsko</a:t>
            </a:r>
            <a:r>
              <a:rPr lang="cs-CZ" sz="2400" dirty="0">
                <a:solidFill>
                  <a:schemeClr val="tx1"/>
                </a:solidFill>
                <a:latin typeface="+mn-lt"/>
                <a:ea typeface="+mn-ea"/>
                <a:cs typeface="+mn-cs"/>
              </a:rPr>
              <a:t>.</a:t>
            </a:r>
          </a:p>
          <a:p>
            <a:r>
              <a:rPr lang="cs-CZ" sz="2400" dirty="0" smtClean="0">
                <a:solidFill>
                  <a:schemeClr val="tx1"/>
                </a:solidFill>
                <a:latin typeface="+mn-lt"/>
                <a:ea typeface="+mn-ea"/>
                <a:cs typeface="+mn-cs"/>
              </a:rPr>
              <a:t>Rozbor problematiky struktury a vývoje porostů ponechaných samovolnému vývoji v Evropě a v České republice se zaměřením na přirozené reliktní bory v CHKO </a:t>
            </a:r>
            <a:r>
              <a:rPr lang="cs-CZ" sz="2400" dirty="0" err="1" smtClean="0">
                <a:solidFill>
                  <a:schemeClr val="tx1"/>
                </a:solidFill>
                <a:latin typeface="+mn-lt"/>
                <a:ea typeface="+mn-ea"/>
                <a:cs typeface="+mn-cs"/>
              </a:rPr>
              <a:t>Kokořínsko</a:t>
            </a:r>
            <a:r>
              <a:rPr lang="cs-CZ" sz="2400" dirty="0" smtClean="0">
                <a:solidFill>
                  <a:schemeClr val="tx1"/>
                </a:solidFill>
                <a:latin typeface="+mn-lt"/>
                <a:ea typeface="+mn-ea"/>
                <a:cs typeface="+mn-cs"/>
              </a:rPr>
              <a:t>.</a:t>
            </a:r>
          </a:p>
          <a:p>
            <a:r>
              <a:rPr lang="cs-CZ" sz="2400" dirty="0" smtClean="0">
                <a:solidFill>
                  <a:schemeClr val="tx1"/>
                </a:solidFill>
                <a:latin typeface="+mn-lt"/>
                <a:ea typeface="+mn-ea"/>
                <a:cs typeface="+mn-cs"/>
              </a:rPr>
              <a:t>Charakteristika zájmové oblasti CHKO </a:t>
            </a:r>
            <a:r>
              <a:rPr lang="cs-CZ" sz="2400" dirty="0" err="1" smtClean="0">
                <a:solidFill>
                  <a:schemeClr val="tx1"/>
                </a:solidFill>
                <a:latin typeface="+mn-lt"/>
                <a:ea typeface="+mn-ea"/>
                <a:cs typeface="+mn-cs"/>
              </a:rPr>
              <a:t>Kokořínsko</a:t>
            </a:r>
            <a:r>
              <a:rPr lang="cs-CZ" sz="2400" dirty="0" smtClean="0">
                <a:solidFill>
                  <a:schemeClr val="tx1"/>
                </a:solidFill>
                <a:latin typeface="+mn-lt"/>
                <a:ea typeface="+mn-ea"/>
                <a:cs typeface="+mn-cs"/>
              </a:rPr>
              <a:t> a zejména pak stanovištních a porostních poměrů v PR Kostelecké bory.</a:t>
            </a:r>
          </a:p>
          <a:p>
            <a:r>
              <a:rPr lang="cs-CZ" sz="2400" dirty="0" smtClean="0">
                <a:solidFill>
                  <a:schemeClr val="tx1"/>
                </a:solidFill>
                <a:latin typeface="+mn-lt"/>
                <a:ea typeface="+mn-ea"/>
                <a:cs typeface="+mn-cs"/>
              </a:rPr>
              <a:t>Charakteristika 4 výzkumných ploch v přirozených reliktních borech v PR Kostelecké bory.</a:t>
            </a:r>
          </a:p>
          <a:p>
            <a:endParaRPr lang="cs-CZ" dirty="0"/>
          </a:p>
        </p:txBody>
      </p:sp>
    </p:spTree>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b="1" dirty="0" smtClean="0"/>
              <a:t>TVP 3  rok 2014-2064</a:t>
            </a:r>
            <a:br>
              <a:rPr lang="cs-CZ" sz="3200" b="1" dirty="0" smtClean="0"/>
            </a:br>
            <a:r>
              <a:rPr lang="cs-CZ" sz="3200" b="1" dirty="0" smtClean="0"/>
              <a:t>Predikce vývoje</a:t>
            </a:r>
            <a:endParaRPr lang="cs-CZ" sz="3200" dirty="0"/>
          </a:p>
        </p:txBody>
      </p:sp>
      <p:pic>
        <p:nvPicPr>
          <p:cNvPr id="4" name="Zástupný symbol pro obsah 3" descr="뮬À"/>
          <p:cNvPicPr>
            <a:picLocks noGrp="1"/>
          </p:cNvPicPr>
          <p:nvPr>
            <p:ph idx="1"/>
          </p:nvPr>
        </p:nvPicPr>
        <p:blipFill>
          <a:blip r:embed="rId2" cstate="print"/>
          <a:srcRect/>
          <a:stretch>
            <a:fillRect/>
          </a:stretch>
        </p:blipFill>
        <p:spPr bwMode="auto">
          <a:xfrm>
            <a:off x="0" y="1412776"/>
            <a:ext cx="4791744" cy="2734057"/>
          </a:xfrm>
          <a:prstGeom prst="rect">
            <a:avLst/>
          </a:prstGeom>
          <a:noFill/>
          <a:ln w="9525">
            <a:noFill/>
            <a:miter lim="800000"/>
            <a:headEnd/>
            <a:tailEnd/>
          </a:ln>
        </p:spPr>
      </p:pic>
      <p:pic>
        <p:nvPicPr>
          <p:cNvPr id="5" name="Obrázek 4" descr="뮬À"/>
          <p:cNvPicPr/>
          <p:nvPr/>
        </p:nvPicPr>
        <p:blipFill>
          <a:blip r:embed="rId3" cstate="print"/>
          <a:srcRect/>
          <a:stretch>
            <a:fillRect/>
          </a:stretch>
        </p:blipFill>
        <p:spPr bwMode="auto">
          <a:xfrm>
            <a:off x="4932040" y="1412776"/>
            <a:ext cx="3456384" cy="2808312"/>
          </a:xfrm>
          <a:prstGeom prst="rect">
            <a:avLst/>
          </a:prstGeom>
          <a:noFill/>
          <a:ln w="9525">
            <a:noFill/>
            <a:miter lim="800000"/>
            <a:headEnd/>
            <a:tailEnd/>
          </a:ln>
        </p:spPr>
      </p:pic>
      <p:pic>
        <p:nvPicPr>
          <p:cNvPr id="6" name="Obrázek 5" descr="ⱬÀ"/>
          <p:cNvPicPr/>
          <p:nvPr/>
        </p:nvPicPr>
        <p:blipFill>
          <a:blip r:embed="rId4" cstate="print"/>
          <a:srcRect/>
          <a:stretch>
            <a:fillRect/>
          </a:stretch>
        </p:blipFill>
        <p:spPr bwMode="auto">
          <a:xfrm>
            <a:off x="0" y="4077072"/>
            <a:ext cx="4788024" cy="2520280"/>
          </a:xfrm>
          <a:prstGeom prst="rect">
            <a:avLst/>
          </a:prstGeom>
          <a:noFill/>
          <a:ln w="9525">
            <a:noFill/>
            <a:miter lim="800000"/>
            <a:headEnd/>
            <a:tailEnd/>
          </a:ln>
        </p:spPr>
      </p:pic>
      <p:pic>
        <p:nvPicPr>
          <p:cNvPr id="7" name="Obrázek 6" descr=" ⱬÀ"/>
          <p:cNvPicPr/>
          <p:nvPr/>
        </p:nvPicPr>
        <p:blipFill>
          <a:blip r:embed="rId5" cstate="print"/>
          <a:srcRect/>
          <a:stretch>
            <a:fillRect/>
          </a:stretch>
        </p:blipFill>
        <p:spPr bwMode="auto">
          <a:xfrm>
            <a:off x="4932040" y="4005064"/>
            <a:ext cx="3456384" cy="2664296"/>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b="1" dirty="0" smtClean="0"/>
              <a:t>Indexy TVP 3 </a:t>
            </a:r>
            <a:endParaRPr lang="cs-CZ" sz="3200" b="1" dirty="0"/>
          </a:p>
        </p:txBody>
      </p:sp>
      <p:graphicFrame>
        <p:nvGraphicFramePr>
          <p:cNvPr id="8" name="objekt 64"/>
          <p:cNvGraphicFramePr>
            <a:graphicFrameLocks noGrp="1"/>
          </p:cNvGraphicFramePr>
          <p:nvPr>
            <p:ph idx="1"/>
          </p:nvPr>
        </p:nvGraphicFramePr>
        <p:xfrm>
          <a:off x="0" y="1340768"/>
          <a:ext cx="4427984" cy="2664296"/>
        </p:xfrm>
        <a:graphic>
          <a:graphicData uri="http://schemas.openxmlformats.org/drawingml/2006/chart">
            <c:chart xmlns:c="http://schemas.openxmlformats.org/drawingml/2006/chart" xmlns:r="http://schemas.openxmlformats.org/officeDocument/2006/relationships" r:id="rId2"/>
          </a:graphicData>
        </a:graphic>
      </p:graphicFrame>
      <p:pic>
        <p:nvPicPr>
          <p:cNvPr id="9" name="Obrázek 8"/>
          <p:cNvPicPr/>
          <p:nvPr/>
        </p:nvPicPr>
        <p:blipFill>
          <a:blip r:embed="rId3" cstate="print"/>
          <a:srcRect/>
          <a:stretch>
            <a:fillRect/>
          </a:stretch>
        </p:blipFill>
        <p:spPr bwMode="auto">
          <a:xfrm>
            <a:off x="4644008" y="1268760"/>
            <a:ext cx="4392488" cy="2808312"/>
          </a:xfrm>
          <a:prstGeom prst="rect">
            <a:avLst/>
          </a:prstGeom>
          <a:noFill/>
        </p:spPr>
      </p:pic>
      <p:pic>
        <p:nvPicPr>
          <p:cNvPr id="10" name="Obrázek 9"/>
          <p:cNvPicPr/>
          <p:nvPr/>
        </p:nvPicPr>
        <p:blipFill>
          <a:blip r:embed="rId4" cstate="print"/>
          <a:srcRect/>
          <a:stretch>
            <a:fillRect/>
          </a:stretch>
        </p:blipFill>
        <p:spPr bwMode="auto">
          <a:xfrm>
            <a:off x="0" y="4179868"/>
            <a:ext cx="4427984" cy="2678132"/>
          </a:xfrm>
          <a:prstGeom prst="rect">
            <a:avLst/>
          </a:prstGeom>
          <a:noFill/>
        </p:spPr>
      </p:pic>
      <p:pic>
        <p:nvPicPr>
          <p:cNvPr id="11" name="Obrázek 10"/>
          <p:cNvPicPr/>
          <p:nvPr/>
        </p:nvPicPr>
        <p:blipFill>
          <a:blip r:embed="rId5" cstate="print"/>
          <a:srcRect/>
          <a:stretch>
            <a:fillRect/>
          </a:stretch>
        </p:blipFill>
        <p:spPr bwMode="auto">
          <a:xfrm>
            <a:off x="4655721" y="4092466"/>
            <a:ext cx="4488279" cy="2765534"/>
          </a:xfrm>
          <a:prstGeom prst="rect">
            <a:avLst/>
          </a:prstGeom>
          <a:noFill/>
        </p:spPr>
      </p:pic>
    </p:spTree>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b="1" dirty="0" smtClean="0">
                <a:solidFill>
                  <a:srgbClr val="000000"/>
                </a:solidFill>
              </a:rPr>
              <a:t>Indexy TVP 3 </a:t>
            </a:r>
            <a:endParaRPr lang="cs-CZ" dirty="0"/>
          </a:p>
        </p:txBody>
      </p:sp>
      <p:pic>
        <p:nvPicPr>
          <p:cNvPr id="4" name="Zástupný symbol pro obsah 3"/>
          <p:cNvPicPr>
            <a:picLocks noGrp="1"/>
          </p:cNvPicPr>
          <p:nvPr>
            <p:ph idx="1"/>
          </p:nvPr>
        </p:nvPicPr>
        <p:blipFill>
          <a:blip r:embed="rId2" cstate="print"/>
          <a:srcRect/>
          <a:stretch>
            <a:fillRect/>
          </a:stretch>
        </p:blipFill>
        <p:spPr bwMode="auto">
          <a:xfrm>
            <a:off x="1" y="1196752"/>
            <a:ext cx="4427984" cy="3024336"/>
          </a:xfrm>
          <a:prstGeom prst="rect">
            <a:avLst/>
          </a:prstGeom>
          <a:noFill/>
        </p:spPr>
      </p:pic>
      <p:pic>
        <p:nvPicPr>
          <p:cNvPr id="5" name="Obrázek 4"/>
          <p:cNvPicPr/>
          <p:nvPr/>
        </p:nvPicPr>
        <p:blipFill>
          <a:blip r:embed="rId3" cstate="print"/>
          <a:srcRect/>
          <a:stretch>
            <a:fillRect/>
          </a:stretch>
        </p:blipFill>
        <p:spPr bwMode="auto">
          <a:xfrm>
            <a:off x="4486588" y="1196752"/>
            <a:ext cx="4657412" cy="3024336"/>
          </a:xfrm>
          <a:prstGeom prst="rect">
            <a:avLst/>
          </a:prstGeom>
          <a:noFill/>
        </p:spPr>
      </p:pic>
      <p:pic>
        <p:nvPicPr>
          <p:cNvPr id="6" name="Obrázek 5"/>
          <p:cNvPicPr/>
          <p:nvPr/>
        </p:nvPicPr>
        <p:blipFill>
          <a:blip r:embed="rId4" cstate="print"/>
          <a:srcRect/>
          <a:stretch>
            <a:fillRect/>
          </a:stretch>
        </p:blipFill>
        <p:spPr bwMode="auto">
          <a:xfrm>
            <a:off x="2411760" y="4337720"/>
            <a:ext cx="4320480" cy="2520280"/>
          </a:xfrm>
          <a:prstGeom prst="rect">
            <a:avLst/>
          </a:prstGeom>
          <a:noFill/>
        </p:spPr>
      </p:pic>
    </p:spTree>
  </p:cSld>
  <p:clrMapOvr>
    <a:masterClrMapping/>
  </p:clrMapOvr>
  <p:transition spd="med">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b="1" dirty="0" smtClean="0"/>
              <a:t>Metodika </a:t>
            </a:r>
            <a:r>
              <a:rPr lang="cs-CZ" sz="3200" b="1" dirty="0" smtClean="0">
                <a:sym typeface="Symbol" pitchFamily="18" charset="2"/>
              </a:rPr>
              <a:t></a:t>
            </a:r>
            <a:r>
              <a:rPr lang="cs-CZ" sz="3200" b="1" dirty="0" smtClean="0"/>
              <a:t> Struktura a vývoj TVP 4</a:t>
            </a:r>
            <a:endParaRPr lang="cs-CZ" sz="3200" dirty="0"/>
          </a:p>
        </p:txBody>
      </p:sp>
      <p:pic>
        <p:nvPicPr>
          <p:cNvPr id="4" name="Zástupný symbol pro obsah 3" descr="C:\Users\Marek\Desktop\DP Bory nástřel grafy\TVP4.jpg"/>
          <p:cNvPicPr>
            <a:picLocks noGrp="1"/>
          </p:cNvPicPr>
          <p:nvPr>
            <p:ph idx="1"/>
          </p:nvPr>
        </p:nvPicPr>
        <p:blipFill>
          <a:blip r:embed="rId2" cstate="print"/>
          <a:srcRect/>
          <a:stretch>
            <a:fillRect/>
          </a:stretch>
        </p:blipFill>
        <p:spPr bwMode="auto">
          <a:xfrm>
            <a:off x="0" y="1124745"/>
            <a:ext cx="4067944" cy="4248472"/>
          </a:xfrm>
          <a:prstGeom prst="rect">
            <a:avLst/>
          </a:prstGeom>
          <a:noFill/>
          <a:ln w="9525">
            <a:noFill/>
            <a:miter lim="800000"/>
            <a:headEnd/>
            <a:tailEnd/>
          </a:ln>
        </p:spPr>
      </p:pic>
      <p:pic>
        <p:nvPicPr>
          <p:cNvPr id="5" name="Obrázek 4"/>
          <p:cNvPicPr/>
          <p:nvPr/>
        </p:nvPicPr>
        <p:blipFill>
          <a:blip r:embed="rId3" cstate="print"/>
          <a:srcRect/>
          <a:stretch>
            <a:fillRect/>
          </a:stretch>
        </p:blipFill>
        <p:spPr bwMode="auto">
          <a:xfrm>
            <a:off x="4247456" y="1196752"/>
            <a:ext cx="4896544" cy="2304256"/>
          </a:xfrm>
          <a:prstGeom prst="rect">
            <a:avLst/>
          </a:prstGeom>
          <a:noFill/>
        </p:spPr>
      </p:pic>
      <p:pic>
        <p:nvPicPr>
          <p:cNvPr id="6" name="Obrázek 5"/>
          <p:cNvPicPr/>
          <p:nvPr/>
        </p:nvPicPr>
        <p:blipFill>
          <a:blip r:embed="rId4" cstate="print"/>
          <a:srcRect/>
          <a:stretch>
            <a:fillRect/>
          </a:stretch>
        </p:blipFill>
        <p:spPr bwMode="auto">
          <a:xfrm>
            <a:off x="4329803" y="3501008"/>
            <a:ext cx="4814197" cy="2160240"/>
          </a:xfrm>
          <a:prstGeom prst="rect">
            <a:avLst/>
          </a:prstGeom>
          <a:noFill/>
        </p:spPr>
      </p:pic>
    </p:spTree>
  </p:cSld>
  <p:clrMapOvr>
    <a:masterClrMapping/>
  </p:clrMapOvr>
  <p:transition spd="med">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0"/>
            <a:ext cx="8229600" cy="1143000"/>
          </a:xfrm>
        </p:spPr>
        <p:txBody>
          <a:bodyPr/>
          <a:lstStyle/>
          <a:p>
            <a:r>
              <a:rPr lang="cs-CZ" sz="3200" b="1" dirty="0" smtClean="0">
                <a:solidFill>
                  <a:srgbClr val="000000"/>
                </a:solidFill>
              </a:rPr>
              <a:t>TVP 4  rok 2014-2064</a:t>
            </a:r>
            <a:br>
              <a:rPr lang="cs-CZ" sz="3200" b="1" dirty="0" smtClean="0">
                <a:solidFill>
                  <a:srgbClr val="000000"/>
                </a:solidFill>
              </a:rPr>
            </a:br>
            <a:r>
              <a:rPr lang="cs-CZ" sz="3200" b="1" dirty="0" smtClean="0">
                <a:solidFill>
                  <a:srgbClr val="000000"/>
                </a:solidFill>
              </a:rPr>
              <a:t>Predikce vývoje</a:t>
            </a:r>
            <a:endParaRPr lang="cs-CZ" dirty="0"/>
          </a:p>
        </p:txBody>
      </p:sp>
      <p:pic>
        <p:nvPicPr>
          <p:cNvPr id="4" name="Zástupný symbol pro obsah 3" descr="뮬À"/>
          <p:cNvPicPr>
            <a:picLocks noGrp="1"/>
          </p:cNvPicPr>
          <p:nvPr>
            <p:ph idx="1"/>
          </p:nvPr>
        </p:nvPicPr>
        <p:blipFill>
          <a:blip r:embed="rId2" cstate="print"/>
          <a:srcRect/>
          <a:stretch>
            <a:fillRect/>
          </a:stretch>
        </p:blipFill>
        <p:spPr bwMode="auto">
          <a:xfrm>
            <a:off x="0" y="1412776"/>
            <a:ext cx="4355976" cy="2610214"/>
          </a:xfrm>
          <a:prstGeom prst="rect">
            <a:avLst/>
          </a:prstGeom>
          <a:noFill/>
          <a:ln w="9525">
            <a:noFill/>
            <a:miter lim="800000"/>
            <a:headEnd/>
            <a:tailEnd/>
          </a:ln>
        </p:spPr>
      </p:pic>
      <p:pic>
        <p:nvPicPr>
          <p:cNvPr id="5" name="Obrázek 4" descr="뮬À"/>
          <p:cNvPicPr/>
          <p:nvPr/>
        </p:nvPicPr>
        <p:blipFill>
          <a:blip r:embed="rId3" cstate="print"/>
          <a:srcRect/>
          <a:stretch>
            <a:fillRect/>
          </a:stretch>
        </p:blipFill>
        <p:spPr bwMode="auto">
          <a:xfrm>
            <a:off x="4716016" y="1268760"/>
            <a:ext cx="3816424" cy="2808312"/>
          </a:xfrm>
          <a:prstGeom prst="rect">
            <a:avLst/>
          </a:prstGeom>
          <a:noFill/>
          <a:ln w="9525">
            <a:noFill/>
            <a:miter lim="800000"/>
            <a:headEnd/>
            <a:tailEnd/>
          </a:ln>
        </p:spPr>
      </p:pic>
      <p:pic>
        <p:nvPicPr>
          <p:cNvPr id="6" name="Obrázek 5" descr="ⱬÀ"/>
          <p:cNvPicPr/>
          <p:nvPr/>
        </p:nvPicPr>
        <p:blipFill>
          <a:blip r:embed="rId4" cstate="print"/>
          <a:srcRect/>
          <a:stretch>
            <a:fillRect/>
          </a:stretch>
        </p:blipFill>
        <p:spPr bwMode="auto">
          <a:xfrm>
            <a:off x="0" y="4049688"/>
            <a:ext cx="4283968" cy="2808312"/>
          </a:xfrm>
          <a:prstGeom prst="rect">
            <a:avLst/>
          </a:prstGeom>
          <a:noFill/>
          <a:ln w="9525">
            <a:noFill/>
            <a:miter lim="800000"/>
            <a:headEnd/>
            <a:tailEnd/>
          </a:ln>
        </p:spPr>
      </p:pic>
      <p:pic>
        <p:nvPicPr>
          <p:cNvPr id="7" name="Obrázek 6" descr=" ⱬÀ"/>
          <p:cNvPicPr/>
          <p:nvPr/>
        </p:nvPicPr>
        <p:blipFill>
          <a:blip r:embed="rId5" cstate="print"/>
          <a:srcRect/>
          <a:stretch>
            <a:fillRect/>
          </a:stretch>
        </p:blipFill>
        <p:spPr bwMode="auto">
          <a:xfrm>
            <a:off x="4644008" y="4144159"/>
            <a:ext cx="3960440" cy="2713841"/>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b="1" dirty="0" smtClean="0"/>
              <a:t>Indexy TVP 4 </a:t>
            </a:r>
            <a:endParaRPr lang="cs-CZ" sz="3200" dirty="0"/>
          </a:p>
        </p:txBody>
      </p:sp>
      <p:pic>
        <p:nvPicPr>
          <p:cNvPr id="4" name="Zástupný symbol pro obsah 3"/>
          <p:cNvPicPr>
            <a:picLocks noGrp="1"/>
          </p:cNvPicPr>
          <p:nvPr>
            <p:ph idx="1"/>
          </p:nvPr>
        </p:nvPicPr>
        <p:blipFill>
          <a:blip r:embed="rId2" cstate="print"/>
          <a:srcRect/>
          <a:stretch>
            <a:fillRect/>
          </a:stretch>
        </p:blipFill>
        <p:spPr bwMode="auto">
          <a:xfrm>
            <a:off x="0" y="1412776"/>
            <a:ext cx="4355976" cy="2592288"/>
          </a:xfrm>
          <a:prstGeom prst="rect">
            <a:avLst/>
          </a:prstGeom>
          <a:noFill/>
        </p:spPr>
      </p:pic>
      <p:pic>
        <p:nvPicPr>
          <p:cNvPr id="5" name="Obrázek 4"/>
          <p:cNvPicPr/>
          <p:nvPr/>
        </p:nvPicPr>
        <p:blipFill>
          <a:blip r:embed="rId3" cstate="print"/>
          <a:srcRect/>
          <a:stretch>
            <a:fillRect/>
          </a:stretch>
        </p:blipFill>
        <p:spPr bwMode="auto">
          <a:xfrm>
            <a:off x="4716016" y="1412776"/>
            <a:ext cx="4250971" cy="2664296"/>
          </a:xfrm>
          <a:prstGeom prst="rect">
            <a:avLst/>
          </a:prstGeom>
          <a:noFill/>
        </p:spPr>
      </p:pic>
      <p:pic>
        <p:nvPicPr>
          <p:cNvPr id="6" name="Obrázek 5"/>
          <p:cNvPicPr/>
          <p:nvPr/>
        </p:nvPicPr>
        <p:blipFill>
          <a:blip r:embed="rId4" cstate="print"/>
          <a:srcRect/>
          <a:stretch>
            <a:fillRect/>
          </a:stretch>
        </p:blipFill>
        <p:spPr bwMode="auto">
          <a:xfrm>
            <a:off x="0" y="4107860"/>
            <a:ext cx="4355976" cy="2750140"/>
          </a:xfrm>
          <a:prstGeom prst="rect">
            <a:avLst/>
          </a:prstGeom>
          <a:noFill/>
        </p:spPr>
      </p:pic>
      <p:pic>
        <p:nvPicPr>
          <p:cNvPr id="7" name="Obrázek 6"/>
          <p:cNvPicPr/>
          <p:nvPr/>
        </p:nvPicPr>
        <p:blipFill>
          <a:blip r:embed="rId5" cstate="print"/>
          <a:srcRect/>
          <a:stretch>
            <a:fillRect/>
          </a:stretch>
        </p:blipFill>
        <p:spPr bwMode="auto">
          <a:xfrm>
            <a:off x="4583713" y="4164474"/>
            <a:ext cx="4560287" cy="2693526"/>
          </a:xfrm>
          <a:prstGeom prst="rect">
            <a:avLst/>
          </a:prstGeom>
          <a:noFill/>
        </p:spPr>
      </p:pic>
    </p:spTree>
  </p:cSld>
  <p:clrMapOvr>
    <a:masterClrMapping/>
  </p:clrMapOvr>
  <p:transition spd="med">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b="1" dirty="0" smtClean="0">
                <a:solidFill>
                  <a:srgbClr val="000000"/>
                </a:solidFill>
              </a:rPr>
              <a:t>Indexy TVP 4 </a:t>
            </a:r>
            <a:endParaRPr lang="cs-CZ" dirty="0"/>
          </a:p>
        </p:txBody>
      </p:sp>
      <p:pic>
        <p:nvPicPr>
          <p:cNvPr id="4" name="Zástupný symbol pro obsah 3"/>
          <p:cNvPicPr>
            <a:picLocks noGrp="1"/>
          </p:cNvPicPr>
          <p:nvPr>
            <p:ph idx="1"/>
          </p:nvPr>
        </p:nvPicPr>
        <p:blipFill>
          <a:blip r:embed="rId2" cstate="print"/>
          <a:srcRect/>
          <a:stretch>
            <a:fillRect/>
          </a:stretch>
        </p:blipFill>
        <p:spPr bwMode="auto">
          <a:xfrm>
            <a:off x="1" y="1052737"/>
            <a:ext cx="4139951" cy="2664296"/>
          </a:xfrm>
          <a:prstGeom prst="rect">
            <a:avLst/>
          </a:prstGeom>
          <a:noFill/>
        </p:spPr>
      </p:pic>
      <p:pic>
        <p:nvPicPr>
          <p:cNvPr id="5" name="Obrázek 4"/>
          <p:cNvPicPr/>
          <p:nvPr/>
        </p:nvPicPr>
        <p:blipFill>
          <a:blip r:embed="rId3" cstate="print"/>
          <a:stretch>
            <a:fillRect/>
          </a:stretch>
        </p:blipFill>
        <p:spPr bwMode="auto">
          <a:xfrm>
            <a:off x="4211960" y="1052736"/>
            <a:ext cx="4657336" cy="2664296"/>
          </a:xfrm>
          <a:prstGeom prst="rect">
            <a:avLst/>
          </a:prstGeom>
          <a:noFill/>
        </p:spPr>
      </p:pic>
      <p:pic>
        <p:nvPicPr>
          <p:cNvPr id="6" name="Obrázek 5"/>
          <p:cNvPicPr/>
          <p:nvPr/>
        </p:nvPicPr>
        <p:blipFill>
          <a:blip r:embed="rId4" cstate="print"/>
          <a:srcRect/>
          <a:stretch>
            <a:fillRect/>
          </a:stretch>
        </p:blipFill>
        <p:spPr bwMode="auto">
          <a:xfrm>
            <a:off x="2195736" y="3645024"/>
            <a:ext cx="4482778" cy="3028756"/>
          </a:xfrm>
          <a:prstGeom prst="rect">
            <a:avLst/>
          </a:prstGeom>
          <a:noFill/>
        </p:spPr>
      </p:pic>
    </p:spTree>
  </p:cSld>
  <p:clrMapOvr>
    <a:masterClrMapping/>
  </p:clrMapOvr>
  <p:transition spd="med">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1800" b="1" kern="1200" dirty="0" smtClean="0">
                <a:solidFill>
                  <a:srgbClr val="000000"/>
                </a:solidFill>
                <a:cs typeface="Arial" charset="0"/>
              </a:rPr>
              <a:t>Porovnání TVP 1- 4</a:t>
            </a:r>
            <a:br>
              <a:rPr lang="cs-CZ" sz="1800" b="1" kern="1200" dirty="0" smtClean="0">
                <a:solidFill>
                  <a:srgbClr val="000000"/>
                </a:solidFill>
                <a:cs typeface="Arial" charset="0"/>
              </a:rPr>
            </a:br>
            <a:r>
              <a:rPr lang="cs-CZ" sz="1800" b="1" kern="1200" dirty="0" err="1" smtClean="0">
                <a:solidFill>
                  <a:srgbClr val="000000"/>
                </a:solidFill>
                <a:cs typeface="Arial" charset="0"/>
              </a:rPr>
              <a:t>horizontzální</a:t>
            </a:r>
            <a:r>
              <a:rPr lang="cs-CZ" sz="1800" b="1" kern="1200" dirty="0" smtClean="0">
                <a:solidFill>
                  <a:srgbClr val="000000"/>
                </a:solidFill>
                <a:cs typeface="Arial" charset="0"/>
              </a:rPr>
              <a:t> uspořádání</a:t>
            </a:r>
            <a:br>
              <a:rPr lang="cs-CZ" sz="1800" b="1" kern="1200" dirty="0" smtClean="0">
                <a:solidFill>
                  <a:srgbClr val="000000"/>
                </a:solidFill>
                <a:cs typeface="Arial" charset="0"/>
              </a:rPr>
            </a:br>
            <a:r>
              <a:rPr lang="cs-CZ" sz="1800" b="1" kern="1200" dirty="0" smtClean="0">
                <a:solidFill>
                  <a:srgbClr val="000000"/>
                </a:solidFill>
                <a:cs typeface="Arial" charset="0"/>
              </a:rPr>
              <a:t/>
            </a:r>
            <a:br>
              <a:rPr lang="cs-CZ" sz="1800" b="1" kern="1200" dirty="0" smtClean="0">
                <a:solidFill>
                  <a:srgbClr val="000000"/>
                </a:solidFill>
                <a:cs typeface="Arial" charset="0"/>
              </a:rPr>
            </a:br>
            <a:endParaRPr lang="cs-CZ" dirty="0"/>
          </a:p>
        </p:txBody>
      </p:sp>
      <p:pic>
        <p:nvPicPr>
          <p:cNvPr id="5" name="Zástupný symbol pro obsah 3" descr="C:\Users\Marek\Desktop\DP Bory nástřel grafy\TVP2.jpg"/>
          <p:cNvPicPr>
            <a:picLocks noGrp="1"/>
          </p:cNvPicPr>
          <p:nvPr>
            <p:ph idx="1"/>
          </p:nvPr>
        </p:nvPicPr>
        <p:blipFill>
          <a:blip r:embed="rId2" cstate="print"/>
          <a:srcRect/>
          <a:stretch>
            <a:fillRect/>
          </a:stretch>
        </p:blipFill>
        <p:spPr bwMode="auto">
          <a:xfrm>
            <a:off x="4572000" y="692697"/>
            <a:ext cx="3384376" cy="2952327"/>
          </a:xfrm>
          <a:prstGeom prst="rect">
            <a:avLst/>
          </a:prstGeom>
          <a:noFill/>
          <a:ln w="9525">
            <a:noFill/>
            <a:miter lim="800000"/>
            <a:headEnd/>
            <a:tailEnd/>
          </a:ln>
        </p:spPr>
      </p:pic>
      <p:pic>
        <p:nvPicPr>
          <p:cNvPr id="4" name="Obrázek 3" descr="C:\Users\Marek\Desktop\DP Bory nástřel grafy\TVP1.jpg"/>
          <p:cNvPicPr/>
          <p:nvPr/>
        </p:nvPicPr>
        <p:blipFill>
          <a:blip r:embed="rId3" cstate="print"/>
          <a:srcRect/>
          <a:stretch>
            <a:fillRect/>
          </a:stretch>
        </p:blipFill>
        <p:spPr bwMode="auto">
          <a:xfrm>
            <a:off x="395536" y="692696"/>
            <a:ext cx="3456384" cy="2880320"/>
          </a:xfrm>
          <a:prstGeom prst="rect">
            <a:avLst/>
          </a:prstGeom>
          <a:noFill/>
          <a:ln w="9525">
            <a:noFill/>
            <a:miter lim="800000"/>
            <a:headEnd/>
            <a:tailEnd/>
          </a:ln>
        </p:spPr>
      </p:pic>
      <p:pic>
        <p:nvPicPr>
          <p:cNvPr id="6" name="Zástupný symbol pro obsah 3" descr="C:\Users\Marek\Desktop\DP Bory nástřel grafy\TVP3.jpg"/>
          <p:cNvPicPr>
            <a:picLocks/>
          </p:cNvPicPr>
          <p:nvPr/>
        </p:nvPicPr>
        <p:blipFill>
          <a:blip r:embed="rId4" cstate="print"/>
          <a:srcRect/>
          <a:stretch>
            <a:fillRect/>
          </a:stretch>
        </p:blipFill>
        <p:spPr bwMode="auto">
          <a:xfrm>
            <a:off x="395536" y="3789040"/>
            <a:ext cx="3456384" cy="2736304"/>
          </a:xfrm>
          <a:prstGeom prst="rect">
            <a:avLst/>
          </a:prstGeom>
          <a:noFill/>
          <a:ln w="9525">
            <a:noFill/>
            <a:miter lim="800000"/>
            <a:headEnd/>
            <a:tailEnd/>
          </a:ln>
          <a:effectLst/>
        </p:spPr>
      </p:pic>
      <p:pic>
        <p:nvPicPr>
          <p:cNvPr id="7" name="Zástupný symbol pro obsah 3" descr="C:\Users\Marek\Desktop\DP Bory nástřel grafy\TVP4.jpg"/>
          <p:cNvPicPr>
            <a:picLocks/>
          </p:cNvPicPr>
          <p:nvPr/>
        </p:nvPicPr>
        <p:blipFill>
          <a:blip r:embed="rId5" cstate="print"/>
          <a:srcRect/>
          <a:stretch>
            <a:fillRect/>
          </a:stretch>
        </p:blipFill>
        <p:spPr bwMode="auto">
          <a:xfrm>
            <a:off x="4572000" y="3789040"/>
            <a:ext cx="3384376" cy="2808312"/>
          </a:xfrm>
          <a:prstGeom prst="rect">
            <a:avLst/>
          </a:prstGeom>
          <a:noFill/>
          <a:ln w="9525">
            <a:noFill/>
            <a:miter lim="800000"/>
            <a:headEnd/>
            <a:tailEnd/>
          </a:ln>
          <a:effectLst/>
        </p:spPr>
      </p:pic>
      <p:sp>
        <p:nvSpPr>
          <p:cNvPr id="11" name="TextovéPole 10"/>
          <p:cNvSpPr txBox="1"/>
          <p:nvPr/>
        </p:nvSpPr>
        <p:spPr>
          <a:xfrm>
            <a:off x="1619672" y="476672"/>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1</a:t>
            </a:r>
            <a:endParaRPr lang="cs-CZ" sz="1200" dirty="0"/>
          </a:p>
        </p:txBody>
      </p:sp>
      <p:sp>
        <p:nvSpPr>
          <p:cNvPr id="12" name="TextovéPole 11"/>
          <p:cNvSpPr txBox="1"/>
          <p:nvPr/>
        </p:nvSpPr>
        <p:spPr>
          <a:xfrm>
            <a:off x="5868144" y="3645024"/>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4</a:t>
            </a:r>
            <a:endParaRPr lang="cs-CZ" sz="1200" dirty="0"/>
          </a:p>
        </p:txBody>
      </p:sp>
      <p:sp>
        <p:nvSpPr>
          <p:cNvPr id="13" name="TextovéPole 12"/>
          <p:cNvSpPr txBox="1"/>
          <p:nvPr/>
        </p:nvSpPr>
        <p:spPr>
          <a:xfrm>
            <a:off x="1619672" y="3645024"/>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3</a:t>
            </a:r>
            <a:endParaRPr lang="cs-CZ" sz="1200" dirty="0"/>
          </a:p>
        </p:txBody>
      </p:sp>
      <p:sp>
        <p:nvSpPr>
          <p:cNvPr id="14" name="TextovéPole 13"/>
          <p:cNvSpPr txBox="1"/>
          <p:nvPr/>
        </p:nvSpPr>
        <p:spPr>
          <a:xfrm>
            <a:off x="6012160" y="548680"/>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2</a:t>
            </a:r>
            <a:endParaRPr lang="cs-CZ" sz="1200" dirty="0"/>
          </a:p>
        </p:txBody>
      </p:sp>
    </p:spTree>
  </p:cSld>
  <p:clrMapOvr>
    <a:masterClrMapping/>
  </p:clrMapOvr>
  <p:transition spd="med">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1800" b="1" kern="1200" dirty="0" smtClean="0">
                <a:solidFill>
                  <a:srgbClr val="000000"/>
                </a:solidFill>
                <a:cs typeface="Arial" charset="0"/>
              </a:rPr>
              <a:t>Porovnání TVP 1- 4</a:t>
            </a:r>
            <a:br>
              <a:rPr lang="cs-CZ" sz="1800" b="1" kern="1200" dirty="0" smtClean="0">
                <a:solidFill>
                  <a:srgbClr val="000000"/>
                </a:solidFill>
                <a:cs typeface="Arial" charset="0"/>
              </a:rPr>
            </a:br>
            <a:r>
              <a:rPr lang="cs-CZ" sz="1800" b="1" kern="1200" dirty="0" smtClean="0">
                <a:solidFill>
                  <a:srgbClr val="000000"/>
                </a:solidFill>
                <a:cs typeface="Arial" charset="0"/>
              </a:rPr>
              <a:t>tloušťková třída ks.Ha</a:t>
            </a:r>
            <a:br>
              <a:rPr lang="cs-CZ" sz="1800" b="1" kern="1200" dirty="0" smtClean="0">
                <a:solidFill>
                  <a:srgbClr val="000000"/>
                </a:solidFill>
                <a:cs typeface="Arial" charset="0"/>
              </a:rPr>
            </a:br>
            <a:endParaRPr lang="cs-CZ" dirty="0"/>
          </a:p>
        </p:txBody>
      </p:sp>
      <p:pic>
        <p:nvPicPr>
          <p:cNvPr id="5" name="Zástupný symbol pro obsah 4"/>
          <p:cNvPicPr>
            <a:picLocks noGrp="1"/>
          </p:cNvPicPr>
          <p:nvPr>
            <p:ph idx="1"/>
          </p:nvPr>
        </p:nvPicPr>
        <p:blipFill>
          <a:blip r:embed="rId2" cstate="print"/>
          <a:srcRect/>
          <a:stretch>
            <a:fillRect/>
          </a:stretch>
        </p:blipFill>
        <p:spPr bwMode="auto">
          <a:xfrm>
            <a:off x="4499992" y="764704"/>
            <a:ext cx="4536504" cy="2304256"/>
          </a:xfrm>
          <a:prstGeom prst="rect">
            <a:avLst/>
          </a:prstGeom>
          <a:noFill/>
        </p:spPr>
      </p:pic>
      <p:pic>
        <p:nvPicPr>
          <p:cNvPr id="4" name="Obrázek 3"/>
          <p:cNvPicPr/>
          <p:nvPr/>
        </p:nvPicPr>
        <p:blipFill>
          <a:blip r:embed="rId3" cstate="print"/>
          <a:srcRect/>
          <a:stretch>
            <a:fillRect/>
          </a:stretch>
        </p:blipFill>
        <p:spPr bwMode="auto">
          <a:xfrm>
            <a:off x="107504" y="764704"/>
            <a:ext cx="4211960" cy="2304256"/>
          </a:xfrm>
          <a:prstGeom prst="rect">
            <a:avLst/>
          </a:prstGeom>
          <a:noFill/>
        </p:spPr>
      </p:pic>
      <p:pic>
        <p:nvPicPr>
          <p:cNvPr id="6" name="Obrázek 5"/>
          <p:cNvPicPr/>
          <p:nvPr/>
        </p:nvPicPr>
        <p:blipFill>
          <a:blip r:embed="rId4" cstate="print"/>
          <a:srcRect/>
          <a:stretch>
            <a:fillRect/>
          </a:stretch>
        </p:blipFill>
        <p:spPr bwMode="auto">
          <a:xfrm>
            <a:off x="4572000" y="3861048"/>
            <a:ext cx="4572000" cy="2520280"/>
          </a:xfrm>
          <a:prstGeom prst="rect">
            <a:avLst/>
          </a:prstGeom>
          <a:noFill/>
        </p:spPr>
      </p:pic>
      <p:pic>
        <p:nvPicPr>
          <p:cNvPr id="7" name="Obrázek 6"/>
          <p:cNvPicPr/>
          <p:nvPr/>
        </p:nvPicPr>
        <p:blipFill>
          <a:blip r:embed="rId5" cstate="print"/>
          <a:srcRect/>
          <a:stretch>
            <a:fillRect/>
          </a:stretch>
        </p:blipFill>
        <p:spPr bwMode="auto">
          <a:xfrm>
            <a:off x="107504" y="3861048"/>
            <a:ext cx="4464496" cy="2520280"/>
          </a:xfrm>
          <a:prstGeom prst="rect">
            <a:avLst/>
          </a:prstGeom>
          <a:noFill/>
        </p:spPr>
      </p:pic>
      <p:sp>
        <p:nvSpPr>
          <p:cNvPr id="8" name="TextovéPole 7"/>
          <p:cNvSpPr txBox="1"/>
          <p:nvPr/>
        </p:nvSpPr>
        <p:spPr>
          <a:xfrm>
            <a:off x="6156176" y="3501008"/>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4</a:t>
            </a:r>
            <a:endParaRPr lang="cs-CZ" sz="1200" dirty="0"/>
          </a:p>
        </p:txBody>
      </p:sp>
      <p:sp>
        <p:nvSpPr>
          <p:cNvPr id="9" name="TextovéPole 8"/>
          <p:cNvSpPr txBox="1"/>
          <p:nvPr/>
        </p:nvSpPr>
        <p:spPr>
          <a:xfrm>
            <a:off x="6228184" y="476672"/>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2</a:t>
            </a:r>
            <a:endParaRPr lang="cs-CZ" sz="1200" dirty="0"/>
          </a:p>
        </p:txBody>
      </p:sp>
      <p:sp>
        <p:nvSpPr>
          <p:cNvPr id="10" name="TextovéPole 9"/>
          <p:cNvSpPr txBox="1"/>
          <p:nvPr/>
        </p:nvSpPr>
        <p:spPr>
          <a:xfrm>
            <a:off x="1907704" y="476672"/>
            <a:ext cx="6313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1</a:t>
            </a:r>
            <a:endParaRPr lang="cs-CZ" sz="1200" dirty="0"/>
          </a:p>
        </p:txBody>
      </p:sp>
      <p:sp>
        <p:nvSpPr>
          <p:cNvPr id="11" name="TextovéPole 10"/>
          <p:cNvSpPr txBox="1"/>
          <p:nvPr/>
        </p:nvSpPr>
        <p:spPr>
          <a:xfrm>
            <a:off x="1763688" y="3501008"/>
            <a:ext cx="720080" cy="2880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3</a:t>
            </a:r>
            <a:endParaRPr lang="cs-CZ" sz="1200" dirty="0"/>
          </a:p>
        </p:txBody>
      </p:sp>
    </p:spTree>
  </p:cSld>
  <p:clrMapOvr>
    <a:masterClrMapping/>
  </p:clrMapOvr>
  <p:transition spd="med">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1800" b="1" kern="1200" dirty="0" smtClean="0">
                <a:solidFill>
                  <a:srgbClr val="000000"/>
                </a:solidFill>
                <a:cs typeface="Arial" charset="0"/>
              </a:rPr>
              <a:t>Porovnání TVP 1- 4</a:t>
            </a:r>
            <a:br>
              <a:rPr lang="cs-CZ" sz="1800" b="1" kern="1200" dirty="0" smtClean="0">
                <a:solidFill>
                  <a:srgbClr val="000000"/>
                </a:solidFill>
                <a:cs typeface="Arial" charset="0"/>
              </a:rPr>
            </a:br>
            <a:r>
              <a:rPr lang="cs-CZ" sz="1800" b="1" kern="1200" dirty="0" smtClean="0">
                <a:solidFill>
                  <a:srgbClr val="000000"/>
                </a:solidFill>
                <a:cs typeface="Arial" charset="0"/>
              </a:rPr>
              <a:t>výčetní tloušťka</a:t>
            </a:r>
            <a:endParaRPr lang="cs-CZ" dirty="0"/>
          </a:p>
        </p:txBody>
      </p:sp>
      <p:pic>
        <p:nvPicPr>
          <p:cNvPr id="4" name="Zástupný symbol pro obsah 3"/>
          <p:cNvPicPr>
            <a:picLocks noGrp="1"/>
          </p:cNvPicPr>
          <p:nvPr>
            <p:ph idx="1"/>
          </p:nvPr>
        </p:nvPicPr>
        <p:blipFill>
          <a:blip r:embed="rId2" cstate="print"/>
          <a:stretch>
            <a:fillRect/>
          </a:stretch>
        </p:blipFill>
        <p:spPr bwMode="auto">
          <a:xfrm>
            <a:off x="4860032" y="4149080"/>
            <a:ext cx="4104456" cy="1944216"/>
          </a:xfrm>
          <a:prstGeom prst="rect">
            <a:avLst/>
          </a:prstGeom>
          <a:noFill/>
        </p:spPr>
      </p:pic>
      <p:pic>
        <p:nvPicPr>
          <p:cNvPr id="5" name="Obrázek 4"/>
          <p:cNvPicPr/>
          <p:nvPr/>
        </p:nvPicPr>
        <p:blipFill>
          <a:blip r:embed="rId3" cstate="print"/>
          <a:srcRect/>
          <a:stretch>
            <a:fillRect/>
          </a:stretch>
        </p:blipFill>
        <p:spPr bwMode="auto">
          <a:xfrm>
            <a:off x="395536" y="4149080"/>
            <a:ext cx="4320480" cy="1944216"/>
          </a:xfrm>
          <a:prstGeom prst="rect">
            <a:avLst/>
          </a:prstGeom>
          <a:noFill/>
        </p:spPr>
      </p:pic>
      <p:pic>
        <p:nvPicPr>
          <p:cNvPr id="6" name="Obrázek 5"/>
          <p:cNvPicPr/>
          <p:nvPr/>
        </p:nvPicPr>
        <p:blipFill>
          <a:blip r:embed="rId4" cstate="print"/>
          <a:srcRect/>
          <a:stretch>
            <a:fillRect/>
          </a:stretch>
        </p:blipFill>
        <p:spPr bwMode="auto">
          <a:xfrm>
            <a:off x="395536" y="1412776"/>
            <a:ext cx="4320480" cy="2088232"/>
          </a:xfrm>
          <a:prstGeom prst="rect">
            <a:avLst/>
          </a:prstGeom>
          <a:noFill/>
        </p:spPr>
      </p:pic>
      <p:pic>
        <p:nvPicPr>
          <p:cNvPr id="7" name="Obrázek 6"/>
          <p:cNvPicPr/>
          <p:nvPr/>
        </p:nvPicPr>
        <p:blipFill>
          <a:blip r:embed="rId5" cstate="print"/>
          <a:srcRect/>
          <a:stretch>
            <a:fillRect/>
          </a:stretch>
        </p:blipFill>
        <p:spPr bwMode="auto">
          <a:xfrm>
            <a:off x="4788024" y="1412776"/>
            <a:ext cx="4211960" cy="2088232"/>
          </a:xfrm>
          <a:prstGeom prst="rect">
            <a:avLst/>
          </a:prstGeom>
          <a:noFill/>
        </p:spPr>
      </p:pic>
      <p:sp>
        <p:nvSpPr>
          <p:cNvPr id="8" name="TextovéPole 7"/>
          <p:cNvSpPr txBox="1"/>
          <p:nvPr/>
        </p:nvSpPr>
        <p:spPr>
          <a:xfrm>
            <a:off x="2051720" y="3861048"/>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3</a:t>
            </a:r>
            <a:endParaRPr lang="cs-CZ" sz="1200" dirty="0"/>
          </a:p>
        </p:txBody>
      </p:sp>
      <p:sp>
        <p:nvSpPr>
          <p:cNvPr id="9" name="TextovéPole 8"/>
          <p:cNvSpPr txBox="1"/>
          <p:nvPr/>
        </p:nvSpPr>
        <p:spPr>
          <a:xfrm>
            <a:off x="6156176" y="3861048"/>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4</a:t>
            </a:r>
            <a:endParaRPr lang="cs-CZ" sz="1200" dirty="0"/>
          </a:p>
        </p:txBody>
      </p:sp>
      <p:sp>
        <p:nvSpPr>
          <p:cNvPr id="10" name="TextovéPole 9"/>
          <p:cNvSpPr txBox="1"/>
          <p:nvPr/>
        </p:nvSpPr>
        <p:spPr>
          <a:xfrm>
            <a:off x="6372200" y="1124744"/>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2</a:t>
            </a:r>
            <a:endParaRPr lang="cs-CZ" sz="1200" dirty="0"/>
          </a:p>
        </p:txBody>
      </p:sp>
      <p:sp>
        <p:nvSpPr>
          <p:cNvPr id="11" name="TextovéPole 10"/>
          <p:cNvSpPr txBox="1"/>
          <p:nvPr/>
        </p:nvSpPr>
        <p:spPr>
          <a:xfrm>
            <a:off x="2195736" y="1124744"/>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1</a:t>
            </a:r>
            <a:endParaRPr lang="cs-CZ" sz="1200" dirty="0"/>
          </a:p>
        </p:txBody>
      </p:sp>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Cíl práce</a:t>
            </a:r>
            <a:endParaRPr lang="cs-CZ" dirty="0"/>
          </a:p>
        </p:txBody>
      </p:sp>
      <p:sp>
        <p:nvSpPr>
          <p:cNvPr id="3" name="Zástupný symbol pro obsah 2"/>
          <p:cNvSpPr>
            <a:spLocks noGrp="1"/>
          </p:cNvSpPr>
          <p:nvPr>
            <p:ph idx="1"/>
          </p:nvPr>
        </p:nvSpPr>
        <p:spPr/>
        <p:txBody>
          <a:bodyPr/>
          <a:lstStyle/>
          <a:p>
            <a:r>
              <a:rPr lang="cs-CZ" sz="2400" dirty="0" err="1" smtClean="0">
                <a:solidFill>
                  <a:schemeClr val="tx1"/>
                </a:solidFill>
                <a:latin typeface="+mn-lt"/>
                <a:ea typeface="+mn-ea"/>
                <a:cs typeface="+mn-cs"/>
              </a:rPr>
              <a:t>Standartní</a:t>
            </a:r>
            <a:r>
              <a:rPr lang="cs-CZ" sz="2400" dirty="0" smtClean="0">
                <a:solidFill>
                  <a:schemeClr val="tx1"/>
                </a:solidFill>
                <a:latin typeface="+mn-lt"/>
                <a:ea typeface="+mn-ea"/>
                <a:cs typeface="+mn-cs"/>
              </a:rPr>
              <a:t> </a:t>
            </a:r>
            <a:r>
              <a:rPr lang="cs-CZ" sz="2400" dirty="0">
                <a:solidFill>
                  <a:schemeClr val="tx1"/>
                </a:solidFill>
                <a:latin typeface="+mn-lt"/>
                <a:ea typeface="+mn-ea"/>
                <a:cs typeface="+mn-cs"/>
              </a:rPr>
              <a:t>biometrická měření všech jedinců stromového patra a jedinců zajištěné přirozené obnovy na </a:t>
            </a:r>
            <a:r>
              <a:rPr lang="cs-CZ" sz="2400" dirty="0" smtClean="0">
                <a:solidFill>
                  <a:schemeClr val="tx1"/>
                </a:solidFill>
                <a:latin typeface="+mn-lt"/>
                <a:ea typeface="+mn-ea"/>
                <a:cs typeface="+mn-cs"/>
              </a:rPr>
              <a:t>4TVP </a:t>
            </a:r>
            <a:r>
              <a:rPr lang="cs-CZ" sz="2400" dirty="0">
                <a:solidFill>
                  <a:schemeClr val="tx1"/>
                </a:solidFill>
                <a:latin typeface="+mn-lt"/>
                <a:ea typeface="+mn-ea"/>
                <a:cs typeface="+mn-cs"/>
              </a:rPr>
              <a:t>o velikosti 50X50 m.</a:t>
            </a:r>
          </a:p>
          <a:p>
            <a:r>
              <a:rPr lang="cs-CZ" sz="2400" dirty="0" smtClean="0">
                <a:solidFill>
                  <a:schemeClr val="tx1"/>
                </a:solidFill>
                <a:latin typeface="+mn-lt"/>
                <a:ea typeface="+mn-ea"/>
                <a:cs typeface="+mn-cs"/>
              </a:rPr>
              <a:t>Aplikace </a:t>
            </a:r>
            <a:r>
              <a:rPr lang="cs-CZ" sz="2400" dirty="0">
                <a:solidFill>
                  <a:schemeClr val="tx1"/>
                </a:solidFill>
                <a:latin typeface="+mn-lt"/>
                <a:ea typeface="+mn-ea"/>
                <a:cs typeface="+mn-cs"/>
              </a:rPr>
              <a:t>standardních biometrických a </a:t>
            </a:r>
            <a:r>
              <a:rPr lang="cs-CZ" sz="2400" dirty="0" err="1">
                <a:solidFill>
                  <a:schemeClr val="tx1"/>
                </a:solidFill>
                <a:latin typeface="+mn-lt"/>
                <a:ea typeface="+mn-ea"/>
                <a:cs typeface="+mn-cs"/>
              </a:rPr>
              <a:t>matematickostatistických</a:t>
            </a:r>
            <a:r>
              <a:rPr lang="cs-CZ" sz="2400" dirty="0">
                <a:solidFill>
                  <a:schemeClr val="tx1"/>
                </a:solidFill>
                <a:latin typeface="+mn-lt"/>
                <a:ea typeface="+mn-ea"/>
                <a:cs typeface="+mn-cs"/>
              </a:rPr>
              <a:t> metod.</a:t>
            </a:r>
          </a:p>
          <a:p>
            <a:r>
              <a:rPr lang="cs-CZ" sz="2400" dirty="0" smtClean="0">
                <a:solidFill>
                  <a:schemeClr val="tx1"/>
                </a:solidFill>
                <a:latin typeface="+mn-lt"/>
                <a:ea typeface="+mn-ea"/>
                <a:cs typeface="+mn-cs"/>
              </a:rPr>
              <a:t>Vyhodnocení </a:t>
            </a:r>
            <a:r>
              <a:rPr lang="cs-CZ" sz="2400" dirty="0">
                <a:solidFill>
                  <a:schemeClr val="tx1"/>
                </a:solidFill>
                <a:latin typeface="+mn-lt"/>
                <a:ea typeface="+mn-ea"/>
                <a:cs typeface="+mn-cs"/>
              </a:rPr>
              <a:t>struktury a vývoje porostů </a:t>
            </a:r>
            <a:r>
              <a:rPr lang="cs-CZ" sz="2400">
                <a:solidFill>
                  <a:schemeClr val="tx1"/>
                </a:solidFill>
                <a:latin typeface="+mn-lt"/>
                <a:ea typeface="+mn-ea"/>
                <a:cs typeface="+mn-cs"/>
              </a:rPr>
              <a:t>na </a:t>
            </a:r>
            <a:r>
              <a:rPr lang="cs-CZ" sz="2400" smtClean="0">
                <a:solidFill>
                  <a:schemeClr val="tx1"/>
                </a:solidFill>
                <a:latin typeface="+mn-lt"/>
                <a:ea typeface="+mn-ea"/>
                <a:cs typeface="+mn-cs"/>
              </a:rPr>
              <a:t>4 </a:t>
            </a:r>
            <a:r>
              <a:rPr lang="cs-CZ" sz="2400" dirty="0">
                <a:solidFill>
                  <a:schemeClr val="tx1"/>
                </a:solidFill>
                <a:latin typeface="+mn-lt"/>
                <a:ea typeface="+mn-ea"/>
                <a:cs typeface="+mn-cs"/>
              </a:rPr>
              <a:t>výzkumných plochách v přirozených reliktních borech v PR Kostelecké bory.</a:t>
            </a:r>
          </a:p>
          <a:p>
            <a:r>
              <a:rPr lang="cs-CZ" sz="2400" dirty="0" smtClean="0"/>
              <a:t>Posouzení a predikce vývoje a struktury smíšených porostů pomocí simulátoru biodynamiky lesa SIBYLA</a:t>
            </a:r>
          </a:p>
          <a:p>
            <a:endParaRPr lang="cs-CZ" dirty="0"/>
          </a:p>
        </p:txBody>
      </p:sp>
    </p:spTree>
  </p:cSld>
  <p:clrMapOvr>
    <a:masterClrMapping/>
  </p:clrMapOvr>
  <p:transition spd="med">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1800" b="1" kern="1200" dirty="0" smtClean="0">
                <a:solidFill>
                  <a:srgbClr val="000000"/>
                </a:solidFill>
                <a:cs typeface="Arial" charset="0"/>
              </a:rPr>
              <a:t>Porovnání TVP 1- 4 </a:t>
            </a:r>
            <a:br>
              <a:rPr lang="cs-CZ" sz="1800" b="1" kern="1200" dirty="0" smtClean="0">
                <a:solidFill>
                  <a:srgbClr val="000000"/>
                </a:solidFill>
                <a:cs typeface="Arial" charset="0"/>
              </a:rPr>
            </a:br>
            <a:r>
              <a:rPr lang="cs-CZ" sz="1800" b="1" kern="1200" dirty="0" smtClean="0">
                <a:solidFill>
                  <a:srgbClr val="000000"/>
                </a:solidFill>
                <a:cs typeface="Arial" charset="0"/>
              </a:rPr>
              <a:t>2014</a:t>
            </a:r>
            <a:endParaRPr lang="cs-CZ" dirty="0"/>
          </a:p>
        </p:txBody>
      </p:sp>
      <p:pic>
        <p:nvPicPr>
          <p:cNvPr id="4" name="Zástupný symbol pro obsah 3" descr="뮬À"/>
          <p:cNvPicPr>
            <a:picLocks noGrp="1"/>
          </p:cNvPicPr>
          <p:nvPr>
            <p:ph idx="1"/>
          </p:nvPr>
        </p:nvPicPr>
        <p:blipFill>
          <a:blip r:embed="rId2" cstate="print"/>
          <a:srcRect/>
          <a:stretch>
            <a:fillRect/>
          </a:stretch>
        </p:blipFill>
        <p:spPr bwMode="auto">
          <a:xfrm>
            <a:off x="323528" y="980728"/>
            <a:ext cx="3888432" cy="1440159"/>
          </a:xfrm>
          <a:prstGeom prst="rect">
            <a:avLst/>
          </a:prstGeom>
          <a:noFill/>
          <a:ln w="9525">
            <a:noFill/>
            <a:miter lim="800000"/>
            <a:headEnd/>
            <a:tailEnd/>
          </a:ln>
        </p:spPr>
      </p:pic>
      <p:pic>
        <p:nvPicPr>
          <p:cNvPr id="5" name="Obrázek 4" descr="뮬À"/>
          <p:cNvPicPr/>
          <p:nvPr/>
        </p:nvPicPr>
        <p:blipFill>
          <a:blip r:embed="rId3" cstate="print"/>
          <a:srcRect/>
          <a:stretch>
            <a:fillRect/>
          </a:stretch>
        </p:blipFill>
        <p:spPr bwMode="auto">
          <a:xfrm>
            <a:off x="5004048" y="980728"/>
            <a:ext cx="1728192" cy="1368152"/>
          </a:xfrm>
          <a:prstGeom prst="rect">
            <a:avLst/>
          </a:prstGeom>
          <a:noFill/>
          <a:ln w="9525">
            <a:noFill/>
            <a:miter lim="800000"/>
            <a:headEnd/>
            <a:tailEnd/>
          </a:ln>
        </p:spPr>
      </p:pic>
      <p:pic>
        <p:nvPicPr>
          <p:cNvPr id="6" name="Zástupný symbol pro obsah 3" descr="뮬À"/>
          <p:cNvPicPr>
            <a:picLocks/>
          </p:cNvPicPr>
          <p:nvPr/>
        </p:nvPicPr>
        <p:blipFill>
          <a:blip r:embed="rId4" cstate="print"/>
          <a:srcRect/>
          <a:stretch>
            <a:fillRect/>
          </a:stretch>
        </p:blipFill>
        <p:spPr bwMode="auto">
          <a:xfrm>
            <a:off x="323528" y="2348880"/>
            <a:ext cx="3888432" cy="1440160"/>
          </a:xfrm>
          <a:prstGeom prst="rect">
            <a:avLst/>
          </a:prstGeom>
          <a:noFill/>
          <a:ln w="9525">
            <a:noFill/>
            <a:miter lim="800000"/>
            <a:headEnd/>
            <a:tailEnd/>
          </a:ln>
          <a:effectLst/>
        </p:spPr>
      </p:pic>
      <p:pic>
        <p:nvPicPr>
          <p:cNvPr id="7" name="Obrázek 6" descr="뮬À"/>
          <p:cNvPicPr/>
          <p:nvPr/>
        </p:nvPicPr>
        <p:blipFill>
          <a:blip r:embed="rId5" cstate="print"/>
          <a:srcRect/>
          <a:stretch>
            <a:fillRect/>
          </a:stretch>
        </p:blipFill>
        <p:spPr bwMode="auto">
          <a:xfrm>
            <a:off x="5004048" y="2348880"/>
            <a:ext cx="1728192" cy="1512168"/>
          </a:xfrm>
          <a:prstGeom prst="rect">
            <a:avLst/>
          </a:prstGeom>
          <a:noFill/>
          <a:ln w="9525">
            <a:noFill/>
            <a:miter lim="800000"/>
            <a:headEnd/>
            <a:tailEnd/>
          </a:ln>
        </p:spPr>
      </p:pic>
      <p:pic>
        <p:nvPicPr>
          <p:cNvPr id="8" name="Zástupný symbol pro obsah 3" descr="뮬À"/>
          <p:cNvPicPr>
            <a:picLocks/>
          </p:cNvPicPr>
          <p:nvPr/>
        </p:nvPicPr>
        <p:blipFill>
          <a:blip r:embed="rId6" cstate="print"/>
          <a:srcRect/>
          <a:stretch>
            <a:fillRect/>
          </a:stretch>
        </p:blipFill>
        <p:spPr bwMode="auto">
          <a:xfrm>
            <a:off x="323528" y="3789040"/>
            <a:ext cx="3888432" cy="1440160"/>
          </a:xfrm>
          <a:prstGeom prst="rect">
            <a:avLst/>
          </a:prstGeom>
          <a:noFill/>
          <a:ln w="9525">
            <a:noFill/>
            <a:miter lim="800000"/>
            <a:headEnd/>
            <a:tailEnd/>
          </a:ln>
          <a:effectLst/>
        </p:spPr>
      </p:pic>
      <p:pic>
        <p:nvPicPr>
          <p:cNvPr id="9" name="Obrázek 8" descr="뮬À"/>
          <p:cNvPicPr/>
          <p:nvPr/>
        </p:nvPicPr>
        <p:blipFill>
          <a:blip r:embed="rId7" cstate="print"/>
          <a:srcRect/>
          <a:stretch>
            <a:fillRect/>
          </a:stretch>
        </p:blipFill>
        <p:spPr bwMode="auto">
          <a:xfrm>
            <a:off x="5004048" y="3861048"/>
            <a:ext cx="1728192" cy="1512168"/>
          </a:xfrm>
          <a:prstGeom prst="rect">
            <a:avLst/>
          </a:prstGeom>
          <a:noFill/>
          <a:ln w="9525">
            <a:noFill/>
            <a:miter lim="800000"/>
            <a:headEnd/>
            <a:tailEnd/>
          </a:ln>
        </p:spPr>
      </p:pic>
      <p:pic>
        <p:nvPicPr>
          <p:cNvPr id="10" name="Zástupný symbol pro obsah 3" descr="뮬À"/>
          <p:cNvPicPr>
            <a:picLocks/>
          </p:cNvPicPr>
          <p:nvPr/>
        </p:nvPicPr>
        <p:blipFill>
          <a:blip r:embed="rId8" cstate="print"/>
          <a:srcRect/>
          <a:stretch>
            <a:fillRect/>
          </a:stretch>
        </p:blipFill>
        <p:spPr bwMode="auto">
          <a:xfrm>
            <a:off x="323528" y="5229200"/>
            <a:ext cx="3888432" cy="1512168"/>
          </a:xfrm>
          <a:prstGeom prst="rect">
            <a:avLst/>
          </a:prstGeom>
          <a:noFill/>
          <a:ln w="9525">
            <a:noFill/>
            <a:miter lim="800000"/>
            <a:headEnd/>
            <a:tailEnd/>
          </a:ln>
          <a:effectLst/>
        </p:spPr>
      </p:pic>
      <p:pic>
        <p:nvPicPr>
          <p:cNvPr id="11" name="Obrázek 10" descr="뮬À"/>
          <p:cNvPicPr/>
          <p:nvPr/>
        </p:nvPicPr>
        <p:blipFill>
          <a:blip r:embed="rId9" cstate="print"/>
          <a:srcRect/>
          <a:stretch>
            <a:fillRect/>
          </a:stretch>
        </p:blipFill>
        <p:spPr bwMode="auto">
          <a:xfrm>
            <a:off x="5004048" y="5345832"/>
            <a:ext cx="1728192" cy="1395536"/>
          </a:xfrm>
          <a:prstGeom prst="rect">
            <a:avLst/>
          </a:prstGeom>
          <a:noFill/>
          <a:ln w="9525">
            <a:noFill/>
            <a:miter lim="800000"/>
            <a:headEnd/>
            <a:tailEnd/>
          </a:ln>
        </p:spPr>
      </p:pic>
      <p:sp>
        <p:nvSpPr>
          <p:cNvPr id="12" name="TextovéPole 11"/>
          <p:cNvSpPr txBox="1"/>
          <p:nvPr/>
        </p:nvSpPr>
        <p:spPr>
          <a:xfrm>
            <a:off x="6732240" y="2924944"/>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2</a:t>
            </a:r>
            <a:endParaRPr lang="cs-CZ" sz="1200" dirty="0"/>
          </a:p>
        </p:txBody>
      </p:sp>
      <p:sp>
        <p:nvSpPr>
          <p:cNvPr id="13" name="TextovéPole 12"/>
          <p:cNvSpPr txBox="1"/>
          <p:nvPr/>
        </p:nvSpPr>
        <p:spPr>
          <a:xfrm>
            <a:off x="6804248" y="5877272"/>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4</a:t>
            </a:r>
            <a:endParaRPr lang="cs-CZ" sz="1200" dirty="0"/>
          </a:p>
        </p:txBody>
      </p:sp>
      <p:sp>
        <p:nvSpPr>
          <p:cNvPr id="14" name="TextovéPole 13"/>
          <p:cNvSpPr txBox="1"/>
          <p:nvPr/>
        </p:nvSpPr>
        <p:spPr>
          <a:xfrm>
            <a:off x="6804248" y="4437112"/>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3</a:t>
            </a:r>
            <a:endParaRPr lang="cs-CZ" sz="1200" dirty="0"/>
          </a:p>
        </p:txBody>
      </p:sp>
      <p:sp>
        <p:nvSpPr>
          <p:cNvPr id="15" name="TextovéPole 14"/>
          <p:cNvSpPr txBox="1"/>
          <p:nvPr/>
        </p:nvSpPr>
        <p:spPr>
          <a:xfrm>
            <a:off x="6732240" y="1556792"/>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1</a:t>
            </a:r>
          </a:p>
        </p:txBody>
      </p:sp>
    </p:spTree>
  </p:cSld>
  <p:clrMapOvr>
    <a:masterClrMapping/>
  </p:clrMapOvr>
  <p:transition spd="med">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1800" b="1" kern="1200" dirty="0" smtClean="0">
                <a:solidFill>
                  <a:srgbClr val="000000"/>
                </a:solidFill>
                <a:cs typeface="Arial" charset="0"/>
              </a:rPr>
              <a:t>Porovnání TVP 1- 4 </a:t>
            </a:r>
            <a:br>
              <a:rPr lang="cs-CZ" sz="1800" b="1" kern="1200" dirty="0" smtClean="0">
                <a:solidFill>
                  <a:srgbClr val="000000"/>
                </a:solidFill>
                <a:cs typeface="Arial" charset="0"/>
              </a:rPr>
            </a:br>
            <a:r>
              <a:rPr lang="cs-CZ" sz="1800" b="1" kern="1200" dirty="0" smtClean="0">
                <a:solidFill>
                  <a:srgbClr val="000000"/>
                </a:solidFill>
                <a:cs typeface="Arial" charset="0"/>
              </a:rPr>
              <a:t>2064</a:t>
            </a:r>
            <a:br>
              <a:rPr lang="cs-CZ" sz="1800" b="1" kern="1200" dirty="0" smtClean="0">
                <a:solidFill>
                  <a:srgbClr val="000000"/>
                </a:solidFill>
                <a:cs typeface="Arial" charset="0"/>
              </a:rPr>
            </a:br>
            <a:endParaRPr lang="cs-CZ" dirty="0"/>
          </a:p>
        </p:txBody>
      </p:sp>
      <p:pic>
        <p:nvPicPr>
          <p:cNvPr id="6" name="Zástupný symbol pro obsah 5" descr=" ⱬÀ"/>
          <p:cNvPicPr>
            <a:picLocks noGrp="1"/>
          </p:cNvPicPr>
          <p:nvPr>
            <p:ph idx="1"/>
          </p:nvPr>
        </p:nvPicPr>
        <p:blipFill>
          <a:blip r:embed="rId2" cstate="print"/>
          <a:stretch>
            <a:fillRect/>
          </a:stretch>
        </p:blipFill>
        <p:spPr bwMode="auto">
          <a:xfrm>
            <a:off x="4932040" y="3429000"/>
            <a:ext cx="1800200" cy="1512167"/>
          </a:xfrm>
          <a:prstGeom prst="rect">
            <a:avLst/>
          </a:prstGeom>
          <a:noFill/>
          <a:ln w="9525">
            <a:noFill/>
            <a:miter lim="800000"/>
            <a:headEnd/>
            <a:tailEnd/>
          </a:ln>
        </p:spPr>
      </p:pic>
      <p:pic>
        <p:nvPicPr>
          <p:cNvPr id="4" name="Obrázek 3" descr=" ⱬÀ"/>
          <p:cNvPicPr/>
          <p:nvPr/>
        </p:nvPicPr>
        <p:blipFill>
          <a:blip r:embed="rId3" cstate="print"/>
          <a:srcRect/>
          <a:stretch>
            <a:fillRect/>
          </a:stretch>
        </p:blipFill>
        <p:spPr bwMode="auto">
          <a:xfrm>
            <a:off x="4932040" y="4941168"/>
            <a:ext cx="1800200" cy="1512168"/>
          </a:xfrm>
          <a:prstGeom prst="rect">
            <a:avLst/>
          </a:prstGeom>
          <a:noFill/>
          <a:ln w="9525">
            <a:noFill/>
            <a:miter lim="800000"/>
            <a:headEnd/>
            <a:tailEnd/>
          </a:ln>
        </p:spPr>
      </p:pic>
      <p:pic>
        <p:nvPicPr>
          <p:cNvPr id="5" name="Obrázek 4" descr="ⱬÀ"/>
          <p:cNvPicPr/>
          <p:nvPr/>
        </p:nvPicPr>
        <p:blipFill>
          <a:blip r:embed="rId4" cstate="print"/>
          <a:srcRect/>
          <a:stretch>
            <a:fillRect/>
          </a:stretch>
        </p:blipFill>
        <p:spPr bwMode="auto">
          <a:xfrm>
            <a:off x="539552" y="4941168"/>
            <a:ext cx="3672408" cy="1584176"/>
          </a:xfrm>
          <a:prstGeom prst="rect">
            <a:avLst/>
          </a:prstGeom>
          <a:noFill/>
          <a:ln w="9525">
            <a:noFill/>
            <a:miter lim="800000"/>
            <a:headEnd/>
            <a:tailEnd/>
          </a:ln>
        </p:spPr>
      </p:pic>
      <p:pic>
        <p:nvPicPr>
          <p:cNvPr id="7" name="Obrázek 6" descr="ⱬÀ"/>
          <p:cNvPicPr/>
          <p:nvPr/>
        </p:nvPicPr>
        <p:blipFill>
          <a:blip r:embed="rId5" cstate="print"/>
          <a:srcRect/>
          <a:stretch>
            <a:fillRect/>
          </a:stretch>
        </p:blipFill>
        <p:spPr bwMode="auto">
          <a:xfrm>
            <a:off x="539552" y="3573016"/>
            <a:ext cx="3672408" cy="1368152"/>
          </a:xfrm>
          <a:prstGeom prst="rect">
            <a:avLst/>
          </a:prstGeom>
          <a:noFill/>
          <a:ln w="9525">
            <a:noFill/>
            <a:miter lim="800000"/>
            <a:headEnd/>
            <a:tailEnd/>
          </a:ln>
        </p:spPr>
      </p:pic>
      <p:pic>
        <p:nvPicPr>
          <p:cNvPr id="8" name="Obrázek 7" descr="뮬À"/>
          <p:cNvPicPr/>
          <p:nvPr/>
        </p:nvPicPr>
        <p:blipFill>
          <a:blip r:embed="rId6" cstate="print"/>
          <a:srcRect/>
          <a:stretch>
            <a:fillRect/>
          </a:stretch>
        </p:blipFill>
        <p:spPr bwMode="auto">
          <a:xfrm>
            <a:off x="539552" y="620688"/>
            <a:ext cx="3672408" cy="1440160"/>
          </a:xfrm>
          <a:prstGeom prst="rect">
            <a:avLst/>
          </a:prstGeom>
          <a:noFill/>
          <a:ln w="9525">
            <a:noFill/>
            <a:miter lim="800000"/>
            <a:headEnd/>
            <a:tailEnd/>
          </a:ln>
        </p:spPr>
      </p:pic>
      <p:pic>
        <p:nvPicPr>
          <p:cNvPr id="9" name="Obrázek 8" descr="뮬À"/>
          <p:cNvPicPr/>
          <p:nvPr/>
        </p:nvPicPr>
        <p:blipFill>
          <a:blip r:embed="rId7" cstate="print"/>
          <a:srcRect/>
          <a:stretch>
            <a:fillRect/>
          </a:stretch>
        </p:blipFill>
        <p:spPr bwMode="auto">
          <a:xfrm>
            <a:off x="4932040" y="620688"/>
            <a:ext cx="1800200" cy="1440160"/>
          </a:xfrm>
          <a:prstGeom prst="rect">
            <a:avLst/>
          </a:prstGeom>
          <a:noFill/>
          <a:ln w="9525">
            <a:noFill/>
            <a:miter lim="800000"/>
            <a:headEnd/>
            <a:tailEnd/>
          </a:ln>
        </p:spPr>
      </p:pic>
      <p:pic>
        <p:nvPicPr>
          <p:cNvPr id="11" name="Obrázek 10" descr="ⱬÀ"/>
          <p:cNvPicPr/>
          <p:nvPr/>
        </p:nvPicPr>
        <p:blipFill>
          <a:blip r:embed="rId8" cstate="print"/>
          <a:srcRect/>
          <a:stretch>
            <a:fillRect/>
          </a:stretch>
        </p:blipFill>
        <p:spPr bwMode="auto">
          <a:xfrm>
            <a:off x="4932040" y="2060848"/>
            <a:ext cx="1800200" cy="1368152"/>
          </a:xfrm>
          <a:prstGeom prst="rect">
            <a:avLst/>
          </a:prstGeom>
          <a:noFill/>
          <a:ln w="9525">
            <a:noFill/>
            <a:miter lim="800000"/>
            <a:headEnd/>
            <a:tailEnd/>
          </a:ln>
        </p:spPr>
      </p:pic>
      <p:pic>
        <p:nvPicPr>
          <p:cNvPr id="12" name="Obrázek 11" descr=" ⱬÀ"/>
          <p:cNvPicPr/>
          <p:nvPr/>
        </p:nvPicPr>
        <p:blipFill>
          <a:blip r:embed="rId9" cstate="print"/>
          <a:srcRect/>
          <a:stretch>
            <a:fillRect/>
          </a:stretch>
        </p:blipFill>
        <p:spPr bwMode="auto">
          <a:xfrm>
            <a:off x="539552" y="2060848"/>
            <a:ext cx="3672408" cy="1512168"/>
          </a:xfrm>
          <a:prstGeom prst="rect">
            <a:avLst/>
          </a:prstGeom>
          <a:noFill/>
          <a:ln w="9525">
            <a:noFill/>
            <a:miter lim="800000"/>
            <a:headEnd/>
            <a:tailEnd/>
          </a:ln>
        </p:spPr>
      </p:pic>
      <p:sp>
        <p:nvSpPr>
          <p:cNvPr id="13" name="TextovéPole 12"/>
          <p:cNvSpPr txBox="1"/>
          <p:nvPr/>
        </p:nvSpPr>
        <p:spPr>
          <a:xfrm>
            <a:off x="7020272" y="1268760"/>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1</a:t>
            </a:r>
            <a:endParaRPr lang="cs-CZ" sz="1200" dirty="0"/>
          </a:p>
        </p:txBody>
      </p:sp>
      <p:sp>
        <p:nvSpPr>
          <p:cNvPr id="14" name="TextovéPole 13"/>
          <p:cNvSpPr txBox="1"/>
          <p:nvPr/>
        </p:nvSpPr>
        <p:spPr>
          <a:xfrm>
            <a:off x="7092280" y="2636912"/>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2</a:t>
            </a:r>
            <a:endParaRPr lang="cs-CZ" sz="1200" dirty="0"/>
          </a:p>
        </p:txBody>
      </p:sp>
      <p:sp>
        <p:nvSpPr>
          <p:cNvPr id="15" name="TextovéPole 14"/>
          <p:cNvSpPr txBox="1"/>
          <p:nvPr/>
        </p:nvSpPr>
        <p:spPr>
          <a:xfrm>
            <a:off x="7092280" y="4077072"/>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3</a:t>
            </a:r>
            <a:endParaRPr lang="cs-CZ" sz="1200" dirty="0"/>
          </a:p>
        </p:txBody>
      </p:sp>
      <p:sp>
        <p:nvSpPr>
          <p:cNvPr id="16" name="TextovéPole 15"/>
          <p:cNvSpPr txBox="1"/>
          <p:nvPr/>
        </p:nvSpPr>
        <p:spPr>
          <a:xfrm>
            <a:off x="7092280" y="5517232"/>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4</a:t>
            </a:r>
            <a:endParaRPr lang="cs-CZ" sz="1200" dirty="0"/>
          </a:p>
        </p:txBody>
      </p:sp>
    </p:spTree>
  </p:cSld>
  <p:clrMapOvr>
    <a:masterClrMapping/>
  </p:clrMapOvr>
  <p:transition spd="med">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76672"/>
            <a:ext cx="8229600" cy="764704"/>
          </a:xfrm>
        </p:spPr>
        <p:txBody>
          <a:bodyPr/>
          <a:lstStyle/>
          <a:p>
            <a:pPr lvl="1"/>
            <a:r>
              <a:rPr lang="cs-CZ" sz="2000" dirty="0" smtClean="0"/>
              <a:t>Porovnání TVP 1- 4 (</a:t>
            </a:r>
            <a:r>
              <a:rPr lang="cs-CZ" sz="2000" dirty="0" err="1" smtClean="0"/>
              <a:t>diverzita</a:t>
            </a:r>
            <a:r>
              <a:rPr lang="cs-CZ" sz="2000" dirty="0" smtClean="0"/>
              <a:t> porostu)</a:t>
            </a:r>
            <a:r>
              <a:rPr lang="cs-CZ" sz="2400" dirty="0" smtClean="0"/>
              <a:t/>
            </a:r>
            <a:br>
              <a:rPr lang="cs-CZ" sz="2400" dirty="0" smtClean="0"/>
            </a:br>
            <a:r>
              <a:rPr lang="cs-CZ" sz="2400" dirty="0" smtClean="0"/>
              <a:t> </a:t>
            </a:r>
            <a:r>
              <a:rPr lang="cs-CZ" sz="1400" dirty="0" smtClean="0"/>
              <a:t>R – agregační index podle uspořádání:R = 1 náhodné R &lt; 1 agregované R &gt; 1 pravidelné)</a:t>
            </a:r>
            <a:r>
              <a:rPr lang="cs-CZ" dirty="0" smtClean="0"/>
              <a:t/>
            </a:r>
            <a:br>
              <a:rPr lang="cs-CZ" dirty="0" smtClean="0"/>
            </a:br>
            <a:endParaRPr lang="cs-CZ" sz="7200" dirty="0"/>
          </a:p>
        </p:txBody>
      </p:sp>
      <p:graphicFrame>
        <p:nvGraphicFramePr>
          <p:cNvPr id="9" name="objekt 64"/>
          <p:cNvGraphicFramePr>
            <a:graphicFrameLocks noGrp="1"/>
          </p:cNvGraphicFramePr>
          <p:nvPr>
            <p:ph idx="1"/>
          </p:nvPr>
        </p:nvGraphicFramePr>
        <p:xfrm>
          <a:off x="107504" y="3933056"/>
          <a:ext cx="4042792" cy="2548879"/>
        </p:xfrm>
        <a:graphic>
          <a:graphicData uri="http://schemas.openxmlformats.org/drawingml/2006/chart">
            <c:chart xmlns:c="http://schemas.openxmlformats.org/drawingml/2006/chart" xmlns:r="http://schemas.openxmlformats.org/officeDocument/2006/relationships" r:id="rId2"/>
          </a:graphicData>
        </a:graphic>
      </p:graphicFrame>
      <p:pic>
        <p:nvPicPr>
          <p:cNvPr id="7" name="Zástupný symbol pro obsah 3"/>
          <p:cNvPicPr>
            <a:picLocks/>
          </p:cNvPicPr>
          <p:nvPr/>
        </p:nvPicPr>
        <p:blipFill>
          <a:blip r:embed="rId3" cstate="print"/>
          <a:srcRect/>
          <a:stretch>
            <a:fillRect/>
          </a:stretch>
        </p:blipFill>
        <p:spPr bwMode="auto">
          <a:xfrm>
            <a:off x="107504" y="908720"/>
            <a:ext cx="4176464" cy="2664296"/>
          </a:xfrm>
          <a:prstGeom prst="rect">
            <a:avLst/>
          </a:prstGeom>
          <a:noFill/>
          <a:ln w="9525">
            <a:noFill/>
            <a:miter lim="800000"/>
            <a:headEnd/>
            <a:tailEnd/>
          </a:ln>
          <a:effectLst/>
        </p:spPr>
      </p:pic>
      <p:pic>
        <p:nvPicPr>
          <p:cNvPr id="8" name="Zástupný symbol pro obsah 3"/>
          <p:cNvPicPr>
            <a:picLocks/>
          </p:cNvPicPr>
          <p:nvPr/>
        </p:nvPicPr>
        <p:blipFill>
          <a:blip r:embed="rId4" cstate="print"/>
          <a:srcRect/>
          <a:stretch>
            <a:fillRect/>
          </a:stretch>
        </p:blipFill>
        <p:spPr bwMode="auto">
          <a:xfrm>
            <a:off x="4499992" y="908720"/>
            <a:ext cx="4176464" cy="2664296"/>
          </a:xfrm>
          <a:prstGeom prst="rect">
            <a:avLst/>
          </a:prstGeom>
          <a:noFill/>
          <a:ln w="9525">
            <a:noFill/>
            <a:miter lim="800000"/>
            <a:headEnd/>
            <a:tailEnd/>
          </a:ln>
          <a:effectLst/>
        </p:spPr>
      </p:pic>
      <p:pic>
        <p:nvPicPr>
          <p:cNvPr id="10" name="Zástupný symbol pro obsah 3"/>
          <p:cNvPicPr>
            <a:picLocks/>
          </p:cNvPicPr>
          <p:nvPr/>
        </p:nvPicPr>
        <p:blipFill>
          <a:blip r:embed="rId5" cstate="print"/>
          <a:srcRect/>
          <a:stretch>
            <a:fillRect/>
          </a:stretch>
        </p:blipFill>
        <p:spPr bwMode="auto">
          <a:xfrm>
            <a:off x="4427984" y="3933056"/>
            <a:ext cx="4355976" cy="2592288"/>
          </a:xfrm>
          <a:prstGeom prst="rect">
            <a:avLst/>
          </a:prstGeom>
          <a:noFill/>
          <a:ln w="9525">
            <a:noFill/>
            <a:miter lim="800000"/>
            <a:headEnd/>
            <a:tailEnd/>
          </a:ln>
          <a:effectLst/>
        </p:spPr>
      </p:pic>
      <p:sp>
        <p:nvSpPr>
          <p:cNvPr id="11" name="TextovéPole 10"/>
          <p:cNvSpPr txBox="1"/>
          <p:nvPr/>
        </p:nvSpPr>
        <p:spPr>
          <a:xfrm>
            <a:off x="6012160" y="3645024"/>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4</a:t>
            </a:r>
            <a:endParaRPr lang="cs-CZ" sz="1200" dirty="0"/>
          </a:p>
        </p:txBody>
      </p:sp>
      <p:sp>
        <p:nvSpPr>
          <p:cNvPr id="12" name="TextovéPole 11"/>
          <p:cNvSpPr txBox="1"/>
          <p:nvPr/>
        </p:nvSpPr>
        <p:spPr>
          <a:xfrm>
            <a:off x="6084168" y="620688"/>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2</a:t>
            </a:r>
            <a:endParaRPr lang="cs-CZ" sz="1200" dirty="0"/>
          </a:p>
        </p:txBody>
      </p:sp>
      <p:sp>
        <p:nvSpPr>
          <p:cNvPr id="13" name="TextovéPole 12"/>
          <p:cNvSpPr txBox="1"/>
          <p:nvPr/>
        </p:nvSpPr>
        <p:spPr>
          <a:xfrm>
            <a:off x="1763688" y="620688"/>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1</a:t>
            </a:r>
            <a:endParaRPr lang="cs-CZ" sz="1200" dirty="0"/>
          </a:p>
        </p:txBody>
      </p:sp>
      <p:sp>
        <p:nvSpPr>
          <p:cNvPr id="14" name="TextovéPole 13"/>
          <p:cNvSpPr txBox="1"/>
          <p:nvPr/>
        </p:nvSpPr>
        <p:spPr>
          <a:xfrm>
            <a:off x="1619672" y="3645024"/>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3</a:t>
            </a:r>
            <a:endParaRPr lang="cs-CZ" sz="1200" dirty="0"/>
          </a:p>
        </p:txBody>
      </p:sp>
    </p:spTree>
  </p:cSld>
  <p:clrMapOvr>
    <a:masterClrMapping/>
  </p:clrMapOvr>
  <p:transition spd="med">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342900" lvl="0" indent="-342900">
              <a:spcBef>
                <a:spcPct val="20000"/>
              </a:spcBef>
            </a:pPr>
            <a:r>
              <a:rPr lang="cs-CZ" sz="2400" b="1" dirty="0" smtClean="0">
                <a:solidFill>
                  <a:srgbClr val="000000"/>
                </a:solidFill>
                <a:ea typeface="+mn-ea"/>
              </a:rPr>
              <a:t>Popis Indexů </a:t>
            </a:r>
            <a:r>
              <a:rPr lang="cs-CZ" sz="2400" b="1" dirty="0" err="1" smtClean="0">
                <a:solidFill>
                  <a:srgbClr val="000000"/>
                </a:solidFill>
                <a:ea typeface="+mn-ea"/>
              </a:rPr>
              <a:t>Clark</a:t>
            </a:r>
            <a:r>
              <a:rPr lang="cs-CZ" sz="2400" b="1" dirty="0" smtClean="0">
                <a:solidFill>
                  <a:srgbClr val="000000"/>
                </a:solidFill>
                <a:ea typeface="+mn-ea"/>
              </a:rPr>
              <a:t>-</a:t>
            </a:r>
            <a:r>
              <a:rPr lang="cs-CZ" sz="2400" b="1" dirty="0" err="1" smtClean="0">
                <a:solidFill>
                  <a:srgbClr val="000000"/>
                </a:solidFill>
                <a:ea typeface="+mn-ea"/>
              </a:rPr>
              <a:t>Evansův</a:t>
            </a:r>
            <a:r>
              <a:rPr lang="cs-CZ" sz="2400" b="1" dirty="0" smtClean="0">
                <a:solidFill>
                  <a:srgbClr val="000000"/>
                </a:solidFill>
                <a:ea typeface="+mn-ea"/>
              </a:rPr>
              <a:t> – Porovnání TVP 1 - 4</a:t>
            </a:r>
            <a:r>
              <a:rPr lang="cs-CZ" sz="1600" b="1" dirty="0" smtClean="0">
                <a:solidFill>
                  <a:srgbClr val="000000"/>
                </a:solidFill>
                <a:ea typeface="+mn-ea"/>
              </a:rPr>
              <a:t>.</a:t>
            </a:r>
            <a:r>
              <a:rPr lang="cs-CZ" sz="1600" dirty="0" smtClean="0">
                <a:solidFill>
                  <a:srgbClr val="000000"/>
                </a:solidFill>
                <a:ea typeface="+mn-ea"/>
              </a:rPr>
              <a:t/>
            </a:r>
            <a:br>
              <a:rPr lang="cs-CZ" sz="1600" dirty="0" smtClean="0">
                <a:solidFill>
                  <a:srgbClr val="000000"/>
                </a:solidFill>
                <a:ea typeface="+mn-ea"/>
              </a:rPr>
            </a:br>
            <a:endParaRPr lang="cs-CZ" dirty="0"/>
          </a:p>
        </p:txBody>
      </p:sp>
      <p:sp>
        <p:nvSpPr>
          <p:cNvPr id="3" name="Zástupný symbol pro obsah 2"/>
          <p:cNvSpPr>
            <a:spLocks noGrp="1"/>
          </p:cNvSpPr>
          <p:nvPr>
            <p:ph idx="1"/>
          </p:nvPr>
        </p:nvSpPr>
        <p:spPr>
          <a:xfrm>
            <a:off x="457200" y="1196752"/>
            <a:ext cx="8229600" cy="4929411"/>
          </a:xfrm>
        </p:spPr>
        <p:txBody>
          <a:bodyPr/>
          <a:lstStyle/>
          <a:p>
            <a:r>
              <a:rPr lang="cs-CZ" sz="1800" dirty="0" smtClean="0"/>
              <a:t>TVP 1 – Horizontální uspořádání stromového porostu je v roce 2014 agregované, </a:t>
            </a:r>
            <a:r>
              <a:rPr lang="cs-CZ" sz="1800" dirty="0" err="1" smtClean="0"/>
              <a:t>agregovanost</a:t>
            </a:r>
            <a:r>
              <a:rPr lang="cs-CZ" sz="1800" dirty="0" smtClean="0"/>
              <a:t> (</a:t>
            </a:r>
            <a:r>
              <a:rPr lang="cs-CZ" sz="1800" dirty="0" err="1" smtClean="0"/>
              <a:t>shlukovitost</a:t>
            </a:r>
            <a:r>
              <a:rPr lang="cs-CZ" sz="1800" dirty="0" smtClean="0"/>
              <a:t>) bude stoupat do roku 2034, pak bude klesat a tíhnout k náhodnému uspořádání do roku 2054, ale stále zůstává porost agregovaný. Od roku 2054 bude opět klesat k více </a:t>
            </a:r>
            <a:r>
              <a:rPr lang="cs-CZ" sz="1800" dirty="0" err="1" smtClean="0"/>
              <a:t>agregovanosti</a:t>
            </a:r>
            <a:r>
              <a:rPr lang="cs-CZ" sz="1800" dirty="0" smtClean="0"/>
              <a:t>.</a:t>
            </a:r>
          </a:p>
          <a:p>
            <a:r>
              <a:rPr lang="cs-CZ" sz="1800" dirty="0" smtClean="0"/>
              <a:t>TVP  2 - Horizontální uspořádání stromového porostu je v roce 2014 agregované, </a:t>
            </a:r>
            <a:r>
              <a:rPr lang="cs-CZ" sz="1800" dirty="0" err="1" smtClean="0"/>
              <a:t>agregovanost</a:t>
            </a:r>
            <a:r>
              <a:rPr lang="cs-CZ" sz="1800" dirty="0" smtClean="0"/>
              <a:t> bude klesat do roku 2024. V roce 2024 bude porost tíhnout k náhodnému uspořádání, stále je však agregovaný. Po roce 2024 bude opět lineárně klesat k více </a:t>
            </a:r>
            <a:r>
              <a:rPr lang="cs-CZ" sz="1800" dirty="0" err="1" smtClean="0"/>
              <a:t>agregovanosti</a:t>
            </a:r>
            <a:r>
              <a:rPr lang="cs-CZ" sz="1800" dirty="0" smtClean="0"/>
              <a:t> až do roku 2064. </a:t>
            </a:r>
          </a:p>
          <a:p>
            <a:r>
              <a:rPr lang="cs-CZ" sz="1800" dirty="0" smtClean="0"/>
              <a:t>TVP 3 - Horizontální uspořádání stromového porostu je v roce 2014 agregované, </a:t>
            </a:r>
            <a:r>
              <a:rPr lang="cs-CZ" sz="1800" dirty="0" err="1" smtClean="0"/>
              <a:t>agregovanost</a:t>
            </a:r>
            <a:r>
              <a:rPr lang="cs-CZ" sz="1800" dirty="0" smtClean="0"/>
              <a:t> bude klesat, od roku 2024 porost bude stále více tíhnout nejprve k náhodnému uspořádání, v roce 2034 už bude pravidelný, pravidelnost stoupá a v roce 2054 bude největší, pak bude klesat až do roku 2064. </a:t>
            </a:r>
          </a:p>
          <a:p>
            <a:r>
              <a:rPr lang="cs-CZ" sz="1800" dirty="0" smtClean="0"/>
              <a:t>TVP 4 - Horizontální uspořádání stromového porostu je v roce 2014 agregované, agregovanou bude stále v rozmezí 0,92 – 0,94 až do roku 2064.</a:t>
            </a:r>
          </a:p>
          <a:p>
            <a:endParaRPr lang="cs-CZ" sz="1600" dirty="0"/>
          </a:p>
        </p:txBody>
      </p:sp>
    </p:spTree>
  </p:cSld>
  <p:clrMapOvr>
    <a:masterClrMapping/>
  </p:clrMapOvr>
  <p:transition spd="med">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lstStyle/>
          <a:p>
            <a:pPr lvl="1"/>
            <a:r>
              <a:rPr lang="cs-CZ" sz="1800" b="1" dirty="0" smtClean="0">
                <a:solidFill>
                  <a:srgbClr val="000000"/>
                </a:solidFill>
                <a:latin typeface="+mn-lt"/>
              </a:rPr>
              <a:t>Porovnání TVP 1- 4</a:t>
            </a:r>
            <a:r>
              <a:rPr lang="cs-CZ" sz="1400" dirty="0" smtClean="0">
                <a:solidFill>
                  <a:srgbClr val="000000"/>
                </a:solidFill>
                <a:latin typeface="+mn-lt"/>
              </a:rPr>
              <a:t/>
            </a:r>
            <a:br>
              <a:rPr lang="cs-CZ" sz="1400" dirty="0" smtClean="0">
                <a:solidFill>
                  <a:srgbClr val="000000"/>
                </a:solidFill>
                <a:latin typeface="+mn-lt"/>
              </a:rPr>
            </a:br>
            <a:r>
              <a:rPr lang="cs-CZ" sz="1000" dirty="0" smtClean="0"/>
              <a:t>Relativní míra </a:t>
            </a:r>
            <a:r>
              <a:rPr lang="cs-CZ" sz="1000" dirty="0" err="1" smtClean="0"/>
              <a:t>diverzity</a:t>
            </a:r>
            <a:r>
              <a:rPr lang="cs-CZ" sz="1000" dirty="0" smtClean="0"/>
              <a:t>, udávající, nakolik se hodnocený porost blíží stavu maximální možné </a:t>
            </a:r>
            <a:r>
              <a:rPr lang="cs-CZ" sz="1000" dirty="0" err="1" smtClean="0"/>
              <a:t>diverzity</a:t>
            </a:r>
            <a:r>
              <a:rPr lang="cs-CZ" sz="1000" dirty="0" smtClean="0"/>
              <a:t>, prostorová </a:t>
            </a:r>
            <a:r>
              <a:rPr lang="cs-CZ" sz="1000" dirty="0" err="1" smtClean="0"/>
              <a:t>diverzita</a:t>
            </a:r>
            <a:r>
              <a:rPr lang="cs-CZ" sz="1000" dirty="0" smtClean="0"/>
              <a:t> nabývá hodnot 0–1, hodnota 0 – pouze ty monokultury, u nichž výška nejmenšího stromu je vyšší než 80 % maximální výšky, hodnotu 0,9 nabývají porosty se strukturou podobnou výběrnému lesu.</a:t>
            </a:r>
            <a:r>
              <a:rPr lang="cs-CZ" sz="1000" dirty="0" smtClean="0">
                <a:solidFill>
                  <a:srgbClr val="000000"/>
                </a:solidFill>
                <a:latin typeface="+mn-lt"/>
              </a:rPr>
              <a:t/>
            </a:r>
            <a:br>
              <a:rPr lang="cs-CZ" sz="1000" dirty="0" smtClean="0">
                <a:solidFill>
                  <a:srgbClr val="000000"/>
                </a:solidFill>
                <a:latin typeface="+mn-lt"/>
              </a:rPr>
            </a:br>
            <a:endParaRPr lang="cs-CZ" sz="1200" dirty="0">
              <a:latin typeface="+mn-lt"/>
            </a:endParaRPr>
          </a:p>
        </p:txBody>
      </p:sp>
      <p:pic>
        <p:nvPicPr>
          <p:cNvPr id="4" name="Zástupný symbol pro obsah 3"/>
          <p:cNvPicPr>
            <a:picLocks noGrp="1"/>
          </p:cNvPicPr>
          <p:nvPr>
            <p:ph idx="1"/>
          </p:nvPr>
        </p:nvPicPr>
        <p:blipFill>
          <a:blip r:embed="rId2" cstate="print"/>
          <a:stretch>
            <a:fillRect/>
          </a:stretch>
        </p:blipFill>
        <p:spPr bwMode="auto">
          <a:xfrm>
            <a:off x="4644008" y="4077072"/>
            <a:ext cx="4415775" cy="2669137"/>
          </a:xfrm>
          <a:prstGeom prst="rect">
            <a:avLst/>
          </a:prstGeom>
          <a:noFill/>
        </p:spPr>
      </p:pic>
      <p:pic>
        <p:nvPicPr>
          <p:cNvPr id="5" name="Obrázek 4"/>
          <p:cNvPicPr/>
          <p:nvPr/>
        </p:nvPicPr>
        <p:blipFill>
          <a:blip r:embed="rId3" cstate="print"/>
          <a:srcRect/>
          <a:stretch>
            <a:fillRect/>
          </a:stretch>
        </p:blipFill>
        <p:spPr bwMode="auto">
          <a:xfrm>
            <a:off x="179512" y="4077072"/>
            <a:ext cx="4392488" cy="2619672"/>
          </a:xfrm>
          <a:prstGeom prst="rect">
            <a:avLst/>
          </a:prstGeom>
          <a:noFill/>
        </p:spPr>
      </p:pic>
      <p:pic>
        <p:nvPicPr>
          <p:cNvPr id="6" name="Obrázek 5"/>
          <p:cNvPicPr/>
          <p:nvPr/>
        </p:nvPicPr>
        <p:blipFill>
          <a:blip r:embed="rId4" cstate="print"/>
          <a:srcRect/>
          <a:stretch>
            <a:fillRect/>
          </a:stretch>
        </p:blipFill>
        <p:spPr bwMode="auto">
          <a:xfrm>
            <a:off x="4644008" y="1268760"/>
            <a:ext cx="4320480" cy="2520280"/>
          </a:xfrm>
          <a:prstGeom prst="rect">
            <a:avLst/>
          </a:prstGeom>
          <a:noFill/>
        </p:spPr>
      </p:pic>
      <p:pic>
        <p:nvPicPr>
          <p:cNvPr id="7" name="Obrázek 6"/>
          <p:cNvPicPr/>
          <p:nvPr/>
        </p:nvPicPr>
        <p:blipFill>
          <a:blip r:embed="rId5" cstate="print"/>
          <a:srcRect/>
          <a:stretch>
            <a:fillRect/>
          </a:stretch>
        </p:blipFill>
        <p:spPr bwMode="auto">
          <a:xfrm>
            <a:off x="251520" y="1268760"/>
            <a:ext cx="4248472" cy="2520280"/>
          </a:xfrm>
          <a:prstGeom prst="rect">
            <a:avLst/>
          </a:prstGeom>
          <a:noFill/>
        </p:spPr>
      </p:pic>
      <p:sp>
        <p:nvSpPr>
          <p:cNvPr id="8" name="TextovéPole 7"/>
          <p:cNvSpPr txBox="1"/>
          <p:nvPr/>
        </p:nvSpPr>
        <p:spPr>
          <a:xfrm>
            <a:off x="1835696" y="980728"/>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1</a:t>
            </a:r>
            <a:endParaRPr lang="cs-CZ" sz="1200" dirty="0"/>
          </a:p>
        </p:txBody>
      </p:sp>
      <p:sp>
        <p:nvSpPr>
          <p:cNvPr id="9" name="TextovéPole 8"/>
          <p:cNvSpPr txBox="1"/>
          <p:nvPr/>
        </p:nvSpPr>
        <p:spPr>
          <a:xfrm>
            <a:off x="6300192" y="980728"/>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2</a:t>
            </a:r>
            <a:endParaRPr lang="cs-CZ" sz="1200" dirty="0"/>
          </a:p>
        </p:txBody>
      </p:sp>
      <p:sp>
        <p:nvSpPr>
          <p:cNvPr id="10" name="TextovéPole 9"/>
          <p:cNvSpPr txBox="1"/>
          <p:nvPr/>
        </p:nvSpPr>
        <p:spPr>
          <a:xfrm>
            <a:off x="1835696" y="3789040"/>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3</a:t>
            </a:r>
            <a:endParaRPr lang="cs-CZ" sz="1200" dirty="0"/>
          </a:p>
        </p:txBody>
      </p:sp>
      <p:sp>
        <p:nvSpPr>
          <p:cNvPr id="11" name="TextovéPole 10"/>
          <p:cNvSpPr txBox="1"/>
          <p:nvPr/>
        </p:nvSpPr>
        <p:spPr>
          <a:xfrm>
            <a:off x="6372200" y="3789040"/>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4</a:t>
            </a:r>
            <a:endParaRPr lang="cs-CZ" sz="1200" dirty="0"/>
          </a:p>
        </p:txBody>
      </p:sp>
    </p:spTree>
  </p:cSld>
  <p:clrMapOvr>
    <a:masterClrMapping/>
  </p:clrMapOvr>
  <p:transition spd="med">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nSpc>
                <a:spcPct val="150000"/>
              </a:lnSpc>
              <a:spcAft>
                <a:spcPts val="0"/>
              </a:spcAft>
            </a:pPr>
            <a:r>
              <a:rPr lang="cs-CZ" sz="2400" b="1" dirty="0" smtClean="0">
                <a:latin typeface="Times New Roman"/>
                <a:ea typeface="Calibri"/>
                <a:cs typeface="Times New Roman"/>
              </a:rPr>
              <a:t/>
            </a:r>
            <a:br>
              <a:rPr lang="cs-CZ" sz="2400" b="1" dirty="0" smtClean="0">
                <a:latin typeface="Times New Roman"/>
                <a:ea typeface="Calibri"/>
                <a:cs typeface="Times New Roman"/>
              </a:rPr>
            </a:br>
            <a:r>
              <a:rPr lang="cs-CZ" sz="2400" b="1" dirty="0" smtClean="0">
                <a:latin typeface="Times New Roman"/>
                <a:ea typeface="Calibri"/>
                <a:cs typeface="Times New Roman"/>
              </a:rPr>
              <a:t/>
            </a:r>
            <a:br>
              <a:rPr lang="cs-CZ" sz="2400" b="1" dirty="0" smtClean="0">
                <a:latin typeface="Times New Roman"/>
                <a:ea typeface="Calibri"/>
                <a:cs typeface="Times New Roman"/>
              </a:rPr>
            </a:br>
            <a:r>
              <a:rPr lang="cs-CZ" sz="2400" b="1" dirty="0" smtClean="0">
                <a:latin typeface="+mn-lt"/>
                <a:ea typeface="Calibri"/>
                <a:cs typeface="Times New Roman"/>
              </a:rPr>
              <a:t>Popis Indexů </a:t>
            </a:r>
            <a:r>
              <a:rPr lang="cs-CZ" sz="2400" b="1" dirty="0" err="1" smtClean="0">
                <a:latin typeface="+mn-lt"/>
                <a:ea typeface="Calibri"/>
                <a:cs typeface="Times New Roman"/>
              </a:rPr>
              <a:t>Arten</a:t>
            </a:r>
            <a:r>
              <a:rPr lang="cs-CZ" sz="2400" b="1" dirty="0" smtClean="0">
                <a:latin typeface="+mn-lt"/>
                <a:ea typeface="Calibri"/>
                <a:cs typeface="Times New Roman"/>
              </a:rPr>
              <a:t>-profil </a:t>
            </a:r>
            <a:r>
              <a:rPr lang="cs-CZ" sz="2400" b="1" dirty="0" smtClean="0">
                <a:latin typeface="Times New Roman"/>
                <a:ea typeface="Calibri"/>
                <a:cs typeface="Times New Roman"/>
              </a:rPr>
              <a:t>-</a:t>
            </a:r>
            <a:r>
              <a:rPr lang="cs-CZ" sz="2400" b="1" dirty="0" smtClean="0">
                <a:solidFill>
                  <a:srgbClr val="000000"/>
                </a:solidFill>
              </a:rPr>
              <a:t> Porovnání TVP 1 - 4 </a:t>
            </a:r>
            <a:r>
              <a:rPr lang="cs-CZ" dirty="0" smtClean="0">
                <a:latin typeface="Times New Roman"/>
                <a:ea typeface="Calibri"/>
                <a:cs typeface="Times New Roman"/>
              </a:rPr>
              <a:t/>
            </a:r>
            <a:br>
              <a:rPr lang="cs-CZ" dirty="0" smtClean="0">
                <a:latin typeface="Times New Roman"/>
                <a:ea typeface="Calibri"/>
                <a:cs typeface="Times New Roman"/>
              </a:rPr>
            </a:br>
            <a:endParaRPr lang="cs-CZ" dirty="0"/>
          </a:p>
        </p:txBody>
      </p:sp>
      <p:sp>
        <p:nvSpPr>
          <p:cNvPr id="3" name="Zástupný symbol pro obsah 2"/>
          <p:cNvSpPr>
            <a:spLocks noGrp="1"/>
          </p:cNvSpPr>
          <p:nvPr>
            <p:ph idx="1"/>
          </p:nvPr>
        </p:nvSpPr>
        <p:spPr/>
        <p:txBody>
          <a:bodyPr/>
          <a:lstStyle/>
          <a:p>
            <a:r>
              <a:rPr lang="cs-CZ" sz="2000" dirty="0" smtClean="0"/>
              <a:t>TVP 1 - Relativní míra </a:t>
            </a:r>
            <a:r>
              <a:rPr lang="cs-CZ" sz="2000" dirty="0" err="1" smtClean="0"/>
              <a:t>diverzity</a:t>
            </a:r>
            <a:r>
              <a:rPr lang="cs-CZ" sz="2000" dirty="0" smtClean="0"/>
              <a:t> je v roce 2014 nejnižší (index 0,57), mírně bude stupat až do roku 2034, v roce 2034 je zaznamenán mírný pokles do roku 2044, pak bude opět stoupat na maximální hodnotu 0,60 v roce 2034.</a:t>
            </a:r>
          </a:p>
          <a:p>
            <a:r>
              <a:rPr lang="cs-CZ" sz="2000" dirty="0" smtClean="0"/>
              <a:t>TVP 2 -  Relativní míra </a:t>
            </a:r>
            <a:r>
              <a:rPr lang="cs-CZ" sz="2000" dirty="0" err="1" smtClean="0"/>
              <a:t>diverzity</a:t>
            </a:r>
            <a:r>
              <a:rPr lang="cs-CZ" sz="2000" dirty="0" smtClean="0"/>
              <a:t> je v roce 2014 nejnižší (index 0,55), postupně bude stoupat až do roku 2044 na maximální hodnotu 0,58 -  kdy bude největší, pak bude pět klesat do roku 2064.</a:t>
            </a:r>
          </a:p>
          <a:p>
            <a:r>
              <a:rPr lang="cs-CZ" sz="2000" dirty="0" smtClean="0"/>
              <a:t>TVP 3 - Relativní míra </a:t>
            </a:r>
            <a:r>
              <a:rPr lang="cs-CZ" sz="2000" dirty="0" err="1" smtClean="0"/>
              <a:t>diverzity</a:t>
            </a:r>
            <a:r>
              <a:rPr lang="cs-CZ" sz="2000" dirty="0" smtClean="0"/>
              <a:t> je v roce 2014 nejnižší (0,58), pak bude lineárně stoupat až do roku 2064 na maximální hodnotu 0,70.</a:t>
            </a:r>
          </a:p>
          <a:p>
            <a:r>
              <a:rPr lang="cs-CZ" sz="2000" dirty="0" smtClean="0"/>
              <a:t>TVP 4 - Relativní míra </a:t>
            </a:r>
            <a:r>
              <a:rPr lang="cs-CZ" sz="2000" dirty="0" err="1" smtClean="0"/>
              <a:t>diverzity</a:t>
            </a:r>
            <a:r>
              <a:rPr lang="cs-CZ" sz="2000" dirty="0" smtClean="0"/>
              <a:t> je v roce 2014 nejnižší ( 0,62), pak bude lineárně stoupat až do roku 2064 na maximální hodnotu 0,72.</a:t>
            </a:r>
          </a:p>
          <a:p>
            <a:endParaRPr lang="cs-CZ" dirty="0"/>
          </a:p>
        </p:txBody>
      </p:sp>
    </p:spTree>
  </p:cSld>
  <p:clrMapOvr>
    <a:masterClrMapping/>
  </p:clrMapOvr>
  <p:transition spd="med">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99392"/>
            <a:ext cx="8229600" cy="1143000"/>
          </a:xfrm>
        </p:spPr>
        <p:txBody>
          <a:bodyPr/>
          <a:lstStyle/>
          <a:p>
            <a:pPr lvl="0"/>
            <a:r>
              <a:rPr lang="cs-CZ" sz="1800" b="1" kern="1200" dirty="0" smtClean="0">
                <a:solidFill>
                  <a:srgbClr val="000000"/>
                </a:solidFill>
                <a:ea typeface="+mn-ea"/>
                <a:cs typeface="Arial" charset="0"/>
              </a:rPr>
              <a:t>Porovnání TVP 1- 4</a:t>
            </a:r>
            <a:br>
              <a:rPr lang="cs-CZ" sz="1800" b="1" kern="1200" dirty="0" smtClean="0">
                <a:solidFill>
                  <a:srgbClr val="000000"/>
                </a:solidFill>
                <a:ea typeface="+mn-ea"/>
                <a:cs typeface="Arial" charset="0"/>
              </a:rPr>
            </a:br>
            <a:r>
              <a:rPr lang="cs-CZ" sz="1000" kern="1200" dirty="0" smtClean="0">
                <a:solidFill>
                  <a:srgbClr val="000000"/>
                </a:solidFill>
                <a:latin typeface="+mn-lt"/>
                <a:ea typeface="+mn-ea"/>
                <a:cs typeface="Arial" charset="0"/>
              </a:rPr>
              <a:t>Porostní proměnlivost -</a:t>
            </a:r>
            <a:r>
              <a:rPr lang="cs-CZ" sz="1000" dirty="0" smtClean="0">
                <a:latin typeface="+mn-lt"/>
              </a:rPr>
              <a:t> Čím nabývá index větší hodnoty, tím rozmanitější porostní skladbu má, reálné nejvyšší hodnoty jsou ale 9 – které mají obzvláště rozmanité porosty. U lesů vysokých, pasečně obhospodařovaných obvykle dosahuje hodnot menších než 5 .</a:t>
            </a:r>
            <a:r>
              <a:rPr lang="cs-CZ" sz="1000" kern="1200" dirty="0" smtClean="0">
                <a:solidFill>
                  <a:srgbClr val="000000"/>
                </a:solidFill>
                <a:latin typeface="+mn-lt"/>
                <a:ea typeface="+mn-ea"/>
                <a:cs typeface="Arial" charset="0"/>
              </a:rPr>
              <a:t/>
            </a:r>
            <a:br>
              <a:rPr lang="cs-CZ" sz="1000" kern="1200" dirty="0" smtClean="0">
                <a:solidFill>
                  <a:srgbClr val="000000"/>
                </a:solidFill>
                <a:latin typeface="+mn-lt"/>
                <a:ea typeface="+mn-ea"/>
                <a:cs typeface="Arial" charset="0"/>
              </a:rPr>
            </a:br>
            <a:endParaRPr lang="cs-CZ" sz="1000" dirty="0">
              <a:latin typeface="+mn-lt"/>
            </a:endParaRPr>
          </a:p>
        </p:txBody>
      </p:sp>
      <p:pic>
        <p:nvPicPr>
          <p:cNvPr id="5" name="Zástupný symbol pro obsah 4"/>
          <p:cNvPicPr>
            <a:picLocks noGrp="1"/>
          </p:cNvPicPr>
          <p:nvPr>
            <p:ph idx="1"/>
          </p:nvPr>
        </p:nvPicPr>
        <p:blipFill>
          <a:blip r:embed="rId2" cstate="print"/>
          <a:stretch>
            <a:fillRect/>
          </a:stretch>
        </p:blipFill>
        <p:spPr bwMode="auto">
          <a:xfrm>
            <a:off x="4788024" y="3789040"/>
            <a:ext cx="4032448" cy="2520280"/>
          </a:xfrm>
          <a:prstGeom prst="rect">
            <a:avLst/>
          </a:prstGeom>
          <a:noFill/>
        </p:spPr>
      </p:pic>
      <p:pic>
        <p:nvPicPr>
          <p:cNvPr id="6" name="Obrázek 5"/>
          <p:cNvPicPr/>
          <p:nvPr/>
        </p:nvPicPr>
        <p:blipFill>
          <a:blip r:embed="rId3" cstate="print"/>
          <a:srcRect/>
          <a:stretch>
            <a:fillRect/>
          </a:stretch>
        </p:blipFill>
        <p:spPr bwMode="auto">
          <a:xfrm>
            <a:off x="251520" y="3789040"/>
            <a:ext cx="4176464" cy="2520280"/>
          </a:xfrm>
          <a:prstGeom prst="rect">
            <a:avLst/>
          </a:prstGeom>
          <a:noFill/>
        </p:spPr>
      </p:pic>
      <p:pic>
        <p:nvPicPr>
          <p:cNvPr id="7" name="Obrázek 6"/>
          <p:cNvPicPr/>
          <p:nvPr/>
        </p:nvPicPr>
        <p:blipFill>
          <a:blip r:embed="rId4" cstate="print"/>
          <a:srcRect/>
          <a:stretch>
            <a:fillRect/>
          </a:stretch>
        </p:blipFill>
        <p:spPr bwMode="auto">
          <a:xfrm>
            <a:off x="4644008" y="1052736"/>
            <a:ext cx="4104456" cy="2376264"/>
          </a:xfrm>
          <a:prstGeom prst="rect">
            <a:avLst/>
          </a:prstGeom>
          <a:noFill/>
        </p:spPr>
      </p:pic>
      <p:pic>
        <p:nvPicPr>
          <p:cNvPr id="8" name="Obrázek 7"/>
          <p:cNvPicPr/>
          <p:nvPr/>
        </p:nvPicPr>
        <p:blipFill>
          <a:blip r:embed="rId5" cstate="print"/>
          <a:srcRect/>
          <a:stretch>
            <a:fillRect/>
          </a:stretch>
        </p:blipFill>
        <p:spPr bwMode="auto">
          <a:xfrm>
            <a:off x="179512" y="1052736"/>
            <a:ext cx="4283968" cy="2376264"/>
          </a:xfrm>
          <a:prstGeom prst="rect">
            <a:avLst/>
          </a:prstGeom>
          <a:noFill/>
        </p:spPr>
      </p:pic>
      <p:sp>
        <p:nvSpPr>
          <p:cNvPr id="9" name="TextovéPole 8"/>
          <p:cNvSpPr txBox="1"/>
          <p:nvPr/>
        </p:nvSpPr>
        <p:spPr>
          <a:xfrm>
            <a:off x="6300192" y="3501008"/>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4</a:t>
            </a:r>
            <a:endParaRPr lang="cs-CZ" sz="1200" dirty="0"/>
          </a:p>
        </p:txBody>
      </p:sp>
      <p:sp>
        <p:nvSpPr>
          <p:cNvPr id="10" name="TextovéPole 9"/>
          <p:cNvSpPr txBox="1"/>
          <p:nvPr/>
        </p:nvSpPr>
        <p:spPr>
          <a:xfrm>
            <a:off x="6084168" y="764704"/>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2</a:t>
            </a:r>
            <a:endParaRPr lang="cs-CZ" sz="1200" dirty="0"/>
          </a:p>
        </p:txBody>
      </p:sp>
      <p:sp>
        <p:nvSpPr>
          <p:cNvPr id="11" name="TextovéPole 10"/>
          <p:cNvSpPr txBox="1"/>
          <p:nvPr/>
        </p:nvSpPr>
        <p:spPr>
          <a:xfrm>
            <a:off x="1763688" y="764704"/>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1</a:t>
            </a:r>
            <a:endParaRPr lang="cs-CZ" sz="1200" dirty="0"/>
          </a:p>
        </p:txBody>
      </p:sp>
      <p:sp>
        <p:nvSpPr>
          <p:cNvPr id="12" name="TextovéPole 11"/>
          <p:cNvSpPr txBox="1"/>
          <p:nvPr/>
        </p:nvSpPr>
        <p:spPr>
          <a:xfrm>
            <a:off x="1763688" y="3501008"/>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3</a:t>
            </a:r>
            <a:endParaRPr lang="cs-CZ" sz="1200" dirty="0"/>
          </a:p>
        </p:txBody>
      </p:sp>
    </p:spTree>
  </p:cSld>
  <p:clrMapOvr>
    <a:masterClrMapping/>
  </p:clrMapOvr>
  <p:transition spd="med">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000" b="1" dirty="0" smtClean="0">
                <a:latin typeface="+mn-lt"/>
              </a:rPr>
              <a:t>Popis Indexů porostní proměnlivosti-</a:t>
            </a:r>
            <a:r>
              <a:rPr lang="cs-CZ" sz="2000" b="1" dirty="0" smtClean="0">
                <a:solidFill>
                  <a:srgbClr val="000000"/>
                </a:solidFill>
              </a:rPr>
              <a:t> Porovnání TVP 1 - 4 </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r>
              <a:rPr lang="cs-CZ" sz="1800" dirty="0" smtClean="0"/>
              <a:t>TVP</a:t>
            </a:r>
            <a:r>
              <a:rPr lang="cs-CZ" sz="1800" b="1" dirty="0" smtClean="0"/>
              <a:t> </a:t>
            </a:r>
            <a:r>
              <a:rPr lang="cs-CZ" sz="1800" dirty="0" smtClean="0"/>
              <a:t>1 – Porostní proměnlivosti (rozmanitost) je největší v roce 2014 s hodnotou 6,35, pak bude lineárně klesat až do roku 2064 na hodnotu 6,05. </a:t>
            </a:r>
          </a:p>
          <a:p>
            <a:r>
              <a:rPr lang="cs-CZ" sz="1800" dirty="0" smtClean="0"/>
              <a:t>TVP 2 - Porostní proměnlivosti (rozmanitost) je nejmenší v roce 2014 s hodnotou 0,55, pak bude stoupat do roku 2044 na maximální hodnotu 0,58, potom bude klesat do roku 2064 na hodnotu mezi 0,55 – 0,56. </a:t>
            </a:r>
          </a:p>
          <a:p>
            <a:r>
              <a:rPr lang="cs-CZ" sz="1800" dirty="0" smtClean="0"/>
              <a:t>TVP</a:t>
            </a:r>
            <a:r>
              <a:rPr lang="cs-CZ" sz="1800" b="1" dirty="0" smtClean="0"/>
              <a:t> </a:t>
            </a:r>
            <a:r>
              <a:rPr lang="cs-CZ" sz="1800" dirty="0" smtClean="0"/>
              <a:t>3 – Porostní proměnlivosti (rozmanitost) je největší v roce 2014 s hodnotou 6,50, pak bude lineárně klesat až do roku 2064 na hodnotu mezi 6,42 – 6,44. </a:t>
            </a:r>
          </a:p>
          <a:p>
            <a:r>
              <a:rPr lang="cs-CZ" sz="1800" dirty="0" smtClean="0"/>
              <a:t>TVP</a:t>
            </a:r>
            <a:r>
              <a:rPr lang="cs-CZ" sz="1800" b="1" dirty="0" smtClean="0"/>
              <a:t> </a:t>
            </a:r>
            <a:r>
              <a:rPr lang="cs-CZ" sz="1800" dirty="0" smtClean="0"/>
              <a:t>4 – Porostní proměnlivosti (rozmanitost) je v roce 2014 na hodnotě 7,10, pak bude klesat až do roku 2024 na hodnotu 7,06, potom bude stoupat až do roku 2044 na maximální hodnotu 7,16, kde potom bude zaznamenán pokles až do roku 2054 na hodnotu 7,12, mírný nárůst bude v roce 2064.</a:t>
            </a:r>
          </a:p>
          <a:p>
            <a:endParaRPr lang="cs-CZ" dirty="0"/>
          </a:p>
        </p:txBody>
      </p:sp>
    </p:spTree>
  </p:cSld>
  <p:clrMapOvr>
    <a:masterClrMapping/>
  </p:clrMapOvr>
  <p:transition spd="med">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lstStyle/>
          <a:p>
            <a:r>
              <a:rPr lang="cs-CZ" sz="1800" b="1" kern="1200" dirty="0" smtClean="0">
                <a:solidFill>
                  <a:srgbClr val="000000"/>
                </a:solidFill>
                <a:cs typeface="Arial" charset="0"/>
              </a:rPr>
              <a:t>Porovnání TVP 1- 4</a:t>
            </a:r>
            <a:br>
              <a:rPr lang="cs-CZ" sz="1800" b="1" kern="1200" dirty="0" smtClean="0">
                <a:solidFill>
                  <a:srgbClr val="000000"/>
                </a:solidFill>
                <a:cs typeface="Arial" charset="0"/>
              </a:rPr>
            </a:br>
            <a:r>
              <a:rPr lang="cs-CZ" sz="1200" kern="1200" dirty="0" smtClean="0">
                <a:solidFill>
                  <a:srgbClr val="000000"/>
                </a:solidFill>
                <a:cs typeface="Arial" charset="0"/>
              </a:rPr>
              <a:t>Tloušťková diferenciace</a:t>
            </a:r>
            <a:endParaRPr lang="cs-CZ" sz="1200" dirty="0"/>
          </a:p>
        </p:txBody>
      </p:sp>
      <p:pic>
        <p:nvPicPr>
          <p:cNvPr id="4" name="Zástupný symbol pro obsah 3"/>
          <p:cNvPicPr>
            <a:picLocks noGrp="1"/>
          </p:cNvPicPr>
          <p:nvPr>
            <p:ph idx="1"/>
          </p:nvPr>
        </p:nvPicPr>
        <p:blipFill>
          <a:blip r:embed="rId2" cstate="print"/>
          <a:stretch>
            <a:fillRect/>
          </a:stretch>
        </p:blipFill>
        <p:spPr bwMode="auto">
          <a:xfrm>
            <a:off x="4644008" y="4221088"/>
            <a:ext cx="4248472" cy="2448272"/>
          </a:xfrm>
          <a:prstGeom prst="rect">
            <a:avLst/>
          </a:prstGeom>
          <a:noFill/>
        </p:spPr>
      </p:pic>
      <p:pic>
        <p:nvPicPr>
          <p:cNvPr id="5" name="Obrázek 4"/>
          <p:cNvPicPr/>
          <p:nvPr/>
        </p:nvPicPr>
        <p:blipFill>
          <a:blip r:embed="rId3" cstate="print"/>
          <a:srcRect/>
          <a:stretch>
            <a:fillRect/>
          </a:stretch>
        </p:blipFill>
        <p:spPr bwMode="auto">
          <a:xfrm>
            <a:off x="107504" y="4221088"/>
            <a:ext cx="4283967" cy="2448272"/>
          </a:xfrm>
          <a:prstGeom prst="rect">
            <a:avLst/>
          </a:prstGeom>
          <a:noFill/>
        </p:spPr>
      </p:pic>
      <p:pic>
        <p:nvPicPr>
          <p:cNvPr id="6" name="Obrázek 5"/>
          <p:cNvPicPr/>
          <p:nvPr/>
        </p:nvPicPr>
        <p:blipFill>
          <a:blip r:embed="rId4" cstate="print"/>
          <a:srcRect/>
          <a:stretch>
            <a:fillRect/>
          </a:stretch>
        </p:blipFill>
        <p:spPr bwMode="auto">
          <a:xfrm>
            <a:off x="4499992" y="1268760"/>
            <a:ext cx="4392488" cy="2448272"/>
          </a:xfrm>
          <a:prstGeom prst="rect">
            <a:avLst/>
          </a:prstGeom>
          <a:noFill/>
        </p:spPr>
      </p:pic>
      <p:pic>
        <p:nvPicPr>
          <p:cNvPr id="7" name="Obrázek 6"/>
          <p:cNvPicPr/>
          <p:nvPr/>
        </p:nvPicPr>
        <p:blipFill>
          <a:blip r:embed="rId5" cstate="print"/>
          <a:srcRect/>
          <a:stretch>
            <a:fillRect/>
          </a:stretch>
        </p:blipFill>
        <p:spPr bwMode="auto">
          <a:xfrm>
            <a:off x="1" y="1268760"/>
            <a:ext cx="4283967" cy="2448272"/>
          </a:xfrm>
          <a:prstGeom prst="rect">
            <a:avLst/>
          </a:prstGeom>
          <a:noFill/>
        </p:spPr>
      </p:pic>
      <p:sp>
        <p:nvSpPr>
          <p:cNvPr id="8" name="TextovéPole 7"/>
          <p:cNvSpPr txBox="1"/>
          <p:nvPr/>
        </p:nvSpPr>
        <p:spPr>
          <a:xfrm>
            <a:off x="6156176" y="3933056"/>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4</a:t>
            </a:r>
            <a:endParaRPr lang="cs-CZ" sz="1200" dirty="0"/>
          </a:p>
        </p:txBody>
      </p:sp>
      <p:sp>
        <p:nvSpPr>
          <p:cNvPr id="9" name="TextovéPole 8"/>
          <p:cNvSpPr txBox="1"/>
          <p:nvPr/>
        </p:nvSpPr>
        <p:spPr>
          <a:xfrm>
            <a:off x="6012160" y="980728"/>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2</a:t>
            </a:r>
            <a:endParaRPr lang="cs-CZ" sz="1200" dirty="0"/>
          </a:p>
        </p:txBody>
      </p:sp>
      <p:sp>
        <p:nvSpPr>
          <p:cNvPr id="10" name="TextovéPole 9"/>
          <p:cNvSpPr txBox="1"/>
          <p:nvPr/>
        </p:nvSpPr>
        <p:spPr>
          <a:xfrm>
            <a:off x="1547664" y="980728"/>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1</a:t>
            </a:r>
            <a:endParaRPr lang="cs-CZ" sz="1200" dirty="0"/>
          </a:p>
        </p:txBody>
      </p:sp>
      <p:sp>
        <p:nvSpPr>
          <p:cNvPr id="11" name="TextovéPole 10"/>
          <p:cNvSpPr txBox="1"/>
          <p:nvPr/>
        </p:nvSpPr>
        <p:spPr>
          <a:xfrm>
            <a:off x="1691680" y="3933056"/>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3</a:t>
            </a:r>
            <a:endParaRPr lang="cs-CZ" sz="1200" dirty="0"/>
          </a:p>
        </p:txBody>
      </p:sp>
    </p:spTree>
  </p:cSld>
  <p:clrMapOvr>
    <a:masterClrMapping/>
  </p:clrMapOvr>
  <p:transition spd="med">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mn-lt"/>
                <a:ea typeface="Calibri"/>
                <a:cs typeface="Times New Roman"/>
              </a:rPr>
              <a:t> </a:t>
            </a:r>
            <a:r>
              <a:rPr lang="cs-CZ" sz="2000" b="1" dirty="0" smtClean="0">
                <a:latin typeface="+mn-lt"/>
                <a:ea typeface="Calibri"/>
                <a:cs typeface="Times New Roman"/>
              </a:rPr>
              <a:t>Popis Indexů tloušťkové diferenciace-</a:t>
            </a:r>
            <a:r>
              <a:rPr lang="cs-CZ" sz="2000" b="1" dirty="0" smtClean="0">
                <a:solidFill>
                  <a:srgbClr val="000000"/>
                </a:solidFill>
                <a:latin typeface="+mn-lt"/>
              </a:rPr>
              <a:t> </a:t>
            </a:r>
            <a:r>
              <a:rPr lang="cs-CZ" sz="2000" b="1" dirty="0" smtClean="0">
                <a:solidFill>
                  <a:srgbClr val="000000"/>
                </a:solidFill>
              </a:rPr>
              <a:t>Porovnání TVP 1 - 4</a:t>
            </a:r>
            <a:endParaRPr lang="cs-CZ" sz="2000" dirty="0">
              <a:latin typeface="+mn-lt"/>
            </a:endParaRPr>
          </a:p>
        </p:txBody>
      </p:sp>
      <p:sp>
        <p:nvSpPr>
          <p:cNvPr id="3" name="Zástupný symbol pro obsah 2"/>
          <p:cNvSpPr>
            <a:spLocks noGrp="1"/>
          </p:cNvSpPr>
          <p:nvPr>
            <p:ph idx="1"/>
          </p:nvPr>
        </p:nvSpPr>
        <p:spPr/>
        <p:txBody>
          <a:bodyPr/>
          <a:lstStyle/>
          <a:p>
            <a:r>
              <a:rPr lang="cs-CZ" sz="1800" dirty="0" smtClean="0"/>
              <a:t>TVP 1 - Tloušťková diferenciace lineárně stoupá až do roku 2054, kdy bude na maximu s hodnotou mezi 0,33-0,34, pak bude mírně klesat do roku 2064. </a:t>
            </a:r>
          </a:p>
          <a:p>
            <a:r>
              <a:rPr lang="cs-CZ" sz="1800" dirty="0" smtClean="0"/>
              <a:t>TVP 2 - Tloušťková diferenciace lineárně stoupá až do roku 2034, kdy bude na maximu s hodnotou mezi 0,32-0,33, pak bude mírně klesat do roku 2044, potom bude opět stoupat do roku 2054 na maximální hodnotu mezi 0,33-0,34, pak bude opět lehce klesat do roku 2064.  </a:t>
            </a:r>
          </a:p>
          <a:p>
            <a:r>
              <a:rPr lang="cs-CZ" sz="1800" dirty="0" smtClean="0"/>
              <a:t>TVP 3 - Tloušťková diferenciace je na maximu v roce 2014 s hodnotou 0,35, pak bude klesat do roku 2024 na hodnotu 0,33, potom bude opět stoupat do roku 2054 na hodnotu mezi 0,34-0,35, pak bude opět lehce klesat do roku 2064.  </a:t>
            </a:r>
          </a:p>
          <a:p>
            <a:r>
              <a:rPr lang="cs-CZ" sz="1800" dirty="0" smtClean="0"/>
              <a:t>TVP 4 - Tloušťková diferenciace je na minimu v roce 2014 s hodnotou 0,35, pak bude stoupat do roku 2044 na hodnotu 0,37, potom bude opět klesat do roku 2054 na hodnotu mezi 0,36, pak bude opět stoupat do roku 2064 na maximální hodnotu 0,38.  </a:t>
            </a:r>
          </a:p>
          <a:p>
            <a:endParaRPr lang="cs-CZ" dirty="0"/>
          </a:p>
        </p:txBody>
      </p:sp>
    </p:spTree>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188913"/>
            <a:ext cx="8229600" cy="1143000"/>
          </a:xfrm>
        </p:spPr>
        <p:txBody>
          <a:bodyPr/>
          <a:lstStyle/>
          <a:p>
            <a:r>
              <a:rPr lang="cs-CZ"/>
              <a:t>Analýza problematiky</a:t>
            </a:r>
          </a:p>
        </p:txBody>
      </p:sp>
      <p:sp>
        <p:nvSpPr>
          <p:cNvPr id="8195" name="Rectangle 3"/>
          <p:cNvSpPr>
            <a:spLocks noGrp="1" noChangeArrowheads="1"/>
          </p:cNvSpPr>
          <p:nvPr>
            <p:ph idx="1"/>
          </p:nvPr>
        </p:nvSpPr>
        <p:spPr>
          <a:xfrm>
            <a:off x="611188" y="1268413"/>
            <a:ext cx="8686800" cy="1800225"/>
          </a:xfrm>
        </p:spPr>
        <p:txBody>
          <a:bodyPr/>
          <a:lstStyle/>
          <a:p>
            <a:pPr>
              <a:buFont typeface="Wingdings" pitchFamily="2" charset="2"/>
              <a:buChar char="ü"/>
            </a:pPr>
            <a:r>
              <a:rPr lang="cs-CZ" sz="2800"/>
              <a:t>Struktura a vývoj lesních porostů</a:t>
            </a:r>
          </a:p>
          <a:p>
            <a:pPr>
              <a:buFont typeface="Wingdings" pitchFamily="2" charset="2"/>
              <a:buChar char="ü"/>
            </a:pPr>
            <a:r>
              <a:rPr lang="cs-CZ" sz="2800"/>
              <a:t>Růstový simulátor biodynamiky lesa SIBYLA</a:t>
            </a:r>
          </a:p>
          <a:p>
            <a:pPr>
              <a:buFont typeface="Wingdings" pitchFamily="2" charset="2"/>
              <a:buChar char="ü"/>
            </a:pPr>
            <a:r>
              <a:rPr lang="cs-CZ" sz="2800"/>
              <a:t>Přirozená obnova, odumřelé dřevo</a:t>
            </a:r>
          </a:p>
        </p:txBody>
      </p:sp>
      <p:pic>
        <p:nvPicPr>
          <p:cNvPr id="8196" name="Picture 4" descr="xxx"/>
          <p:cNvPicPr>
            <a:picLocks noChangeAspect="1" noChangeArrowheads="1"/>
          </p:cNvPicPr>
          <p:nvPr/>
        </p:nvPicPr>
        <p:blipFill>
          <a:blip r:embed="rId3" cstate="print">
            <a:lum contrast="6000"/>
          </a:blip>
          <a:srcRect/>
          <a:stretch>
            <a:fillRect/>
          </a:stretch>
        </p:blipFill>
        <p:spPr bwMode="auto">
          <a:xfrm>
            <a:off x="900113" y="2781300"/>
            <a:ext cx="7416800" cy="40767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196"/>
                                        </p:tgtEl>
                                        <p:attrNameLst>
                                          <p:attrName>style.visibility</p:attrName>
                                        </p:attrNameLst>
                                      </p:cBhvr>
                                      <p:to>
                                        <p:strVal val="visible"/>
                                      </p:to>
                                    </p:set>
                                    <p:anim calcmode="lin" valueType="num">
                                      <p:cBhvr>
                                        <p:cTn id="7" dur="2000" fill="hold"/>
                                        <p:tgtEl>
                                          <p:spTgt spid="8196"/>
                                        </p:tgtEl>
                                        <p:attrNameLst>
                                          <p:attrName>ppt_w</p:attrName>
                                        </p:attrNameLst>
                                      </p:cBhvr>
                                      <p:tavLst>
                                        <p:tav tm="0">
                                          <p:val>
                                            <p:fltVal val="0"/>
                                          </p:val>
                                        </p:tav>
                                        <p:tav tm="100000">
                                          <p:val>
                                            <p:strVal val="#ppt_w"/>
                                          </p:val>
                                        </p:tav>
                                      </p:tavLst>
                                    </p:anim>
                                    <p:anim calcmode="lin" valueType="num">
                                      <p:cBhvr>
                                        <p:cTn id="8" dur="2000" fill="hold"/>
                                        <p:tgtEl>
                                          <p:spTgt spid="8196"/>
                                        </p:tgtEl>
                                        <p:attrNameLst>
                                          <p:attrName>ppt_h</p:attrName>
                                        </p:attrNameLst>
                                      </p:cBhvr>
                                      <p:tavLst>
                                        <p:tav tm="0">
                                          <p:val>
                                            <p:fltVal val="0"/>
                                          </p:val>
                                        </p:tav>
                                        <p:tav tm="100000">
                                          <p:val>
                                            <p:strVal val="#ppt_h"/>
                                          </p:val>
                                        </p:tav>
                                      </p:tavLst>
                                    </p:anim>
                                    <p:anim calcmode="lin" valueType="num">
                                      <p:cBhvr>
                                        <p:cTn id="9" dur="2000" fill="hold"/>
                                        <p:tgtEl>
                                          <p:spTgt spid="8196"/>
                                        </p:tgtEl>
                                        <p:attrNameLst>
                                          <p:attrName>style.rotation</p:attrName>
                                        </p:attrNameLst>
                                      </p:cBhvr>
                                      <p:tavLst>
                                        <p:tav tm="0">
                                          <p:val>
                                            <p:fltVal val="90"/>
                                          </p:val>
                                        </p:tav>
                                        <p:tav tm="100000">
                                          <p:val>
                                            <p:fltVal val="0"/>
                                          </p:val>
                                        </p:tav>
                                      </p:tavLst>
                                    </p:anim>
                                    <p:animEffect transition="in" filter="fade">
                                      <p:cBhvr>
                                        <p:cTn id="10" dur="2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1800" b="1" kern="1200" dirty="0" smtClean="0">
                <a:solidFill>
                  <a:srgbClr val="000000"/>
                </a:solidFill>
                <a:cs typeface="Arial" charset="0"/>
              </a:rPr>
              <a:t>Porovnání TVP 1- 4</a:t>
            </a:r>
            <a:br>
              <a:rPr lang="cs-CZ" sz="1800" b="1" kern="1200" dirty="0" smtClean="0">
                <a:solidFill>
                  <a:srgbClr val="000000"/>
                </a:solidFill>
                <a:cs typeface="Arial" charset="0"/>
              </a:rPr>
            </a:br>
            <a:r>
              <a:rPr lang="cs-CZ" sz="1800" b="1" kern="1200" dirty="0" smtClean="0">
                <a:solidFill>
                  <a:srgbClr val="000000"/>
                </a:solidFill>
                <a:cs typeface="Arial" charset="0"/>
              </a:rPr>
              <a:t>výšková diferenciace</a:t>
            </a:r>
            <a:br>
              <a:rPr lang="cs-CZ" sz="1800" b="1" kern="1200" dirty="0" smtClean="0">
                <a:solidFill>
                  <a:srgbClr val="000000"/>
                </a:solidFill>
                <a:cs typeface="Arial" charset="0"/>
              </a:rPr>
            </a:br>
            <a:endParaRPr lang="cs-CZ" dirty="0"/>
          </a:p>
        </p:txBody>
      </p:sp>
      <p:pic>
        <p:nvPicPr>
          <p:cNvPr id="5" name="Zástupný symbol pro obsah 3"/>
          <p:cNvPicPr>
            <a:picLocks noGrp="1"/>
          </p:cNvPicPr>
          <p:nvPr>
            <p:ph idx="1"/>
          </p:nvPr>
        </p:nvPicPr>
        <p:blipFill>
          <a:blip r:embed="rId2" cstate="print"/>
          <a:srcRect/>
          <a:stretch>
            <a:fillRect/>
          </a:stretch>
        </p:blipFill>
        <p:spPr bwMode="auto">
          <a:xfrm>
            <a:off x="251519" y="4077072"/>
            <a:ext cx="4464497" cy="2664296"/>
          </a:xfrm>
          <a:prstGeom prst="rect">
            <a:avLst/>
          </a:prstGeom>
          <a:noFill/>
        </p:spPr>
      </p:pic>
      <p:pic>
        <p:nvPicPr>
          <p:cNvPr id="4" name="Zástupný symbol pro obsah 3"/>
          <p:cNvPicPr>
            <a:picLocks/>
          </p:cNvPicPr>
          <p:nvPr/>
        </p:nvPicPr>
        <p:blipFill>
          <a:blip r:embed="rId3" cstate="print"/>
          <a:srcRect/>
          <a:stretch>
            <a:fillRect/>
          </a:stretch>
        </p:blipFill>
        <p:spPr bwMode="auto">
          <a:xfrm>
            <a:off x="4788024" y="4077072"/>
            <a:ext cx="4211961" cy="2708920"/>
          </a:xfrm>
          <a:prstGeom prst="rect">
            <a:avLst/>
          </a:prstGeom>
          <a:noFill/>
          <a:ln w="9525">
            <a:noFill/>
            <a:miter lim="800000"/>
            <a:headEnd/>
            <a:tailEnd/>
          </a:ln>
          <a:effectLst/>
        </p:spPr>
      </p:pic>
      <p:pic>
        <p:nvPicPr>
          <p:cNvPr id="6" name="Zástupný symbol pro obsah 3"/>
          <p:cNvPicPr>
            <a:picLocks/>
          </p:cNvPicPr>
          <p:nvPr/>
        </p:nvPicPr>
        <p:blipFill>
          <a:blip r:embed="rId4" cstate="print"/>
          <a:srcRect/>
          <a:stretch>
            <a:fillRect/>
          </a:stretch>
        </p:blipFill>
        <p:spPr bwMode="auto">
          <a:xfrm>
            <a:off x="4788024" y="1052736"/>
            <a:ext cx="4176464" cy="2664295"/>
          </a:xfrm>
          <a:prstGeom prst="rect">
            <a:avLst/>
          </a:prstGeom>
          <a:noFill/>
          <a:ln w="9525">
            <a:noFill/>
            <a:miter lim="800000"/>
            <a:headEnd/>
            <a:tailEnd/>
          </a:ln>
          <a:effectLst/>
        </p:spPr>
      </p:pic>
      <p:pic>
        <p:nvPicPr>
          <p:cNvPr id="7" name="Zástupný symbol pro obsah 3"/>
          <p:cNvPicPr>
            <a:picLocks/>
          </p:cNvPicPr>
          <p:nvPr/>
        </p:nvPicPr>
        <p:blipFill>
          <a:blip r:embed="rId5" cstate="print"/>
          <a:srcRect/>
          <a:stretch>
            <a:fillRect/>
          </a:stretch>
        </p:blipFill>
        <p:spPr bwMode="auto">
          <a:xfrm>
            <a:off x="251520" y="1052736"/>
            <a:ext cx="4464496" cy="2664296"/>
          </a:xfrm>
          <a:prstGeom prst="rect">
            <a:avLst/>
          </a:prstGeom>
          <a:noFill/>
          <a:ln w="9525">
            <a:noFill/>
            <a:miter lim="800000"/>
            <a:headEnd/>
            <a:tailEnd/>
          </a:ln>
          <a:effectLst/>
        </p:spPr>
      </p:pic>
      <p:sp>
        <p:nvSpPr>
          <p:cNvPr id="8" name="TextovéPole 7"/>
          <p:cNvSpPr txBox="1"/>
          <p:nvPr/>
        </p:nvSpPr>
        <p:spPr>
          <a:xfrm>
            <a:off x="6372200" y="3789040"/>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4</a:t>
            </a:r>
            <a:endParaRPr lang="cs-CZ" sz="1200" dirty="0"/>
          </a:p>
        </p:txBody>
      </p:sp>
      <p:sp>
        <p:nvSpPr>
          <p:cNvPr id="9" name="TextovéPole 8"/>
          <p:cNvSpPr txBox="1"/>
          <p:nvPr/>
        </p:nvSpPr>
        <p:spPr>
          <a:xfrm>
            <a:off x="6372200" y="764704"/>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2</a:t>
            </a:r>
            <a:endParaRPr lang="cs-CZ" sz="1200" dirty="0"/>
          </a:p>
        </p:txBody>
      </p:sp>
      <p:sp>
        <p:nvSpPr>
          <p:cNvPr id="10" name="TextovéPole 9"/>
          <p:cNvSpPr txBox="1"/>
          <p:nvPr/>
        </p:nvSpPr>
        <p:spPr>
          <a:xfrm>
            <a:off x="1907704" y="764704"/>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1</a:t>
            </a:r>
            <a:endParaRPr lang="cs-CZ" sz="1200" dirty="0"/>
          </a:p>
        </p:txBody>
      </p:sp>
      <p:sp>
        <p:nvSpPr>
          <p:cNvPr id="11" name="TextovéPole 10"/>
          <p:cNvSpPr txBox="1"/>
          <p:nvPr/>
        </p:nvSpPr>
        <p:spPr>
          <a:xfrm>
            <a:off x="1907704" y="3789040"/>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3</a:t>
            </a:r>
            <a:endParaRPr lang="cs-CZ" sz="1200" dirty="0"/>
          </a:p>
        </p:txBody>
      </p:sp>
    </p:spTree>
  </p:cSld>
  <p:clrMapOvr>
    <a:masterClrMapping/>
  </p:clrMapOvr>
  <p:transition spd="med">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000" b="1" dirty="0" smtClean="0">
                <a:latin typeface="+mn-lt"/>
              </a:rPr>
              <a:t>Popis Indexů výškové diferenciace-</a:t>
            </a:r>
            <a:r>
              <a:rPr lang="cs-CZ" sz="2000" b="1" dirty="0" smtClean="0">
                <a:solidFill>
                  <a:srgbClr val="000000"/>
                </a:solidFill>
                <a:latin typeface="+mn-lt"/>
              </a:rPr>
              <a:t> Porovnání TVP 1 - 4 </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r>
              <a:rPr lang="cs-CZ" sz="2000" dirty="0" smtClean="0"/>
              <a:t>TVP 1 - Výšková diferenciace lineárně klesá, 2014 je na maximu s hodnotou 0,36, minimum má v roce 2064 s hodnotou 0,21.</a:t>
            </a:r>
          </a:p>
          <a:p>
            <a:r>
              <a:rPr lang="cs-CZ" sz="2000" dirty="0" smtClean="0"/>
              <a:t>TVP 2 - Výšková diferenciace lineárně klesá, 2014 je na maximu s hodnotou mezi 0,27-028, minimum má v roce 2064 s hodnotou mezi 0,22-0,23.</a:t>
            </a:r>
          </a:p>
          <a:p>
            <a:r>
              <a:rPr lang="cs-CZ" sz="2000" dirty="0" smtClean="0"/>
              <a:t>TVP 3 - Výšková diferenciace lineárně klesá, 2014 je na maximu s hodnotou mezi 0,28-029, minimum má v roce 2064 s hodnotou mezi 0,22. V roce 2034 malý výkyv.</a:t>
            </a:r>
          </a:p>
          <a:p>
            <a:r>
              <a:rPr lang="cs-CZ" sz="2000" dirty="0" smtClean="0"/>
              <a:t>TVP 4 - Výšková diferenciace lineárně klesá, 2014 je na maximu s hodnotou mezi 0,28-029, minimum má v roce 2064 s hodnotou blížící se k 0,24</a:t>
            </a:r>
            <a:r>
              <a:rPr lang="cs-CZ" dirty="0" smtClean="0"/>
              <a:t>.</a:t>
            </a:r>
          </a:p>
          <a:p>
            <a:endParaRPr lang="cs-CZ" dirty="0"/>
          </a:p>
        </p:txBody>
      </p:sp>
    </p:spTree>
  </p:cSld>
  <p:clrMapOvr>
    <a:masterClrMapping/>
  </p:clrMapOvr>
  <p:transition spd="med">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1800" b="1" kern="1200" dirty="0" smtClean="0">
                <a:solidFill>
                  <a:srgbClr val="000000"/>
                </a:solidFill>
                <a:cs typeface="Arial" charset="0"/>
              </a:rPr>
              <a:t>Porovnání TVP 1- 4</a:t>
            </a:r>
            <a:br>
              <a:rPr lang="cs-CZ" sz="1800" b="1" kern="1200" dirty="0" smtClean="0">
                <a:solidFill>
                  <a:srgbClr val="000000"/>
                </a:solidFill>
                <a:cs typeface="Arial" charset="0"/>
              </a:rPr>
            </a:br>
            <a:r>
              <a:rPr lang="cs-CZ" sz="1800" b="1" kern="1200" dirty="0" err="1" smtClean="0">
                <a:solidFill>
                  <a:srgbClr val="000000"/>
                </a:solidFill>
                <a:cs typeface="Arial" charset="0"/>
              </a:rPr>
              <a:t>Ks</a:t>
            </a:r>
            <a:r>
              <a:rPr lang="cs-CZ" sz="1800" b="1" kern="1200" dirty="0" smtClean="0">
                <a:solidFill>
                  <a:srgbClr val="000000"/>
                </a:solidFill>
                <a:cs typeface="Arial" charset="0"/>
              </a:rPr>
              <a:t>.Ha</a:t>
            </a:r>
            <a:endParaRPr lang="cs-CZ" dirty="0"/>
          </a:p>
        </p:txBody>
      </p:sp>
      <p:pic>
        <p:nvPicPr>
          <p:cNvPr id="5" name="Zástupný symbol pro obsah 4"/>
          <p:cNvPicPr>
            <a:picLocks noGrp="1"/>
          </p:cNvPicPr>
          <p:nvPr>
            <p:ph idx="1"/>
          </p:nvPr>
        </p:nvPicPr>
        <p:blipFill>
          <a:blip r:embed="rId2" cstate="print"/>
          <a:srcRect/>
          <a:stretch>
            <a:fillRect/>
          </a:stretch>
        </p:blipFill>
        <p:spPr bwMode="auto">
          <a:xfrm>
            <a:off x="251520" y="4293096"/>
            <a:ext cx="4355976" cy="2304256"/>
          </a:xfrm>
          <a:prstGeom prst="rect">
            <a:avLst/>
          </a:prstGeom>
          <a:noFill/>
        </p:spPr>
      </p:pic>
      <p:pic>
        <p:nvPicPr>
          <p:cNvPr id="4" name="Obrázek 3"/>
          <p:cNvPicPr/>
          <p:nvPr/>
        </p:nvPicPr>
        <p:blipFill>
          <a:blip r:embed="rId3" cstate="print"/>
          <a:stretch>
            <a:fillRect/>
          </a:stretch>
        </p:blipFill>
        <p:spPr bwMode="auto">
          <a:xfrm>
            <a:off x="4788024" y="4293096"/>
            <a:ext cx="4248472" cy="2304256"/>
          </a:xfrm>
          <a:prstGeom prst="rect">
            <a:avLst/>
          </a:prstGeom>
          <a:noFill/>
        </p:spPr>
      </p:pic>
      <p:pic>
        <p:nvPicPr>
          <p:cNvPr id="6" name="Obrázek 5"/>
          <p:cNvPicPr/>
          <p:nvPr/>
        </p:nvPicPr>
        <p:blipFill>
          <a:blip r:embed="rId4" cstate="print"/>
          <a:srcRect/>
          <a:stretch>
            <a:fillRect/>
          </a:stretch>
        </p:blipFill>
        <p:spPr bwMode="auto">
          <a:xfrm>
            <a:off x="251520" y="1412776"/>
            <a:ext cx="4392488" cy="2376264"/>
          </a:xfrm>
          <a:prstGeom prst="rect">
            <a:avLst/>
          </a:prstGeom>
          <a:noFill/>
        </p:spPr>
      </p:pic>
      <p:pic>
        <p:nvPicPr>
          <p:cNvPr id="7" name="Obrázek 6"/>
          <p:cNvPicPr/>
          <p:nvPr/>
        </p:nvPicPr>
        <p:blipFill>
          <a:blip r:embed="rId5" cstate="print"/>
          <a:srcRect/>
          <a:stretch>
            <a:fillRect/>
          </a:stretch>
        </p:blipFill>
        <p:spPr bwMode="auto">
          <a:xfrm>
            <a:off x="4932040" y="1412776"/>
            <a:ext cx="4032448" cy="2376264"/>
          </a:xfrm>
          <a:prstGeom prst="rect">
            <a:avLst/>
          </a:prstGeom>
          <a:noFill/>
        </p:spPr>
      </p:pic>
      <p:sp>
        <p:nvSpPr>
          <p:cNvPr id="8" name="TextovéPole 7"/>
          <p:cNvSpPr txBox="1"/>
          <p:nvPr/>
        </p:nvSpPr>
        <p:spPr>
          <a:xfrm>
            <a:off x="6588224" y="4005064"/>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4</a:t>
            </a:r>
            <a:endParaRPr lang="cs-CZ" sz="1200" dirty="0"/>
          </a:p>
        </p:txBody>
      </p:sp>
      <p:sp>
        <p:nvSpPr>
          <p:cNvPr id="9" name="TextovéPole 8"/>
          <p:cNvSpPr txBox="1"/>
          <p:nvPr/>
        </p:nvSpPr>
        <p:spPr>
          <a:xfrm>
            <a:off x="6588224" y="1124744"/>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2</a:t>
            </a:r>
            <a:endParaRPr lang="cs-CZ" sz="1200" dirty="0"/>
          </a:p>
        </p:txBody>
      </p:sp>
      <p:sp>
        <p:nvSpPr>
          <p:cNvPr id="10" name="TextovéPole 9"/>
          <p:cNvSpPr txBox="1"/>
          <p:nvPr/>
        </p:nvSpPr>
        <p:spPr>
          <a:xfrm>
            <a:off x="2195736" y="1124744"/>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1</a:t>
            </a:r>
            <a:endParaRPr lang="cs-CZ" sz="1200" dirty="0"/>
          </a:p>
        </p:txBody>
      </p:sp>
      <p:sp>
        <p:nvSpPr>
          <p:cNvPr id="12" name="TextovéPole 11"/>
          <p:cNvSpPr txBox="1"/>
          <p:nvPr/>
        </p:nvSpPr>
        <p:spPr>
          <a:xfrm>
            <a:off x="2195736" y="4005064"/>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3</a:t>
            </a:r>
            <a:endParaRPr lang="cs-CZ" sz="1200" dirty="0"/>
          </a:p>
        </p:txBody>
      </p:sp>
    </p:spTree>
  </p:cSld>
  <p:clrMapOvr>
    <a:masterClrMapping/>
  </p:clrMapOvr>
  <p:transition spd="med">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000" b="1" dirty="0" smtClean="0"/>
              <a:t>Porovnání počtů kusů na hektar-</a:t>
            </a:r>
            <a:r>
              <a:rPr lang="cs-CZ" sz="2000" b="1" dirty="0" smtClean="0">
                <a:solidFill>
                  <a:srgbClr val="000000"/>
                </a:solidFill>
              </a:rPr>
              <a:t> Porovnání TVP 1 - 4 </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r>
              <a:rPr lang="cs-CZ" sz="2400" dirty="0" smtClean="0"/>
              <a:t>TVP 1 – Maximum v roce 2014 s 600 kusy, potom lineární pokles do roku 2064 na 500 kusů.</a:t>
            </a:r>
          </a:p>
          <a:p>
            <a:r>
              <a:rPr lang="cs-CZ" sz="2400" dirty="0" smtClean="0"/>
              <a:t>TVP 2 – Maximum v roce 2014 s 700 kusy, potom lineární pokles do roku 2064 na 500 kusů.</a:t>
            </a:r>
          </a:p>
          <a:p>
            <a:r>
              <a:rPr lang="cs-CZ" sz="2400" dirty="0" smtClean="0"/>
              <a:t>TVP 3 – Maximum v roce 2014 s 550 kusy, potom lineární pokles do roku 2064 na 400 kusů.</a:t>
            </a:r>
          </a:p>
          <a:p>
            <a:r>
              <a:rPr lang="cs-CZ" sz="2400" dirty="0" smtClean="0"/>
              <a:t>TVP 4 – Maximum v roce 2014 s 310 kusy, potom lineární pokles do roku 2064 na 260 kusů.</a:t>
            </a:r>
          </a:p>
          <a:p>
            <a:endParaRPr lang="cs-CZ" dirty="0"/>
          </a:p>
        </p:txBody>
      </p:sp>
    </p:spTree>
  </p:cSld>
  <p:clrMapOvr>
    <a:masterClrMapping/>
  </p:clrMapOvr>
  <p:transition spd="med">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1800" b="1" kern="1200" dirty="0" smtClean="0">
                <a:solidFill>
                  <a:srgbClr val="000000"/>
                </a:solidFill>
                <a:cs typeface="Arial" charset="0"/>
              </a:rPr>
              <a:t>Porovnání TVP 1- 4</a:t>
            </a:r>
            <a:br>
              <a:rPr lang="cs-CZ" sz="1800" b="1" kern="1200" dirty="0" smtClean="0">
                <a:solidFill>
                  <a:srgbClr val="000000"/>
                </a:solidFill>
                <a:cs typeface="Arial" charset="0"/>
              </a:rPr>
            </a:br>
            <a:r>
              <a:rPr lang="cs-CZ" sz="1800" b="1" kern="1200" dirty="0" smtClean="0">
                <a:solidFill>
                  <a:srgbClr val="000000"/>
                </a:solidFill>
                <a:cs typeface="Arial" charset="0"/>
              </a:rPr>
              <a:t>m3.Ha</a:t>
            </a:r>
            <a:br>
              <a:rPr lang="cs-CZ" sz="1800" b="1" kern="1200" dirty="0" smtClean="0">
                <a:solidFill>
                  <a:srgbClr val="000000"/>
                </a:solidFill>
                <a:cs typeface="Arial" charset="0"/>
              </a:rPr>
            </a:br>
            <a:endParaRPr lang="cs-CZ" dirty="0"/>
          </a:p>
        </p:txBody>
      </p:sp>
      <p:pic>
        <p:nvPicPr>
          <p:cNvPr id="4" name="Zástupný symbol pro obsah 3"/>
          <p:cNvPicPr>
            <a:picLocks noGrp="1"/>
          </p:cNvPicPr>
          <p:nvPr>
            <p:ph idx="1"/>
          </p:nvPr>
        </p:nvPicPr>
        <p:blipFill>
          <a:blip r:embed="rId2" cstate="print"/>
          <a:stretch>
            <a:fillRect/>
          </a:stretch>
        </p:blipFill>
        <p:spPr bwMode="auto">
          <a:xfrm>
            <a:off x="4788024" y="3861048"/>
            <a:ext cx="4104456" cy="2448272"/>
          </a:xfrm>
          <a:prstGeom prst="rect">
            <a:avLst/>
          </a:prstGeom>
          <a:noFill/>
        </p:spPr>
      </p:pic>
      <p:pic>
        <p:nvPicPr>
          <p:cNvPr id="5" name="Obrázek 4"/>
          <p:cNvPicPr/>
          <p:nvPr/>
        </p:nvPicPr>
        <p:blipFill>
          <a:blip r:embed="rId3" cstate="print"/>
          <a:srcRect/>
          <a:stretch>
            <a:fillRect/>
          </a:stretch>
        </p:blipFill>
        <p:spPr bwMode="auto">
          <a:xfrm>
            <a:off x="4716016" y="980728"/>
            <a:ext cx="4320480" cy="2448272"/>
          </a:xfrm>
          <a:prstGeom prst="rect">
            <a:avLst/>
          </a:prstGeom>
          <a:noFill/>
        </p:spPr>
      </p:pic>
      <p:pic>
        <p:nvPicPr>
          <p:cNvPr id="6" name="Obrázek 5"/>
          <p:cNvPicPr/>
          <p:nvPr/>
        </p:nvPicPr>
        <p:blipFill>
          <a:blip r:embed="rId4" cstate="print"/>
          <a:srcRect/>
          <a:stretch>
            <a:fillRect/>
          </a:stretch>
        </p:blipFill>
        <p:spPr bwMode="auto">
          <a:xfrm>
            <a:off x="251520" y="980728"/>
            <a:ext cx="4104456" cy="2448272"/>
          </a:xfrm>
          <a:prstGeom prst="rect">
            <a:avLst/>
          </a:prstGeom>
          <a:noFill/>
        </p:spPr>
      </p:pic>
      <p:pic>
        <p:nvPicPr>
          <p:cNvPr id="7" name="Obrázek 6"/>
          <p:cNvPicPr/>
          <p:nvPr/>
        </p:nvPicPr>
        <p:blipFill>
          <a:blip r:embed="rId5" cstate="print"/>
          <a:srcRect/>
          <a:stretch>
            <a:fillRect/>
          </a:stretch>
        </p:blipFill>
        <p:spPr bwMode="auto">
          <a:xfrm>
            <a:off x="251520" y="3861048"/>
            <a:ext cx="4176464" cy="2448272"/>
          </a:xfrm>
          <a:prstGeom prst="rect">
            <a:avLst/>
          </a:prstGeom>
          <a:noFill/>
        </p:spPr>
      </p:pic>
      <p:sp>
        <p:nvSpPr>
          <p:cNvPr id="9" name="TextovéPole 8"/>
          <p:cNvSpPr txBox="1"/>
          <p:nvPr/>
        </p:nvSpPr>
        <p:spPr>
          <a:xfrm>
            <a:off x="6660232" y="3573016"/>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4</a:t>
            </a:r>
            <a:endParaRPr lang="cs-CZ" sz="1200" dirty="0"/>
          </a:p>
        </p:txBody>
      </p:sp>
      <p:sp>
        <p:nvSpPr>
          <p:cNvPr id="10" name="TextovéPole 9"/>
          <p:cNvSpPr txBox="1"/>
          <p:nvPr/>
        </p:nvSpPr>
        <p:spPr>
          <a:xfrm>
            <a:off x="6444208" y="692696"/>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2</a:t>
            </a:r>
            <a:endParaRPr lang="cs-CZ" sz="1200" dirty="0"/>
          </a:p>
        </p:txBody>
      </p:sp>
      <p:sp>
        <p:nvSpPr>
          <p:cNvPr id="11" name="TextovéPole 10"/>
          <p:cNvSpPr txBox="1"/>
          <p:nvPr/>
        </p:nvSpPr>
        <p:spPr>
          <a:xfrm>
            <a:off x="1907704" y="692696"/>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1</a:t>
            </a:r>
            <a:endParaRPr lang="cs-CZ" sz="1200" dirty="0"/>
          </a:p>
        </p:txBody>
      </p:sp>
      <p:sp>
        <p:nvSpPr>
          <p:cNvPr id="12" name="TextovéPole 11"/>
          <p:cNvSpPr txBox="1"/>
          <p:nvPr/>
        </p:nvSpPr>
        <p:spPr>
          <a:xfrm>
            <a:off x="1835696" y="3573016"/>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3</a:t>
            </a:r>
            <a:endParaRPr lang="cs-CZ" sz="1200" dirty="0"/>
          </a:p>
        </p:txBody>
      </p:sp>
    </p:spTree>
  </p:cSld>
  <p:clrMapOvr>
    <a:masterClrMapping/>
  </p:clrMapOvr>
  <p:transition spd="med">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000" b="1" dirty="0" smtClean="0">
                <a:latin typeface="+mn-lt"/>
              </a:rPr>
              <a:t>Porovnání metrů krychlových (m</a:t>
            </a:r>
            <a:r>
              <a:rPr lang="cs-CZ" sz="2000" b="1" baseline="30000" dirty="0" smtClean="0">
                <a:latin typeface="+mn-lt"/>
              </a:rPr>
              <a:t>3</a:t>
            </a:r>
            <a:r>
              <a:rPr lang="cs-CZ" sz="2000" b="1" dirty="0" smtClean="0">
                <a:latin typeface="+mn-lt"/>
              </a:rPr>
              <a:t>) na hektar-</a:t>
            </a:r>
            <a:r>
              <a:rPr lang="cs-CZ" sz="2000" b="1" dirty="0" smtClean="0">
                <a:solidFill>
                  <a:srgbClr val="000000"/>
                </a:solidFill>
                <a:latin typeface="+mn-lt"/>
              </a:rPr>
              <a:t> Porovnání TVP 1 - 4 </a:t>
            </a:r>
            <a:r>
              <a:rPr lang="cs-CZ" sz="2000" dirty="0" smtClean="0">
                <a:latin typeface="+mn-lt"/>
              </a:rPr>
              <a:t/>
            </a:r>
            <a:br>
              <a:rPr lang="cs-CZ" sz="2000" dirty="0" smtClean="0">
                <a:latin typeface="+mn-lt"/>
              </a:rPr>
            </a:br>
            <a:endParaRPr lang="cs-CZ" sz="2000" dirty="0">
              <a:latin typeface="+mn-lt"/>
            </a:endParaRPr>
          </a:p>
        </p:txBody>
      </p:sp>
      <p:sp>
        <p:nvSpPr>
          <p:cNvPr id="3" name="Zástupný symbol pro obsah 2"/>
          <p:cNvSpPr>
            <a:spLocks noGrp="1"/>
          </p:cNvSpPr>
          <p:nvPr>
            <p:ph idx="1"/>
          </p:nvPr>
        </p:nvSpPr>
        <p:spPr/>
        <p:txBody>
          <a:bodyPr/>
          <a:lstStyle/>
          <a:p>
            <a:r>
              <a:rPr lang="cs-CZ" sz="2000" dirty="0" smtClean="0"/>
              <a:t>TVP 1 – Minimum v roce 2014 s 170 m</a:t>
            </a:r>
            <a:r>
              <a:rPr lang="cs-CZ" sz="2000" baseline="30000" dirty="0" smtClean="0"/>
              <a:t>3</a:t>
            </a:r>
            <a:r>
              <a:rPr lang="cs-CZ" sz="2000" dirty="0" smtClean="0"/>
              <a:t>, potom lineárně stoupá do roku 2064 na 390 m</a:t>
            </a:r>
            <a:r>
              <a:rPr lang="cs-CZ" sz="2000" baseline="30000" dirty="0" smtClean="0"/>
              <a:t>3</a:t>
            </a:r>
            <a:r>
              <a:rPr lang="cs-CZ" sz="2000" dirty="0" smtClean="0"/>
              <a:t>.</a:t>
            </a:r>
          </a:p>
          <a:p>
            <a:r>
              <a:rPr lang="cs-CZ" sz="2000" dirty="0" smtClean="0"/>
              <a:t>TVP 2 – Minimum v roce 2014 s 175 m</a:t>
            </a:r>
            <a:r>
              <a:rPr lang="cs-CZ" sz="2000" baseline="30000" dirty="0" smtClean="0"/>
              <a:t>3</a:t>
            </a:r>
            <a:r>
              <a:rPr lang="cs-CZ" sz="2000" dirty="0" smtClean="0"/>
              <a:t>, potom lineárně stoupá do roku 2064 na 320 m</a:t>
            </a:r>
            <a:r>
              <a:rPr lang="cs-CZ" sz="2000" baseline="30000" dirty="0" smtClean="0"/>
              <a:t>3</a:t>
            </a:r>
            <a:r>
              <a:rPr lang="cs-CZ" sz="2000" dirty="0" smtClean="0"/>
              <a:t>.</a:t>
            </a:r>
          </a:p>
          <a:p>
            <a:r>
              <a:rPr lang="cs-CZ" sz="2000" dirty="0" smtClean="0"/>
              <a:t>TVP 3 – Minimum v roce 2014 s 150 m</a:t>
            </a:r>
            <a:r>
              <a:rPr lang="cs-CZ" sz="2000" baseline="30000" dirty="0" smtClean="0"/>
              <a:t>3</a:t>
            </a:r>
            <a:r>
              <a:rPr lang="cs-CZ" sz="2000" dirty="0" smtClean="0"/>
              <a:t>, potom lineárně stoupá do roku 2064 na 310 m</a:t>
            </a:r>
            <a:r>
              <a:rPr lang="cs-CZ" sz="2000" baseline="30000" dirty="0" smtClean="0"/>
              <a:t>3</a:t>
            </a:r>
            <a:r>
              <a:rPr lang="cs-CZ" sz="2000" dirty="0" smtClean="0"/>
              <a:t>.</a:t>
            </a:r>
          </a:p>
          <a:p>
            <a:r>
              <a:rPr lang="cs-CZ" sz="2000" dirty="0" smtClean="0"/>
              <a:t>TVP 4 – Minimum v roce 2014 s 110 m</a:t>
            </a:r>
            <a:r>
              <a:rPr lang="cs-CZ" sz="2000" baseline="30000" dirty="0" smtClean="0"/>
              <a:t>3</a:t>
            </a:r>
            <a:r>
              <a:rPr lang="cs-CZ" sz="2000" dirty="0" smtClean="0"/>
              <a:t>, potom lineárně stoupá do roku 2064 na 210 m</a:t>
            </a:r>
            <a:r>
              <a:rPr lang="cs-CZ" sz="2000" baseline="30000" dirty="0" smtClean="0"/>
              <a:t>3</a:t>
            </a:r>
            <a:r>
              <a:rPr lang="cs-CZ" sz="2000" dirty="0" smtClean="0"/>
              <a:t>.</a:t>
            </a:r>
          </a:p>
          <a:p>
            <a:endParaRPr lang="cs-CZ" dirty="0"/>
          </a:p>
        </p:txBody>
      </p:sp>
    </p:spTree>
  </p:cSld>
  <p:clrMapOvr>
    <a:masterClrMapping/>
  </p:clrMapOvr>
  <p:transition spd="med">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87424"/>
            <a:ext cx="8229600" cy="1143000"/>
          </a:xfrm>
        </p:spPr>
        <p:txBody>
          <a:bodyPr/>
          <a:lstStyle/>
          <a:p>
            <a:r>
              <a:rPr lang="cs-CZ" sz="1600" b="1" dirty="0" smtClean="0"/>
              <a:t>Metodika </a:t>
            </a:r>
            <a:r>
              <a:rPr lang="cs-CZ" sz="1600" b="1" dirty="0" smtClean="0">
                <a:sym typeface="Symbol" pitchFamily="18" charset="2"/>
              </a:rPr>
              <a:t> Přirozená obnova</a:t>
            </a:r>
            <a:endParaRPr lang="cs-CZ" sz="1600" b="1" dirty="0"/>
          </a:p>
        </p:txBody>
      </p:sp>
      <p:pic>
        <p:nvPicPr>
          <p:cNvPr id="4" name="Zástupný symbol pro obsah 3"/>
          <p:cNvPicPr>
            <a:picLocks noGrp="1"/>
          </p:cNvPicPr>
          <p:nvPr>
            <p:ph idx="1"/>
          </p:nvPr>
        </p:nvPicPr>
        <p:blipFill>
          <a:blip r:embed="rId2" cstate="print"/>
          <a:srcRect/>
          <a:stretch>
            <a:fillRect/>
          </a:stretch>
        </p:blipFill>
        <p:spPr bwMode="auto">
          <a:xfrm>
            <a:off x="1259632" y="332656"/>
            <a:ext cx="3635896" cy="1656184"/>
          </a:xfrm>
          <a:prstGeom prst="rect">
            <a:avLst/>
          </a:prstGeom>
          <a:noFill/>
        </p:spPr>
      </p:pic>
      <p:pic>
        <p:nvPicPr>
          <p:cNvPr id="5" name="Obrázek 4"/>
          <p:cNvPicPr/>
          <p:nvPr/>
        </p:nvPicPr>
        <p:blipFill>
          <a:blip r:embed="rId3" cstate="print"/>
          <a:srcRect/>
          <a:stretch>
            <a:fillRect/>
          </a:stretch>
        </p:blipFill>
        <p:spPr bwMode="auto">
          <a:xfrm>
            <a:off x="5076056" y="332656"/>
            <a:ext cx="3816424" cy="1584176"/>
          </a:xfrm>
          <a:prstGeom prst="rect">
            <a:avLst/>
          </a:prstGeom>
          <a:noFill/>
        </p:spPr>
      </p:pic>
      <p:pic>
        <p:nvPicPr>
          <p:cNvPr id="6" name="Obrázek 5"/>
          <p:cNvPicPr/>
          <p:nvPr/>
        </p:nvPicPr>
        <p:blipFill>
          <a:blip r:embed="rId4" cstate="print"/>
          <a:srcRect/>
          <a:stretch>
            <a:fillRect/>
          </a:stretch>
        </p:blipFill>
        <p:spPr bwMode="auto">
          <a:xfrm>
            <a:off x="1259632" y="1988840"/>
            <a:ext cx="3635896" cy="1584176"/>
          </a:xfrm>
          <a:prstGeom prst="rect">
            <a:avLst/>
          </a:prstGeom>
          <a:noFill/>
        </p:spPr>
      </p:pic>
      <p:pic>
        <p:nvPicPr>
          <p:cNvPr id="7" name="Obrázek 6"/>
          <p:cNvPicPr/>
          <p:nvPr/>
        </p:nvPicPr>
        <p:blipFill>
          <a:blip r:embed="rId5" cstate="print"/>
          <a:srcRect/>
          <a:stretch>
            <a:fillRect/>
          </a:stretch>
        </p:blipFill>
        <p:spPr bwMode="auto">
          <a:xfrm>
            <a:off x="5076056" y="1988840"/>
            <a:ext cx="3816424" cy="1584176"/>
          </a:xfrm>
          <a:prstGeom prst="rect">
            <a:avLst/>
          </a:prstGeom>
          <a:noFill/>
        </p:spPr>
      </p:pic>
      <p:pic>
        <p:nvPicPr>
          <p:cNvPr id="8" name="Obrázek 7"/>
          <p:cNvPicPr/>
          <p:nvPr/>
        </p:nvPicPr>
        <p:blipFill>
          <a:blip r:embed="rId6" cstate="print"/>
          <a:srcRect/>
          <a:stretch>
            <a:fillRect/>
          </a:stretch>
        </p:blipFill>
        <p:spPr bwMode="auto">
          <a:xfrm>
            <a:off x="1259632" y="3645024"/>
            <a:ext cx="3635896" cy="1584176"/>
          </a:xfrm>
          <a:prstGeom prst="rect">
            <a:avLst/>
          </a:prstGeom>
          <a:noFill/>
        </p:spPr>
      </p:pic>
      <p:pic>
        <p:nvPicPr>
          <p:cNvPr id="9" name="Obrázek 8"/>
          <p:cNvPicPr/>
          <p:nvPr/>
        </p:nvPicPr>
        <p:blipFill>
          <a:blip r:embed="rId7" cstate="print"/>
          <a:srcRect/>
          <a:stretch>
            <a:fillRect/>
          </a:stretch>
        </p:blipFill>
        <p:spPr bwMode="auto">
          <a:xfrm>
            <a:off x="5076056" y="3645024"/>
            <a:ext cx="3816424" cy="1584176"/>
          </a:xfrm>
          <a:prstGeom prst="rect">
            <a:avLst/>
          </a:prstGeom>
          <a:noFill/>
        </p:spPr>
      </p:pic>
      <p:pic>
        <p:nvPicPr>
          <p:cNvPr id="10" name="Obrázek 9"/>
          <p:cNvPicPr/>
          <p:nvPr/>
        </p:nvPicPr>
        <p:blipFill>
          <a:blip r:embed="rId8" cstate="print"/>
          <a:stretch>
            <a:fillRect/>
          </a:stretch>
        </p:blipFill>
        <p:spPr bwMode="auto">
          <a:xfrm>
            <a:off x="1259632" y="5273824"/>
            <a:ext cx="3635896" cy="1584176"/>
          </a:xfrm>
          <a:prstGeom prst="rect">
            <a:avLst/>
          </a:prstGeom>
          <a:noFill/>
        </p:spPr>
      </p:pic>
      <p:pic>
        <p:nvPicPr>
          <p:cNvPr id="11" name="Obrázek 10"/>
          <p:cNvPicPr/>
          <p:nvPr/>
        </p:nvPicPr>
        <p:blipFill>
          <a:blip r:embed="rId9" cstate="print"/>
          <a:stretch>
            <a:fillRect/>
          </a:stretch>
        </p:blipFill>
        <p:spPr bwMode="auto">
          <a:xfrm>
            <a:off x="5076056" y="5345832"/>
            <a:ext cx="3816424" cy="1512168"/>
          </a:xfrm>
          <a:prstGeom prst="rect">
            <a:avLst/>
          </a:prstGeom>
          <a:noFill/>
        </p:spPr>
      </p:pic>
      <p:sp>
        <p:nvSpPr>
          <p:cNvPr id="12" name="TextovéPole 11"/>
          <p:cNvSpPr txBox="1"/>
          <p:nvPr/>
        </p:nvSpPr>
        <p:spPr>
          <a:xfrm>
            <a:off x="323528" y="5949280"/>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4</a:t>
            </a:r>
            <a:endParaRPr lang="cs-CZ" sz="1200" dirty="0"/>
          </a:p>
        </p:txBody>
      </p:sp>
      <p:sp>
        <p:nvSpPr>
          <p:cNvPr id="13" name="TextovéPole 12"/>
          <p:cNvSpPr txBox="1"/>
          <p:nvPr/>
        </p:nvSpPr>
        <p:spPr>
          <a:xfrm>
            <a:off x="323528" y="4365104"/>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3</a:t>
            </a:r>
            <a:endParaRPr lang="cs-CZ" sz="1200" dirty="0"/>
          </a:p>
        </p:txBody>
      </p:sp>
      <p:sp>
        <p:nvSpPr>
          <p:cNvPr id="14" name="TextovéPole 13"/>
          <p:cNvSpPr txBox="1"/>
          <p:nvPr/>
        </p:nvSpPr>
        <p:spPr>
          <a:xfrm>
            <a:off x="323528" y="2564904"/>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2</a:t>
            </a:r>
            <a:endParaRPr lang="cs-CZ" sz="1200" dirty="0"/>
          </a:p>
        </p:txBody>
      </p:sp>
      <p:sp>
        <p:nvSpPr>
          <p:cNvPr id="15" name="TextovéPole 14"/>
          <p:cNvSpPr txBox="1"/>
          <p:nvPr/>
        </p:nvSpPr>
        <p:spPr>
          <a:xfrm>
            <a:off x="323528" y="908720"/>
            <a:ext cx="936104" cy="27699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cs-CZ" sz="1200" dirty="0" smtClean="0"/>
              <a:t>TVP 1</a:t>
            </a:r>
            <a:endParaRPr lang="cs-CZ" sz="1200" dirty="0"/>
          </a:p>
        </p:txBody>
      </p:sp>
    </p:spTree>
  </p:cSld>
  <p:clrMapOvr>
    <a:masterClrMapping/>
  </p:clrMapOvr>
  <p:transition spd="med">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39552" y="548680"/>
            <a:ext cx="3833101" cy="369332"/>
          </a:xfrm>
          <a:prstGeom prst="rect">
            <a:avLst/>
          </a:prstGeom>
        </p:spPr>
        <p:txBody>
          <a:bodyPr wrap="none">
            <a:spAutoFit/>
          </a:bodyPr>
          <a:lstStyle/>
          <a:p>
            <a:r>
              <a:rPr lang="cs-CZ" dirty="0" smtClean="0"/>
              <a:t>Objem stojícího mrtvého dřeva celkem  (na hektar). </a:t>
            </a:r>
            <a:endParaRPr lang="cs-CZ" dirty="0"/>
          </a:p>
        </p:txBody>
      </p:sp>
      <p:sp>
        <p:nvSpPr>
          <p:cNvPr id="3" name="Obdélník 2"/>
          <p:cNvSpPr/>
          <p:nvPr/>
        </p:nvSpPr>
        <p:spPr>
          <a:xfrm>
            <a:off x="3131840" y="188640"/>
            <a:ext cx="4116833" cy="461665"/>
          </a:xfrm>
          <a:prstGeom prst="rect">
            <a:avLst/>
          </a:prstGeom>
        </p:spPr>
        <p:txBody>
          <a:bodyPr wrap="none">
            <a:spAutoFit/>
          </a:bodyPr>
          <a:lstStyle/>
          <a:p>
            <a:r>
              <a:rPr lang="cs-CZ" sz="2400" dirty="0" smtClean="0">
                <a:latin typeface="+mn-lt"/>
              </a:rPr>
              <a:t>Metodika </a:t>
            </a:r>
            <a:r>
              <a:rPr lang="cs-CZ" sz="2400" dirty="0" smtClean="0">
                <a:latin typeface="+mn-lt"/>
                <a:sym typeface="Symbol" pitchFamily="18" charset="2"/>
              </a:rPr>
              <a:t></a:t>
            </a:r>
            <a:r>
              <a:rPr lang="cs-CZ" sz="2400" dirty="0" smtClean="0">
                <a:latin typeface="+mn-lt"/>
              </a:rPr>
              <a:t> Odumřelé dřevo</a:t>
            </a:r>
            <a:endParaRPr lang="cs-CZ" sz="2400" dirty="0">
              <a:latin typeface="+mn-lt"/>
            </a:endParaRPr>
          </a:p>
        </p:txBody>
      </p:sp>
      <p:graphicFrame>
        <p:nvGraphicFramePr>
          <p:cNvPr id="4" name="Tabulka 3"/>
          <p:cNvGraphicFramePr>
            <a:graphicFrameLocks noGrp="1"/>
          </p:cNvGraphicFramePr>
          <p:nvPr/>
        </p:nvGraphicFramePr>
        <p:xfrm>
          <a:off x="179512" y="836712"/>
          <a:ext cx="3733800" cy="1682496"/>
        </p:xfrm>
        <a:graphic>
          <a:graphicData uri="http://schemas.openxmlformats.org/drawingml/2006/table">
            <a:tbl>
              <a:tblPr/>
              <a:tblGrid>
                <a:gridCol w="672084"/>
                <a:gridCol w="672084"/>
                <a:gridCol w="597408"/>
                <a:gridCol w="597408"/>
                <a:gridCol w="597408"/>
                <a:gridCol w="597408"/>
              </a:tblGrid>
              <a:tr h="200025">
                <a:tc rowSpan="2">
                  <a:txBody>
                    <a:bodyPr/>
                    <a:lstStyle/>
                    <a:p>
                      <a:pPr algn="ctr">
                        <a:lnSpc>
                          <a:spcPct val="115000"/>
                        </a:lnSpc>
                        <a:spcAft>
                          <a:spcPts val="0"/>
                        </a:spcAft>
                      </a:pPr>
                      <a:r>
                        <a:rPr lang="cs-CZ" sz="1200" b="1" dirty="0">
                          <a:solidFill>
                            <a:srgbClr val="000000"/>
                          </a:solidFill>
                          <a:latin typeface="Times New Roman"/>
                          <a:ea typeface="Times New Roman"/>
                        </a:rPr>
                        <a:t>TVP</a:t>
                      </a:r>
                      <a:endParaRPr lang="cs-CZ" sz="1200" dirty="0">
                        <a:latin typeface="Times New Roman"/>
                        <a:ea typeface="Times New Roman"/>
                      </a:endParaRPr>
                    </a:p>
                  </a:txBody>
                  <a:tcPr marL="44450" marR="444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cs-CZ" sz="1200" b="1">
                          <a:solidFill>
                            <a:srgbClr val="000000"/>
                          </a:solidFill>
                          <a:latin typeface="Times New Roman"/>
                          <a:ea typeface="Times New Roman"/>
                        </a:rPr>
                        <a:t>Dřevina</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rowSpan="2">
                  <a:txBody>
                    <a:bodyPr/>
                    <a:lstStyle/>
                    <a:p>
                      <a:pPr algn="ctr">
                        <a:lnSpc>
                          <a:spcPct val="115000"/>
                        </a:lnSpc>
                        <a:spcAft>
                          <a:spcPts val="0"/>
                        </a:spcAft>
                      </a:pPr>
                      <a:r>
                        <a:rPr lang="cs-CZ" sz="1200" b="1">
                          <a:solidFill>
                            <a:srgbClr val="000000"/>
                          </a:solidFill>
                          <a:latin typeface="Times New Roman"/>
                          <a:ea typeface="Times New Roman"/>
                        </a:rPr>
                        <a:t>suma</a:t>
                      </a:r>
                      <a:endParaRPr lang="cs-CZ"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575">
                <a:tc vMerge="1">
                  <a:txBody>
                    <a:bodyPr/>
                    <a:lstStyle/>
                    <a:p>
                      <a:endParaRPr lang="cs-CZ"/>
                    </a:p>
                  </a:txBody>
                  <a:tcPr/>
                </a:tc>
                <a:tc>
                  <a:txBody>
                    <a:bodyPr/>
                    <a:lstStyle/>
                    <a:p>
                      <a:pPr algn="ctr">
                        <a:lnSpc>
                          <a:spcPct val="115000"/>
                        </a:lnSpc>
                        <a:spcAft>
                          <a:spcPts val="0"/>
                        </a:spcAft>
                      </a:pPr>
                      <a:r>
                        <a:rPr lang="cs-CZ" sz="1200" b="1">
                          <a:solidFill>
                            <a:srgbClr val="000000"/>
                          </a:solidFill>
                          <a:latin typeface="Times New Roman"/>
                          <a:ea typeface="Times New Roman"/>
                        </a:rPr>
                        <a:t>Pinus sylvestris</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b="1">
                          <a:solidFill>
                            <a:srgbClr val="000000"/>
                          </a:solidFill>
                          <a:latin typeface="Times New Roman"/>
                          <a:ea typeface="Times New Roman"/>
                        </a:rPr>
                        <a:t>Picea abies</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b="1">
                          <a:solidFill>
                            <a:srgbClr val="000000"/>
                          </a:solidFill>
                          <a:latin typeface="Times New Roman"/>
                          <a:ea typeface="Times New Roman"/>
                        </a:rPr>
                        <a:t>Betula pendula</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b="1">
                          <a:solidFill>
                            <a:srgbClr val="000000"/>
                          </a:solidFill>
                          <a:latin typeface="Times New Roman"/>
                          <a:ea typeface="Times New Roman"/>
                        </a:rPr>
                        <a:t>Fagus sylvatica</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tr>
              <a:tr h="190500">
                <a:tc>
                  <a:txBody>
                    <a:bodyPr/>
                    <a:lstStyle/>
                    <a:p>
                      <a:pPr algn="ctr">
                        <a:lnSpc>
                          <a:spcPct val="115000"/>
                        </a:lnSpc>
                        <a:spcAft>
                          <a:spcPts val="0"/>
                        </a:spcAft>
                      </a:pPr>
                      <a:r>
                        <a:rPr lang="cs-CZ" sz="1200">
                          <a:solidFill>
                            <a:srgbClr val="000000"/>
                          </a:solidFill>
                          <a:latin typeface="Times New Roman"/>
                          <a:ea typeface="Times New Roman"/>
                        </a:rPr>
                        <a:t>1</a:t>
                      </a:r>
                      <a:endParaRPr lang="cs-CZ" sz="12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29,9</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29,9</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cs-CZ" sz="1200">
                          <a:solidFill>
                            <a:srgbClr val="000000"/>
                          </a:solidFill>
                          <a:latin typeface="Times New Roman"/>
                          <a:ea typeface="Times New Roman"/>
                        </a:rPr>
                        <a:t>2</a:t>
                      </a:r>
                      <a:endParaRPr lang="cs-CZ" sz="12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14,7</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14,7</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cs-CZ" sz="1200">
                          <a:solidFill>
                            <a:srgbClr val="000000"/>
                          </a:solidFill>
                          <a:latin typeface="Times New Roman"/>
                          <a:ea typeface="Times New Roman"/>
                        </a:rPr>
                        <a:t>3</a:t>
                      </a:r>
                      <a:endParaRPr lang="cs-CZ" sz="12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14,1</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1,6</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15,7</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a:lnSpc>
                          <a:spcPct val="115000"/>
                        </a:lnSpc>
                        <a:spcAft>
                          <a:spcPts val="0"/>
                        </a:spcAft>
                      </a:pPr>
                      <a:r>
                        <a:rPr lang="cs-CZ" sz="1200">
                          <a:solidFill>
                            <a:srgbClr val="000000"/>
                          </a:solidFill>
                          <a:latin typeface="Times New Roman"/>
                          <a:ea typeface="Times New Roman"/>
                        </a:rPr>
                        <a:t>4</a:t>
                      </a:r>
                      <a:endParaRPr lang="cs-CZ" sz="12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33,0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0,7</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dirty="0">
                          <a:solidFill>
                            <a:srgbClr val="000000"/>
                          </a:solidFill>
                          <a:latin typeface="Times New Roman"/>
                          <a:ea typeface="Times New Roman"/>
                        </a:rPr>
                        <a:t>0</a:t>
                      </a:r>
                      <a:endParaRPr lang="cs-CZ"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dirty="0">
                          <a:solidFill>
                            <a:srgbClr val="000000"/>
                          </a:solidFill>
                          <a:latin typeface="Times New Roman"/>
                          <a:ea typeface="Times New Roman"/>
                        </a:rPr>
                        <a:t>0</a:t>
                      </a:r>
                      <a:endParaRPr lang="cs-CZ"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dirty="0">
                          <a:solidFill>
                            <a:srgbClr val="000000"/>
                          </a:solidFill>
                          <a:latin typeface="Times New Roman"/>
                          <a:ea typeface="Times New Roman"/>
                        </a:rPr>
                        <a:t>33,7</a:t>
                      </a:r>
                      <a:endParaRPr lang="cs-CZ"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
        <p:nvSpPr>
          <p:cNvPr id="5" name="Obdélník 4"/>
          <p:cNvSpPr/>
          <p:nvPr/>
        </p:nvSpPr>
        <p:spPr>
          <a:xfrm>
            <a:off x="323528" y="2564904"/>
            <a:ext cx="3203121" cy="369332"/>
          </a:xfrm>
          <a:prstGeom prst="rect">
            <a:avLst/>
          </a:prstGeom>
        </p:spPr>
        <p:txBody>
          <a:bodyPr wrap="none">
            <a:spAutoFit/>
          </a:bodyPr>
          <a:lstStyle/>
          <a:p>
            <a:r>
              <a:rPr lang="cs-CZ" dirty="0" smtClean="0"/>
              <a:t>Procentuální zastoupení stojícího mrtvého </a:t>
            </a:r>
            <a:endParaRPr lang="cs-CZ" dirty="0"/>
          </a:p>
        </p:txBody>
      </p:sp>
      <p:graphicFrame>
        <p:nvGraphicFramePr>
          <p:cNvPr id="6" name="Tabulka 5"/>
          <p:cNvGraphicFramePr>
            <a:graphicFrameLocks noGrp="1"/>
          </p:cNvGraphicFramePr>
          <p:nvPr/>
        </p:nvGraphicFramePr>
        <p:xfrm>
          <a:off x="179512" y="2852936"/>
          <a:ext cx="3124200" cy="1682496"/>
        </p:xfrm>
        <a:graphic>
          <a:graphicData uri="http://schemas.openxmlformats.org/drawingml/2006/table">
            <a:tbl>
              <a:tblPr/>
              <a:tblGrid>
                <a:gridCol w="669471"/>
                <a:gridCol w="669471"/>
                <a:gridCol w="595086"/>
                <a:gridCol w="595086"/>
                <a:gridCol w="595086"/>
              </a:tblGrid>
              <a:tr h="200025">
                <a:tc rowSpan="2">
                  <a:txBody>
                    <a:bodyPr/>
                    <a:lstStyle/>
                    <a:p>
                      <a:pPr algn="ctr">
                        <a:lnSpc>
                          <a:spcPct val="115000"/>
                        </a:lnSpc>
                        <a:spcAft>
                          <a:spcPts val="0"/>
                        </a:spcAft>
                      </a:pPr>
                      <a:r>
                        <a:rPr lang="cs-CZ" sz="1200" b="1" dirty="0">
                          <a:solidFill>
                            <a:srgbClr val="000000"/>
                          </a:solidFill>
                          <a:latin typeface="Times New Roman"/>
                          <a:ea typeface="Times New Roman"/>
                        </a:rPr>
                        <a:t>TVP</a:t>
                      </a:r>
                      <a:endParaRPr lang="cs-CZ" sz="1200" dirty="0">
                        <a:latin typeface="Times New Roman"/>
                        <a:ea typeface="Times New Roman"/>
                      </a:endParaRPr>
                    </a:p>
                  </a:txBody>
                  <a:tcPr marL="44450" marR="444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cs-CZ" sz="1200" b="1">
                          <a:solidFill>
                            <a:srgbClr val="000000"/>
                          </a:solidFill>
                          <a:latin typeface="Times New Roman"/>
                          <a:ea typeface="Times New Roman"/>
                        </a:rPr>
                        <a:t>Dřevina</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r>
              <a:tr h="381000">
                <a:tc vMerge="1">
                  <a:txBody>
                    <a:bodyPr/>
                    <a:lstStyle/>
                    <a:p>
                      <a:endParaRPr lang="cs-CZ"/>
                    </a:p>
                  </a:txBody>
                  <a:tcPr/>
                </a:tc>
                <a:tc>
                  <a:txBody>
                    <a:bodyPr/>
                    <a:lstStyle/>
                    <a:p>
                      <a:pPr algn="ctr">
                        <a:lnSpc>
                          <a:spcPct val="115000"/>
                        </a:lnSpc>
                        <a:spcAft>
                          <a:spcPts val="0"/>
                        </a:spcAft>
                      </a:pPr>
                      <a:r>
                        <a:rPr lang="cs-CZ" sz="1200" b="1">
                          <a:solidFill>
                            <a:srgbClr val="000000"/>
                          </a:solidFill>
                          <a:latin typeface="Times New Roman"/>
                          <a:ea typeface="Times New Roman"/>
                        </a:rPr>
                        <a:t>Pinus sylvestris</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b="1">
                          <a:solidFill>
                            <a:srgbClr val="000000"/>
                          </a:solidFill>
                          <a:latin typeface="Times New Roman"/>
                          <a:ea typeface="Times New Roman"/>
                        </a:rPr>
                        <a:t>Picea abies</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b="1">
                          <a:solidFill>
                            <a:srgbClr val="000000"/>
                          </a:solidFill>
                          <a:latin typeface="Times New Roman"/>
                          <a:ea typeface="Times New Roman"/>
                        </a:rPr>
                        <a:t>Betula pendula</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b="1">
                          <a:solidFill>
                            <a:srgbClr val="000000"/>
                          </a:solidFill>
                          <a:latin typeface="Times New Roman"/>
                          <a:ea typeface="Times New Roman"/>
                        </a:rPr>
                        <a:t>Fagus sylvatica</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cs-CZ" sz="1200">
                          <a:solidFill>
                            <a:srgbClr val="000000"/>
                          </a:solidFill>
                          <a:latin typeface="Times New Roman"/>
                          <a:ea typeface="Times New Roman"/>
                        </a:rPr>
                        <a:t>1</a:t>
                      </a:r>
                      <a:endParaRPr lang="cs-CZ" sz="12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100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dirty="0">
                          <a:solidFill>
                            <a:srgbClr val="000000"/>
                          </a:solidFill>
                          <a:latin typeface="Times New Roman"/>
                          <a:ea typeface="Times New Roman"/>
                        </a:rPr>
                        <a:t>0</a:t>
                      </a:r>
                      <a:endParaRPr lang="cs-CZ"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cs-CZ" sz="1200">
                          <a:solidFill>
                            <a:srgbClr val="000000"/>
                          </a:solidFill>
                          <a:latin typeface="Times New Roman"/>
                          <a:ea typeface="Times New Roman"/>
                        </a:rPr>
                        <a:t>2</a:t>
                      </a:r>
                      <a:endParaRPr lang="cs-CZ" sz="12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100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cs-CZ" sz="1200">
                          <a:solidFill>
                            <a:srgbClr val="000000"/>
                          </a:solidFill>
                          <a:latin typeface="Times New Roman"/>
                          <a:ea typeface="Times New Roman"/>
                        </a:rPr>
                        <a:t>3</a:t>
                      </a:r>
                      <a:endParaRPr lang="cs-CZ" sz="12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90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10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a:lnSpc>
                          <a:spcPct val="115000"/>
                        </a:lnSpc>
                        <a:spcAft>
                          <a:spcPts val="0"/>
                        </a:spcAft>
                      </a:pPr>
                      <a:r>
                        <a:rPr lang="cs-CZ" sz="1200">
                          <a:solidFill>
                            <a:srgbClr val="000000"/>
                          </a:solidFill>
                          <a:latin typeface="Times New Roman"/>
                          <a:ea typeface="Times New Roman"/>
                        </a:rPr>
                        <a:t>4</a:t>
                      </a:r>
                      <a:endParaRPr lang="cs-CZ" sz="12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98</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2</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dirty="0">
                          <a:solidFill>
                            <a:srgbClr val="000000"/>
                          </a:solidFill>
                          <a:latin typeface="Times New Roman"/>
                          <a:ea typeface="Times New Roman"/>
                        </a:rPr>
                        <a:t>0</a:t>
                      </a:r>
                      <a:endParaRPr lang="cs-CZ"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
        <p:nvSpPr>
          <p:cNvPr id="7" name="Obdélník 6"/>
          <p:cNvSpPr/>
          <p:nvPr/>
        </p:nvSpPr>
        <p:spPr>
          <a:xfrm>
            <a:off x="0" y="4581128"/>
            <a:ext cx="3839513" cy="369332"/>
          </a:xfrm>
          <a:prstGeom prst="rect">
            <a:avLst/>
          </a:prstGeom>
        </p:spPr>
        <p:txBody>
          <a:bodyPr wrap="none">
            <a:spAutoFit/>
          </a:bodyPr>
          <a:lstStyle/>
          <a:p>
            <a:r>
              <a:rPr lang="cs-CZ" dirty="0" smtClean="0"/>
              <a:t>Objem stojícího mrtvého dřeva na jednotlivých  TVP</a:t>
            </a:r>
            <a:endParaRPr lang="cs-CZ" dirty="0"/>
          </a:p>
        </p:txBody>
      </p:sp>
      <p:graphicFrame>
        <p:nvGraphicFramePr>
          <p:cNvPr id="8" name="Tabulka 7"/>
          <p:cNvGraphicFramePr>
            <a:graphicFrameLocks noGrp="1"/>
          </p:cNvGraphicFramePr>
          <p:nvPr/>
        </p:nvGraphicFramePr>
        <p:xfrm>
          <a:off x="179512" y="4869160"/>
          <a:ext cx="3733800" cy="1261872"/>
        </p:xfrm>
        <a:graphic>
          <a:graphicData uri="http://schemas.openxmlformats.org/drawingml/2006/table">
            <a:tbl>
              <a:tblPr/>
              <a:tblGrid>
                <a:gridCol w="672084"/>
                <a:gridCol w="672084"/>
                <a:gridCol w="597408"/>
                <a:gridCol w="597408"/>
                <a:gridCol w="597408"/>
                <a:gridCol w="597408"/>
              </a:tblGrid>
              <a:tr h="200025">
                <a:tc rowSpan="2">
                  <a:txBody>
                    <a:bodyPr/>
                    <a:lstStyle/>
                    <a:p>
                      <a:pPr algn="ctr">
                        <a:lnSpc>
                          <a:spcPct val="115000"/>
                        </a:lnSpc>
                        <a:spcAft>
                          <a:spcPts val="0"/>
                        </a:spcAft>
                      </a:pPr>
                      <a:r>
                        <a:rPr lang="cs-CZ" sz="1200" b="1" dirty="0">
                          <a:solidFill>
                            <a:srgbClr val="000000"/>
                          </a:solidFill>
                          <a:latin typeface="Times New Roman"/>
                          <a:ea typeface="Times New Roman"/>
                        </a:rPr>
                        <a:t>TVP</a:t>
                      </a:r>
                      <a:endParaRPr lang="cs-CZ" sz="1200" dirty="0">
                        <a:latin typeface="Times New Roman"/>
                        <a:ea typeface="Times New Roman"/>
                      </a:endParaRPr>
                    </a:p>
                  </a:txBody>
                  <a:tcPr marL="44450" marR="444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cs-CZ" sz="1200" b="1">
                          <a:solidFill>
                            <a:srgbClr val="000000"/>
                          </a:solidFill>
                          <a:latin typeface="Times New Roman"/>
                          <a:ea typeface="Times New Roman"/>
                        </a:rPr>
                        <a:t>Stupeň rozkladu</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rowSpan="2">
                  <a:txBody>
                    <a:bodyPr/>
                    <a:lstStyle/>
                    <a:p>
                      <a:pPr algn="ctr">
                        <a:lnSpc>
                          <a:spcPct val="115000"/>
                        </a:lnSpc>
                        <a:spcAft>
                          <a:spcPts val="0"/>
                        </a:spcAft>
                      </a:pPr>
                      <a:r>
                        <a:rPr lang="cs-CZ" sz="1200" b="1">
                          <a:solidFill>
                            <a:srgbClr val="000000"/>
                          </a:solidFill>
                          <a:latin typeface="Times New Roman"/>
                          <a:ea typeface="Times New Roman"/>
                        </a:rPr>
                        <a:t>suma</a:t>
                      </a:r>
                      <a:endParaRPr lang="cs-CZ"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vMerge="1">
                  <a:txBody>
                    <a:bodyPr/>
                    <a:lstStyle/>
                    <a:p>
                      <a:endParaRPr lang="cs-CZ"/>
                    </a:p>
                  </a:txBody>
                  <a:tcPr/>
                </a:tc>
                <a:tc>
                  <a:txBody>
                    <a:bodyPr/>
                    <a:lstStyle/>
                    <a:p>
                      <a:pPr algn="ctr">
                        <a:lnSpc>
                          <a:spcPct val="115000"/>
                        </a:lnSpc>
                        <a:spcAft>
                          <a:spcPts val="0"/>
                        </a:spcAft>
                      </a:pPr>
                      <a:r>
                        <a:rPr lang="cs-CZ" sz="1200" b="1">
                          <a:solidFill>
                            <a:srgbClr val="000000"/>
                          </a:solidFill>
                          <a:latin typeface="Times New Roman"/>
                          <a:ea typeface="Times New Roman"/>
                        </a:rPr>
                        <a:t>1</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b="1">
                          <a:solidFill>
                            <a:srgbClr val="000000"/>
                          </a:solidFill>
                          <a:latin typeface="Times New Roman"/>
                          <a:ea typeface="Times New Roman"/>
                        </a:rPr>
                        <a:t>2</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b="1">
                          <a:solidFill>
                            <a:srgbClr val="000000"/>
                          </a:solidFill>
                          <a:latin typeface="Times New Roman"/>
                          <a:ea typeface="Times New Roman"/>
                        </a:rPr>
                        <a:t>3</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b="1">
                          <a:solidFill>
                            <a:srgbClr val="000000"/>
                          </a:solidFill>
                          <a:latin typeface="Times New Roman"/>
                          <a:ea typeface="Times New Roman"/>
                        </a:rPr>
                        <a:t>4</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tr>
              <a:tr h="190500">
                <a:tc>
                  <a:txBody>
                    <a:bodyPr/>
                    <a:lstStyle/>
                    <a:p>
                      <a:pPr algn="ctr">
                        <a:lnSpc>
                          <a:spcPct val="115000"/>
                        </a:lnSpc>
                        <a:spcAft>
                          <a:spcPts val="0"/>
                        </a:spcAft>
                      </a:pPr>
                      <a:r>
                        <a:rPr lang="cs-CZ" sz="1200">
                          <a:solidFill>
                            <a:srgbClr val="000000"/>
                          </a:solidFill>
                          <a:latin typeface="Times New Roman"/>
                          <a:ea typeface="Times New Roman"/>
                        </a:rPr>
                        <a:t>1</a:t>
                      </a:r>
                      <a:endParaRPr lang="cs-CZ" sz="12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4,3</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17,0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8,6</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29,9</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cs-CZ" sz="1200">
                          <a:solidFill>
                            <a:srgbClr val="000000"/>
                          </a:solidFill>
                          <a:latin typeface="Times New Roman"/>
                          <a:ea typeface="Times New Roman"/>
                        </a:rPr>
                        <a:t>2</a:t>
                      </a:r>
                      <a:endParaRPr lang="cs-CZ" sz="12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2,2</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2,3</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10,2</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14,7</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cs-CZ" sz="1200">
                          <a:solidFill>
                            <a:srgbClr val="000000"/>
                          </a:solidFill>
                          <a:latin typeface="Times New Roman"/>
                          <a:ea typeface="Times New Roman"/>
                        </a:rPr>
                        <a:t>3</a:t>
                      </a:r>
                      <a:endParaRPr lang="cs-CZ" sz="12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1,6</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6,8</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6,5</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0,9</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15,7</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a:lnSpc>
                          <a:spcPct val="115000"/>
                        </a:lnSpc>
                        <a:spcAft>
                          <a:spcPts val="0"/>
                        </a:spcAft>
                      </a:pPr>
                      <a:r>
                        <a:rPr lang="cs-CZ" sz="1200">
                          <a:solidFill>
                            <a:srgbClr val="000000"/>
                          </a:solidFill>
                          <a:latin typeface="Times New Roman"/>
                          <a:ea typeface="Times New Roman"/>
                        </a:rPr>
                        <a:t>4</a:t>
                      </a:r>
                      <a:endParaRPr lang="cs-CZ" sz="12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0,8</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31,4</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1,5</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dirty="0">
                          <a:solidFill>
                            <a:srgbClr val="000000"/>
                          </a:solidFill>
                          <a:latin typeface="Times New Roman"/>
                          <a:ea typeface="Times New Roman"/>
                        </a:rPr>
                        <a:t>0,0</a:t>
                      </a:r>
                      <a:endParaRPr lang="cs-CZ"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dirty="0">
                          <a:solidFill>
                            <a:srgbClr val="000000"/>
                          </a:solidFill>
                          <a:latin typeface="Times New Roman"/>
                          <a:ea typeface="Times New Roman"/>
                        </a:rPr>
                        <a:t>33,7</a:t>
                      </a:r>
                      <a:endParaRPr lang="cs-CZ"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
        <p:nvSpPr>
          <p:cNvPr id="9" name="Obdélník 8"/>
          <p:cNvSpPr/>
          <p:nvPr/>
        </p:nvSpPr>
        <p:spPr>
          <a:xfrm>
            <a:off x="5652120" y="548680"/>
            <a:ext cx="2289409" cy="369332"/>
          </a:xfrm>
          <a:prstGeom prst="rect">
            <a:avLst/>
          </a:prstGeom>
        </p:spPr>
        <p:txBody>
          <a:bodyPr wrap="none">
            <a:spAutoFit/>
          </a:bodyPr>
          <a:lstStyle/>
          <a:p>
            <a:r>
              <a:rPr lang="cs-CZ" dirty="0" smtClean="0"/>
              <a:t>Objem ležícího mrtvého dřeva</a:t>
            </a:r>
            <a:endParaRPr lang="cs-CZ" dirty="0"/>
          </a:p>
        </p:txBody>
      </p:sp>
      <p:graphicFrame>
        <p:nvGraphicFramePr>
          <p:cNvPr id="10" name="Tabulka 9"/>
          <p:cNvGraphicFramePr>
            <a:graphicFrameLocks noGrp="1"/>
          </p:cNvGraphicFramePr>
          <p:nvPr/>
        </p:nvGraphicFramePr>
        <p:xfrm>
          <a:off x="5076056" y="836712"/>
          <a:ext cx="3733800" cy="1682496"/>
        </p:xfrm>
        <a:graphic>
          <a:graphicData uri="http://schemas.openxmlformats.org/drawingml/2006/table">
            <a:tbl>
              <a:tblPr/>
              <a:tblGrid>
                <a:gridCol w="672084"/>
                <a:gridCol w="672084"/>
                <a:gridCol w="597408"/>
                <a:gridCol w="597408"/>
                <a:gridCol w="597408"/>
                <a:gridCol w="597408"/>
              </a:tblGrid>
              <a:tr h="200025">
                <a:tc rowSpan="2">
                  <a:txBody>
                    <a:bodyPr/>
                    <a:lstStyle/>
                    <a:p>
                      <a:pPr algn="ctr">
                        <a:lnSpc>
                          <a:spcPct val="115000"/>
                        </a:lnSpc>
                        <a:spcAft>
                          <a:spcPts val="0"/>
                        </a:spcAft>
                      </a:pPr>
                      <a:r>
                        <a:rPr lang="cs-CZ" sz="1200" b="1" dirty="0">
                          <a:solidFill>
                            <a:srgbClr val="000000"/>
                          </a:solidFill>
                          <a:latin typeface="Times New Roman"/>
                          <a:ea typeface="Times New Roman"/>
                        </a:rPr>
                        <a:t>TVP</a:t>
                      </a:r>
                      <a:endParaRPr lang="cs-CZ" sz="1200" dirty="0">
                        <a:latin typeface="Times New Roman"/>
                        <a:ea typeface="Times New Roman"/>
                      </a:endParaRPr>
                    </a:p>
                  </a:txBody>
                  <a:tcPr marL="44450" marR="444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cs-CZ" sz="1200" b="1">
                          <a:solidFill>
                            <a:srgbClr val="000000"/>
                          </a:solidFill>
                          <a:latin typeface="Times New Roman"/>
                          <a:ea typeface="Times New Roman"/>
                        </a:rPr>
                        <a:t>Dřevina</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rowSpan="2">
                  <a:txBody>
                    <a:bodyPr/>
                    <a:lstStyle/>
                    <a:p>
                      <a:pPr algn="ctr">
                        <a:lnSpc>
                          <a:spcPct val="115000"/>
                        </a:lnSpc>
                        <a:spcAft>
                          <a:spcPts val="0"/>
                        </a:spcAft>
                      </a:pPr>
                      <a:r>
                        <a:rPr lang="cs-CZ" sz="1200" b="1">
                          <a:solidFill>
                            <a:srgbClr val="000000"/>
                          </a:solidFill>
                          <a:latin typeface="Times New Roman"/>
                          <a:ea typeface="Times New Roman"/>
                        </a:rPr>
                        <a:t>suma</a:t>
                      </a:r>
                      <a:endParaRPr lang="cs-CZ"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575">
                <a:tc vMerge="1">
                  <a:txBody>
                    <a:bodyPr/>
                    <a:lstStyle/>
                    <a:p>
                      <a:endParaRPr lang="cs-CZ"/>
                    </a:p>
                  </a:txBody>
                  <a:tcPr/>
                </a:tc>
                <a:tc>
                  <a:txBody>
                    <a:bodyPr/>
                    <a:lstStyle/>
                    <a:p>
                      <a:pPr algn="ctr">
                        <a:lnSpc>
                          <a:spcPct val="115000"/>
                        </a:lnSpc>
                        <a:spcAft>
                          <a:spcPts val="0"/>
                        </a:spcAft>
                      </a:pPr>
                      <a:r>
                        <a:rPr lang="cs-CZ" sz="1200" b="1">
                          <a:solidFill>
                            <a:srgbClr val="000000"/>
                          </a:solidFill>
                          <a:latin typeface="Times New Roman"/>
                          <a:ea typeface="Times New Roman"/>
                        </a:rPr>
                        <a:t>Pinus sylvestris</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b="1">
                          <a:solidFill>
                            <a:srgbClr val="000000"/>
                          </a:solidFill>
                          <a:latin typeface="Times New Roman"/>
                          <a:ea typeface="Times New Roman"/>
                        </a:rPr>
                        <a:t>Picea abies</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b="1">
                          <a:solidFill>
                            <a:srgbClr val="000000"/>
                          </a:solidFill>
                          <a:latin typeface="Times New Roman"/>
                          <a:ea typeface="Times New Roman"/>
                        </a:rPr>
                        <a:t>Betula pendula</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b="1">
                          <a:solidFill>
                            <a:srgbClr val="000000"/>
                          </a:solidFill>
                          <a:latin typeface="Times New Roman"/>
                          <a:ea typeface="Times New Roman"/>
                        </a:rPr>
                        <a:t>Fagus sylvatica</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tr>
              <a:tr h="190500">
                <a:tc>
                  <a:txBody>
                    <a:bodyPr/>
                    <a:lstStyle/>
                    <a:p>
                      <a:pPr algn="ctr">
                        <a:lnSpc>
                          <a:spcPct val="115000"/>
                        </a:lnSpc>
                        <a:spcAft>
                          <a:spcPts val="0"/>
                        </a:spcAft>
                      </a:pPr>
                      <a:r>
                        <a:rPr lang="cs-CZ" sz="1200">
                          <a:solidFill>
                            <a:srgbClr val="000000"/>
                          </a:solidFill>
                          <a:latin typeface="Times New Roman"/>
                          <a:ea typeface="Times New Roman"/>
                        </a:rPr>
                        <a:t>1</a:t>
                      </a:r>
                      <a:endParaRPr lang="cs-CZ" sz="12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6,0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6,0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cs-CZ" sz="1200">
                          <a:solidFill>
                            <a:srgbClr val="000000"/>
                          </a:solidFill>
                          <a:latin typeface="Times New Roman"/>
                          <a:ea typeface="Times New Roman"/>
                        </a:rPr>
                        <a:t>2</a:t>
                      </a:r>
                      <a:endParaRPr lang="cs-CZ" sz="12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4,3</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4,3</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cs-CZ" sz="1200">
                          <a:solidFill>
                            <a:srgbClr val="000000"/>
                          </a:solidFill>
                          <a:latin typeface="Times New Roman"/>
                          <a:ea typeface="Times New Roman"/>
                        </a:rPr>
                        <a:t>3</a:t>
                      </a:r>
                      <a:endParaRPr lang="cs-CZ" sz="12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11,3</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1,0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1,1</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13,3</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a:lnSpc>
                          <a:spcPct val="115000"/>
                        </a:lnSpc>
                        <a:spcAft>
                          <a:spcPts val="0"/>
                        </a:spcAft>
                      </a:pPr>
                      <a:r>
                        <a:rPr lang="cs-CZ" sz="1200">
                          <a:solidFill>
                            <a:srgbClr val="000000"/>
                          </a:solidFill>
                          <a:latin typeface="Times New Roman"/>
                          <a:ea typeface="Times New Roman"/>
                        </a:rPr>
                        <a:t>4</a:t>
                      </a:r>
                      <a:endParaRPr lang="cs-CZ" sz="12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13,6</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dirty="0">
                          <a:solidFill>
                            <a:srgbClr val="000000"/>
                          </a:solidFill>
                          <a:latin typeface="Times New Roman"/>
                          <a:ea typeface="Times New Roman"/>
                        </a:rPr>
                        <a:t>0,7</a:t>
                      </a:r>
                      <a:endParaRPr lang="cs-CZ"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dirty="0">
                          <a:solidFill>
                            <a:srgbClr val="000000"/>
                          </a:solidFill>
                          <a:latin typeface="Times New Roman"/>
                          <a:ea typeface="Times New Roman"/>
                        </a:rPr>
                        <a:t>14,3</a:t>
                      </a:r>
                      <a:endParaRPr lang="cs-CZ"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
        <p:nvSpPr>
          <p:cNvPr id="11" name="Obdélník 10"/>
          <p:cNvSpPr/>
          <p:nvPr/>
        </p:nvSpPr>
        <p:spPr>
          <a:xfrm>
            <a:off x="5076056" y="2564904"/>
            <a:ext cx="3542958" cy="369332"/>
          </a:xfrm>
          <a:prstGeom prst="rect">
            <a:avLst/>
          </a:prstGeom>
        </p:spPr>
        <p:txBody>
          <a:bodyPr wrap="none">
            <a:spAutoFit/>
          </a:bodyPr>
          <a:lstStyle/>
          <a:p>
            <a:r>
              <a:rPr lang="cs-CZ" dirty="0" smtClean="0"/>
              <a:t>Procentuální zastoupení ležícího mrtvého dřeva</a:t>
            </a:r>
            <a:endParaRPr lang="cs-CZ" dirty="0"/>
          </a:p>
        </p:txBody>
      </p:sp>
      <p:graphicFrame>
        <p:nvGraphicFramePr>
          <p:cNvPr id="12" name="Tabulka 11"/>
          <p:cNvGraphicFramePr>
            <a:graphicFrameLocks noGrp="1"/>
          </p:cNvGraphicFramePr>
          <p:nvPr/>
        </p:nvGraphicFramePr>
        <p:xfrm>
          <a:off x="5292080" y="2852936"/>
          <a:ext cx="3124200" cy="1682496"/>
        </p:xfrm>
        <a:graphic>
          <a:graphicData uri="http://schemas.openxmlformats.org/drawingml/2006/table">
            <a:tbl>
              <a:tblPr/>
              <a:tblGrid>
                <a:gridCol w="669471"/>
                <a:gridCol w="669471"/>
                <a:gridCol w="595086"/>
                <a:gridCol w="595086"/>
                <a:gridCol w="595086"/>
              </a:tblGrid>
              <a:tr h="200025">
                <a:tc rowSpan="2">
                  <a:txBody>
                    <a:bodyPr/>
                    <a:lstStyle/>
                    <a:p>
                      <a:pPr algn="ctr">
                        <a:lnSpc>
                          <a:spcPct val="115000"/>
                        </a:lnSpc>
                        <a:spcAft>
                          <a:spcPts val="0"/>
                        </a:spcAft>
                      </a:pPr>
                      <a:r>
                        <a:rPr lang="cs-CZ" sz="1200" b="1">
                          <a:solidFill>
                            <a:srgbClr val="000000"/>
                          </a:solidFill>
                          <a:latin typeface="Times New Roman"/>
                          <a:ea typeface="Times New Roman"/>
                        </a:rPr>
                        <a:t>TVP</a:t>
                      </a:r>
                      <a:endParaRPr lang="cs-CZ" sz="1200">
                        <a:latin typeface="Times New Roman"/>
                        <a:ea typeface="Times New Roman"/>
                      </a:endParaRPr>
                    </a:p>
                  </a:txBody>
                  <a:tcPr marL="44450" marR="444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cs-CZ" sz="1200" b="1">
                          <a:solidFill>
                            <a:srgbClr val="000000"/>
                          </a:solidFill>
                          <a:latin typeface="Times New Roman"/>
                          <a:ea typeface="Times New Roman"/>
                        </a:rPr>
                        <a:t>Dřevina</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r>
              <a:tr h="381000">
                <a:tc vMerge="1">
                  <a:txBody>
                    <a:bodyPr/>
                    <a:lstStyle/>
                    <a:p>
                      <a:endParaRPr lang="cs-CZ"/>
                    </a:p>
                  </a:txBody>
                  <a:tcPr/>
                </a:tc>
                <a:tc>
                  <a:txBody>
                    <a:bodyPr/>
                    <a:lstStyle/>
                    <a:p>
                      <a:pPr algn="ctr">
                        <a:lnSpc>
                          <a:spcPct val="115000"/>
                        </a:lnSpc>
                        <a:spcAft>
                          <a:spcPts val="0"/>
                        </a:spcAft>
                      </a:pPr>
                      <a:r>
                        <a:rPr lang="cs-CZ" sz="1200" b="1">
                          <a:solidFill>
                            <a:srgbClr val="000000"/>
                          </a:solidFill>
                          <a:latin typeface="Times New Roman"/>
                          <a:ea typeface="Times New Roman"/>
                        </a:rPr>
                        <a:t>Pinus sylvestris</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b="1">
                          <a:solidFill>
                            <a:srgbClr val="000000"/>
                          </a:solidFill>
                          <a:latin typeface="Times New Roman"/>
                          <a:ea typeface="Times New Roman"/>
                        </a:rPr>
                        <a:t>Picea abies</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b="1">
                          <a:solidFill>
                            <a:srgbClr val="000000"/>
                          </a:solidFill>
                          <a:latin typeface="Times New Roman"/>
                          <a:ea typeface="Times New Roman"/>
                        </a:rPr>
                        <a:t>Betula pendula</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b="1">
                          <a:solidFill>
                            <a:srgbClr val="000000"/>
                          </a:solidFill>
                          <a:latin typeface="Times New Roman"/>
                          <a:ea typeface="Times New Roman"/>
                        </a:rPr>
                        <a:t>Fagus sylvatica</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cs-CZ" sz="1200">
                          <a:solidFill>
                            <a:srgbClr val="000000"/>
                          </a:solidFill>
                          <a:latin typeface="Times New Roman"/>
                          <a:ea typeface="Times New Roman"/>
                        </a:rPr>
                        <a:t>1</a:t>
                      </a:r>
                      <a:endParaRPr lang="cs-CZ" sz="12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100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cs-CZ" sz="1200">
                          <a:solidFill>
                            <a:srgbClr val="000000"/>
                          </a:solidFill>
                          <a:latin typeface="Times New Roman"/>
                          <a:ea typeface="Times New Roman"/>
                        </a:rPr>
                        <a:t>2</a:t>
                      </a:r>
                      <a:endParaRPr lang="cs-CZ" sz="12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100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cs-CZ" sz="1200">
                          <a:solidFill>
                            <a:srgbClr val="000000"/>
                          </a:solidFill>
                          <a:latin typeface="Times New Roman"/>
                          <a:ea typeface="Times New Roman"/>
                        </a:rPr>
                        <a:t>3</a:t>
                      </a:r>
                      <a:endParaRPr lang="cs-CZ" sz="12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84</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8</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8</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a:lnSpc>
                          <a:spcPct val="115000"/>
                        </a:lnSpc>
                        <a:spcAft>
                          <a:spcPts val="0"/>
                        </a:spcAft>
                      </a:pPr>
                      <a:r>
                        <a:rPr lang="cs-CZ" sz="1200">
                          <a:solidFill>
                            <a:srgbClr val="000000"/>
                          </a:solidFill>
                          <a:latin typeface="Times New Roman"/>
                          <a:ea typeface="Times New Roman"/>
                        </a:rPr>
                        <a:t>4</a:t>
                      </a:r>
                      <a:endParaRPr lang="cs-CZ" sz="12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95</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5</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dirty="0">
                          <a:solidFill>
                            <a:srgbClr val="000000"/>
                          </a:solidFill>
                          <a:latin typeface="Times New Roman"/>
                          <a:ea typeface="Times New Roman"/>
                        </a:rPr>
                        <a:t>0</a:t>
                      </a:r>
                      <a:endParaRPr lang="cs-CZ"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
        <p:nvSpPr>
          <p:cNvPr id="13" name="Obdélník 12"/>
          <p:cNvSpPr/>
          <p:nvPr/>
        </p:nvSpPr>
        <p:spPr>
          <a:xfrm>
            <a:off x="4716016" y="4581128"/>
            <a:ext cx="4158208" cy="369332"/>
          </a:xfrm>
          <a:prstGeom prst="rect">
            <a:avLst/>
          </a:prstGeom>
        </p:spPr>
        <p:txBody>
          <a:bodyPr wrap="square">
            <a:spAutoFit/>
          </a:bodyPr>
          <a:lstStyle/>
          <a:p>
            <a:r>
              <a:rPr lang="cs-CZ" dirty="0" smtClean="0"/>
              <a:t>Objem ležícího mrtvého dřeva na jednotlivých  TVP</a:t>
            </a:r>
            <a:endParaRPr lang="cs-CZ" dirty="0"/>
          </a:p>
        </p:txBody>
      </p:sp>
      <p:graphicFrame>
        <p:nvGraphicFramePr>
          <p:cNvPr id="14" name="Tabulka 13"/>
          <p:cNvGraphicFramePr>
            <a:graphicFrameLocks noGrp="1"/>
          </p:cNvGraphicFramePr>
          <p:nvPr/>
        </p:nvGraphicFramePr>
        <p:xfrm>
          <a:off x="4427984" y="4941168"/>
          <a:ext cx="4343402" cy="1261872"/>
        </p:xfrm>
        <a:graphic>
          <a:graphicData uri="http://schemas.openxmlformats.org/drawingml/2006/table">
            <a:tbl>
              <a:tblPr/>
              <a:tblGrid>
                <a:gridCol w="673976"/>
                <a:gridCol w="673976"/>
                <a:gridCol w="599090"/>
                <a:gridCol w="599090"/>
                <a:gridCol w="599090"/>
                <a:gridCol w="599090"/>
                <a:gridCol w="599090"/>
              </a:tblGrid>
              <a:tr h="200025">
                <a:tc rowSpan="2">
                  <a:txBody>
                    <a:bodyPr/>
                    <a:lstStyle/>
                    <a:p>
                      <a:pPr algn="ctr">
                        <a:lnSpc>
                          <a:spcPct val="115000"/>
                        </a:lnSpc>
                        <a:spcAft>
                          <a:spcPts val="0"/>
                        </a:spcAft>
                      </a:pPr>
                      <a:r>
                        <a:rPr lang="cs-CZ" sz="1200" b="1">
                          <a:solidFill>
                            <a:srgbClr val="000000"/>
                          </a:solidFill>
                          <a:latin typeface="Times New Roman"/>
                          <a:ea typeface="Times New Roman"/>
                        </a:rPr>
                        <a:t>TVP</a:t>
                      </a:r>
                      <a:endParaRPr lang="cs-CZ" sz="1200">
                        <a:latin typeface="Times New Roman"/>
                        <a:ea typeface="Times New Roman"/>
                      </a:endParaRPr>
                    </a:p>
                  </a:txBody>
                  <a:tcPr marL="44450" marR="444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cs-CZ" sz="1200" b="1">
                          <a:solidFill>
                            <a:srgbClr val="000000"/>
                          </a:solidFill>
                          <a:latin typeface="Times New Roman"/>
                          <a:ea typeface="Times New Roman"/>
                        </a:rPr>
                        <a:t>Stupeň rozkladu</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rowSpan="2">
                  <a:txBody>
                    <a:bodyPr/>
                    <a:lstStyle/>
                    <a:p>
                      <a:pPr algn="ctr">
                        <a:lnSpc>
                          <a:spcPct val="115000"/>
                        </a:lnSpc>
                        <a:spcAft>
                          <a:spcPts val="0"/>
                        </a:spcAft>
                      </a:pPr>
                      <a:r>
                        <a:rPr lang="cs-CZ" sz="1200" b="1">
                          <a:solidFill>
                            <a:srgbClr val="000000"/>
                          </a:solidFill>
                          <a:latin typeface="Times New Roman"/>
                          <a:ea typeface="Times New Roman"/>
                        </a:rPr>
                        <a:t>suma</a:t>
                      </a:r>
                      <a:endParaRPr lang="cs-CZ"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vMerge="1">
                  <a:txBody>
                    <a:bodyPr/>
                    <a:lstStyle/>
                    <a:p>
                      <a:endParaRPr lang="cs-CZ"/>
                    </a:p>
                  </a:txBody>
                  <a:tcPr/>
                </a:tc>
                <a:tc>
                  <a:txBody>
                    <a:bodyPr/>
                    <a:lstStyle/>
                    <a:p>
                      <a:pPr algn="ctr">
                        <a:lnSpc>
                          <a:spcPct val="115000"/>
                        </a:lnSpc>
                        <a:spcAft>
                          <a:spcPts val="0"/>
                        </a:spcAft>
                      </a:pPr>
                      <a:r>
                        <a:rPr lang="cs-CZ" sz="1200" b="1">
                          <a:solidFill>
                            <a:srgbClr val="000000"/>
                          </a:solidFill>
                          <a:latin typeface="Times New Roman"/>
                          <a:ea typeface="Times New Roman"/>
                        </a:rPr>
                        <a:t>1</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b="1">
                          <a:solidFill>
                            <a:srgbClr val="000000"/>
                          </a:solidFill>
                          <a:latin typeface="Times New Roman"/>
                          <a:ea typeface="Times New Roman"/>
                        </a:rPr>
                        <a:t>2</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b="1">
                          <a:solidFill>
                            <a:srgbClr val="000000"/>
                          </a:solidFill>
                          <a:latin typeface="Times New Roman"/>
                          <a:ea typeface="Times New Roman"/>
                        </a:rPr>
                        <a:t>3</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b="1">
                          <a:solidFill>
                            <a:srgbClr val="000000"/>
                          </a:solidFill>
                          <a:latin typeface="Times New Roman"/>
                          <a:ea typeface="Times New Roman"/>
                        </a:rPr>
                        <a:t>4</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b="1">
                          <a:solidFill>
                            <a:srgbClr val="000000"/>
                          </a:solidFill>
                          <a:latin typeface="Times New Roman"/>
                          <a:ea typeface="Times New Roman"/>
                        </a:rPr>
                        <a:t>5</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cs-CZ"/>
                    </a:p>
                  </a:txBody>
                  <a:tcPr/>
                </a:tc>
              </a:tr>
              <a:tr h="190500">
                <a:tc>
                  <a:txBody>
                    <a:bodyPr/>
                    <a:lstStyle/>
                    <a:p>
                      <a:pPr algn="ctr">
                        <a:lnSpc>
                          <a:spcPct val="115000"/>
                        </a:lnSpc>
                        <a:spcAft>
                          <a:spcPts val="0"/>
                        </a:spcAft>
                      </a:pPr>
                      <a:r>
                        <a:rPr lang="cs-CZ" sz="1200">
                          <a:solidFill>
                            <a:srgbClr val="000000"/>
                          </a:solidFill>
                          <a:latin typeface="Times New Roman"/>
                          <a:ea typeface="Times New Roman"/>
                        </a:rPr>
                        <a:t>1</a:t>
                      </a:r>
                      <a:endParaRPr lang="cs-CZ" sz="12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0,1</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1,4</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4,2</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0,4</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6,0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cs-CZ" sz="1200">
                          <a:solidFill>
                            <a:srgbClr val="000000"/>
                          </a:solidFill>
                          <a:latin typeface="Times New Roman"/>
                          <a:ea typeface="Times New Roman"/>
                        </a:rPr>
                        <a:t>2</a:t>
                      </a:r>
                      <a:endParaRPr lang="cs-CZ" sz="12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0,4</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0,1</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0,8</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3,0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4,3</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cs-CZ" sz="1200">
                          <a:solidFill>
                            <a:srgbClr val="000000"/>
                          </a:solidFill>
                          <a:latin typeface="Times New Roman"/>
                          <a:ea typeface="Times New Roman"/>
                        </a:rPr>
                        <a:t>3</a:t>
                      </a:r>
                      <a:endParaRPr lang="cs-CZ" sz="12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0,4</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4,8</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6,7</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1,4</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13,3</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a:lnSpc>
                          <a:spcPct val="115000"/>
                        </a:lnSpc>
                        <a:spcAft>
                          <a:spcPts val="0"/>
                        </a:spcAft>
                      </a:pPr>
                      <a:r>
                        <a:rPr lang="cs-CZ" sz="1200">
                          <a:solidFill>
                            <a:srgbClr val="000000"/>
                          </a:solidFill>
                          <a:latin typeface="Times New Roman"/>
                          <a:ea typeface="Times New Roman"/>
                        </a:rPr>
                        <a:t>4</a:t>
                      </a:r>
                      <a:endParaRPr lang="cs-CZ" sz="12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1,8</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2,8</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7,0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2,8</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dirty="0">
                          <a:solidFill>
                            <a:srgbClr val="000000"/>
                          </a:solidFill>
                          <a:latin typeface="Times New Roman"/>
                          <a:ea typeface="Times New Roman"/>
                        </a:rPr>
                        <a:t>14,3</a:t>
                      </a:r>
                      <a:endParaRPr lang="cs-CZ"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Tree>
  </p:cSld>
  <p:clrMapOvr>
    <a:masterClrMapping/>
  </p:clrMapOvr>
  <p:transition spd="med">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836712"/>
            <a:ext cx="8419292" cy="369332"/>
          </a:xfrm>
          <a:prstGeom prst="rect">
            <a:avLst/>
          </a:prstGeom>
        </p:spPr>
        <p:txBody>
          <a:bodyPr wrap="none">
            <a:spAutoFit/>
          </a:bodyPr>
          <a:lstStyle/>
          <a:p>
            <a:r>
              <a:rPr lang="cs-CZ" dirty="0" smtClean="0"/>
              <a:t>Procentuální zastoupení ležícího mrtvého dřeva na jednotlivých trvale výzkumných plochách podle stupňů rozkladu.</a:t>
            </a:r>
            <a:endParaRPr lang="cs-CZ" dirty="0"/>
          </a:p>
        </p:txBody>
      </p:sp>
      <p:graphicFrame>
        <p:nvGraphicFramePr>
          <p:cNvPr id="3" name="Tabulka 2"/>
          <p:cNvGraphicFramePr>
            <a:graphicFrameLocks noGrp="1"/>
          </p:cNvGraphicFramePr>
          <p:nvPr/>
        </p:nvGraphicFramePr>
        <p:xfrm>
          <a:off x="2339752" y="1772816"/>
          <a:ext cx="3733800" cy="1261872"/>
        </p:xfrm>
        <a:graphic>
          <a:graphicData uri="http://schemas.openxmlformats.org/drawingml/2006/table">
            <a:tbl>
              <a:tblPr/>
              <a:tblGrid>
                <a:gridCol w="672084"/>
                <a:gridCol w="672084"/>
                <a:gridCol w="597408"/>
                <a:gridCol w="597408"/>
                <a:gridCol w="597408"/>
                <a:gridCol w="597408"/>
              </a:tblGrid>
              <a:tr h="200025">
                <a:tc rowSpan="2">
                  <a:txBody>
                    <a:bodyPr/>
                    <a:lstStyle/>
                    <a:p>
                      <a:pPr algn="ctr">
                        <a:lnSpc>
                          <a:spcPct val="115000"/>
                        </a:lnSpc>
                        <a:spcAft>
                          <a:spcPts val="0"/>
                        </a:spcAft>
                      </a:pPr>
                      <a:r>
                        <a:rPr lang="cs-CZ" sz="1200" b="1">
                          <a:solidFill>
                            <a:srgbClr val="000000"/>
                          </a:solidFill>
                          <a:latin typeface="Times New Roman"/>
                          <a:ea typeface="Times New Roman"/>
                        </a:rPr>
                        <a:t>TVP</a:t>
                      </a:r>
                      <a:endParaRPr lang="cs-CZ" sz="1200">
                        <a:latin typeface="Times New Roman"/>
                        <a:ea typeface="Times New Roman"/>
                      </a:endParaRPr>
                    </a:p>
                  </a:txBody>
                  <a:tcPr marL="44450" marR="4445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cs-CZ" sz="1200" b="1">
                          <a:solidFill>
                            <a:srgbClr val="000000"/>
                          </a:solidFill>
                          <a:latin typeface="Times New Roman"/>
                          <a:ea typeface="Times New Roman"/>
                        </a:rPr>
                        <a:t>Stupeň rozkladu</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00025">
                <a:tc vMerge="1">
                  <a:txBody>
                    <a:bodyPr/>
                    <a:lstStyle/>
                    <a:p>
                      <a:endParaRPr lang="cs-CZ"/>
                    </a:p>
                  </a:txBody>
                  <a:tcPr/>
                </a:tc>
                <a:tc>
                  <a:txBody>
                    <a:bodyPr/>
                    <a:lstStyle/>
                    <a:p>
                      <a:pPr algn="ctr">
                        <a:lnSpc>
                          <a:spcPct val="115000"/>
                        </a:lnSpc>
                        <a:spcAft>
                          <a:spcPts val="0"/>
                        </a:spcAft>
                      </a:pPr>
                      <a:r>
                        <a:rPr lang="cs-CZ" sz="1200" b="1">
                          <a:solidFill>
                            <a:srgbClr val="000000"/>
                          </a:solidFill>
                          <a:latin typeface="Times New Roman"/>
                          <a:ea typeface="Times New Roman"/>
                        </a:rPr>
                        <a:t>1</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b="1" dirty="0">
                          <a:solidFill>
                            <a:srgbClr val="000000"/>
                          </a:solidFill>
                          <a:latin typeface="Times New Roman"/>
                          <a:ea typeface="Times New Roman"/>
                        </a:rPr>
                        <a:t>2</a:t>
                      </a:r>
                      <a:endParaRPr lang="cs-CZ"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b="1">
                          <a:solidFill>
                            <a:srgbClr val="000000"/>
                          </a:solidFill>
                          <a:latin typeface="Times New Roman"/>
                          <a:ea typeface="Times New Roman"/>
                        </a:rPr>
                        <a:t>3</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b="1">
                          <a:solidFill>
                            <a:srgbClr val="000000"/>
                          </a:solidFill>
                          <a:latin typeface="Times New Roman"/>
                          <a:ea typeface="Times New Roman"/>
                        </a:rPr>
                        <a:t>4</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b="1">
                          <a:solidFill>
                            <a:srgbClr val="000000"/>
                          </a:solidFill>
                          <a:latin typeface="Times New Roman"/>
                          <a:ea typeface="Times New Roman"/>
                        </a:rPr>
                        <a:t>5</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cs-CZ" sz="1200">
                          <a:solidFill>
                            <a:srgbClr val="000000"/>
                          </a:solidFill>
                          <a:latin typeface="Times New Roman"/>
                          <a:ea typeface="Times New Roman"/>
                        </a:rPr>
                        <a:t>1</a:t>
                      </a:r>
                      <a:endParaRPr lang="cs-CZ" sz="12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dirty="0">
                          <a:solidFill>
                            <a:srgbClr val="000000"/>
                          </a:solidFill>
                          <a:latin typeface="Times New Roman"/>
                          <a:ea typeface="Times New Roman"/>
                        </a:rPr>
                        <a:t>1</a:t>
                      </a:r>
                      <a:endParaRPr lang="cs-CZ"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23</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70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6</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cs-CZ" sz="1200">
                          <a:solidFill>
                            <a:srgbClr val="000000"/>
                          </a:solidFill>
                          <a:latin typeface="Times New Roman"/>
                          <a:ea typeface="Times New Roman"/>
                        </a:rPr>
                        <a:t>2</a:t>
                      </a:r>
                      <a:endParaRPr lang="cs-CZ" sz="12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9</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3</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19</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69</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cs-CZ" sz="1200">
                          <a:solidFill>
                            <a:srgbClr val="000000"/>
                          </a:solidFill>
                          <a:latin typeface="Times New Roman"/>
                          <a:ea typeface="Times New Roman"/>
                        </a:rPr>
                        <a:t>3</a:t>
                      </a:r>
                      <a:endParaRPr lang="cs-CZ" sz="12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3</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36</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51</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10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a:lnSpc>
                          <a:spcPct val="115000"/>
                        </a:lnSpc>
                        <a:spcAft>
                          <a:spcPts val="0"/>
                        </a:spcAft>
                      </a:pPr>
                      <a:r>
                        <a:rPr lang="cs-CZ" sz="1200">
                          <a:solidFill>
                            <a:srgbClr val="000000"/>
                          </a:solidFill>
                          <a:latin typeface="Times New Roman"/>
                          <a:ea typeface="Times New Roman"/>
                        </a:rPr>
                        <a:t>4</a:t>
                      </a:r>
                      <a:endParaRPr lang="cs-CZ" sz="1200">
                        <a:latin typeface="Times New Roman"/>
                        <a:ea typeface="Times New Roman"/>
                      </a:endParaRPr>
                    </a:p>
                  </a:txBody>
                  <a:tcPr marL="44450" marR="44450" marT="0" marB="0" anchor="b">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13</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0</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19</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a:solidFill>
                            <a:srgbClr val="000000"/>
                          </a:solidFill>
                          <a:latin typeface="Times New Roman"/>
                          <a:ea typeface="Times New Roman"/>
                        </a:rPr>
                        <a:t>49</a:t>
                      </a:r>
                      <a:endParaRPr lang="cs-CZ"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200" dirty="0">
                          <a:solidFill>
                            <a:srgbClr val="000000"/>
                          </a:solidFill>
                          <a:latin typeface="Times New Roman"/>
                          <a:ea typeface="Times New Roman"/>
                        </a:rPr>
                        <a:t>19</a:t>
                      </a:r>
                      <a:endParaRPr lang="cs-CZ"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
        <p:nvSpPr>
          <p:cNvPr id="4" name="Obdélník 3"/>
          <p:cNvSpPr/>
          <p:nvPr/>
        </p:nvSpPr>
        <p:spPr>
          <a:xfrm>
            <a:off x="2987824" y="260648"/>
            <a:ext cx="4116833" cy="461665"/>
          </a:xfrm>
          <a:prstGeom prst="rect">
            <a:avLst/>
          </a:prstGeom>
        </p:spPr>
        <p:txBody>
          <a:bodyPr wrap="none">
            <a:spAutoFit/>
          </a:bodyPr>
          <a:lstStyle/>
          <a:p>
            <a:r>
              <a:rPr lang="cs-CZ" sz="2400" dirty="0" smtClean="0">
                <a:latin typeface="+mn-lt"/>
              </a:rPr>
              <a:t>Metodika </a:t>
            </a:r>
            <a:r>
              <a:rPr lang="cs-CZ" sz="2400" dirty="0" smtClean="0">
                <a:latin typeface="+mn-lt"/>
                <a:sym typeface="Symbol" pitchFamily="18" charset="2"/>
              </a:rPr>
              <a:t></a:t>
            </a:r>
            <a:r>
              <a:rPr lang="cs-CZ" sz="2400" dirty="0" smtClean="0">
                <a:latin typeface="+mn-lt"/>
              </a:rPr>
              <a:t> Odumřelé dřevo</a:t>
            </a:r>
            <a:endParaRPr lang="cs-CZ" sz="2400" dirty="0">
              <a:latin typeface="+mn-lt"/>
            </a:endParaRPr>
          </a:p>
        </p:txBody>
      </p:sp>
    </p:spTree>
  </p:cSld>
  <p:clrMapOvr>
    <a:masterClrMapping/>
  </p:clrMapOvr>
  <p:transition spd="med">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cs-CZ"/>
              <a:t>Výsledky</a:t>
            </a:r>
          </a:p>
        </p:txBody>
      </p:sp>
      <p:sp>
        <p:nvSpPr>
          <p:cNvPr id="32771" name="Rectangle 3"/>
          <p:cNvSpPr>
            <a:spLocks noGrp="1" noChangeArrowheads="1"/>
          </p:cNvSpPr>
          <p:nvPr>
            <p:ph idx="1"/>
          </p:nvPr>
        </p:nvSpPr>
        <p:spPr>
          <a:xfrm>
            <a:off x="467544" y="1268760"/>
            <a:ext cx="8280400" cy="5445125"/>
          </a:xfrm>
        </p:spPr>
        <p:txBody>
          <a:bodyPr/>
          <a:lstStyle/>
          <a:p>
            <a:pPr>
              <a:lnSpc>
                <a:spcPct val="90000"/>
              </a:lnSpc>
              <a:buFont typeface="Wingdings" pitchFamily="2" charset="2"/>
              <a:buChar char="ü"/>
            </a:pPr>
            <a:r>
              <a:rPr lang="cs-CZ" sz="2400" dirty="0"/>
              <a:t>zkoumané porosty se nacházejí v počátečním stadiu rozpadu s fází obnovy,</a:t>
            </a:r>
          </a:p>
          <a:p>
            <a:pPr>
              <a:lnSpc>
                <a:spcPct val="90000"/>
              </a:lnSpc>
              <a:buFont typeface="Wingdings" pitchFamily="2" charset="2"/>
              <a:buChar char="ü"/>
            </a:pPr>
            <a:r>
              <a:rPr lang="cs-CZ" sz="2400" dirty="0"/>
              <a:t>převážně náhodné rozmístění jedinců stromového patra a pokles porostní proměnlivosti</a:t>
            </a:r>
          </a:p>
          <a:p>
            <a:pPr>
              <a:buFont typeface="Wingdings" pitchFamily="2" charset="2"/>
              <a:buChar char="ü"/>
            </a:pPr>
            <a:r>
              <a:rPr lang="cs-CZ" sz="2400" dirty="0" smtClean="0"/>
              <a:t>procentuální zastoupení jedinců stromového patra diferencovaně podle dřevin na jednotlivých trvale výzkumných plochách – </a:t>
            </a:r>
          </a:p>
          <a:p>
            <a:pPr>
              <a:buFont typeface="Wingdings" pitchFamily="2" charset="2"/>
              <a:buChar char="ü"/>
            </a:pPr>
            <a:r>
              <a:rPr lang="cs-CZ" sz="2400" dirty="0" smtClean="0"/>
              <a:t>TVP 1 – 95% BO, 5% BŘ  - 624 Ks na hektar.</a:t>
            </a:r>
          </a:p>
          <a:p>
            <a:pPr>
              <a:buFont typeface="Wingdings" pitchFamily="2" charset="2"/>
              <a:buChar char="ü"/>
            </a:pPr>
            <a:r>
              <a:rPr lang="cs-CZ" sz="2400" dirty="0" smtClean="0"/>
              <a:t>TVP 2 – 97% BO, 3% BŘ – 724 Ks</a:t>
            </a:r>
          </a:p>
          <a:p>
            <a:pPr>
              <a:buFont typeface="Wingdings" pitchFamily="2" charset="2"/>
              <a:buChar char="ü"/>
            </a:pPr>
            <a:r>
              <a:rPr lang="cs-CZ" sz="2400" dirty="0" smtClean="0"/>
              <a:t>TVP 3 – 70% BO, 24 SM, 6%BŘ – 560 Ks</a:t>
            </a:r>
          </a:p>
          <a:p>
            <a:pPr>
              <a:buFont typeface="Wingdings" pitchFamily="2" charset="2"/>
              <a:buChar char="ü"/>
            </a:pPr>
            <a:r>
              <a:rPr lang="cs-CZ" sz="2400" dirty="0" smtClean="0"/>
              <a:t>TVP 4 – 69% BO, 22 SM, 6%BŘ, 2% BK – 324 Ks	</a:t>
            </a:r>
            <a:endParaRPr lang="cs-CZ" sz="2400"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p:cTn id="7" dur="2000" fill="hold"/>
                                        <p:tgtEl>
                                          <p:spTgt spid="32771">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2771">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3277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2771">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p:cTn id="13" dur="2000" fill="hold"/>
                                        <p:tgtEl>
                                          <p:spTgt spid="32771">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32771">
                                            <p:txEl>
                                              <p:pRg st="1" end="1"/>
                                            </p:txEl>
                                          </p:spTgt>
                                        </p:tgtEl>
                                        <p:attrNameLst>
                                          <p:attrName>ppt_h</p:attrName>
                                        </p:attrNameLst>
                                      </p:cBhvr>
                                      <p:tavLst>
                                        <p:tav tm="0">
                                          <p:val>
                                            <p:fltVal val="0"/>
                                          </p:val>
                                        </p:tav>
                                        <p:tav tm="100000">
                                          <p:val>
                                            <p:strVal val="#ppt_h"/>
                                          </p:val>
                                        </p:tav>
                                      </p:tavLst>
                                    </p:anim>
                                    <p:anim calcmode="lin" valueType="num">
                                      <p:cBhvr>
                                        <p:cTn id="15" dur="2000" fill="hold"/>
                                        <p:tgtEl>
                                          <p:spTgt spid="3277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3277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260350"/>
            <a:ext cx="8229600" cy="1143000"/>
          </a:xfrm>
        </p:spPr>
        <p:txBody>
          <a:bodyPr/>
          <a:lstStyle/>
          <a:p>
            <a:r>
              <a:rPr lang="cs-CZ" dirty="0"/>
              <a:t>Charakteristika zájmové oblasti</a:t>
            </a:r>
          </a:p>
        </p:txBody>
      </p:sp>
      <p:sp>
        <p:nvSpPr>
          <p:cNvPr id="10243" name="Rectangle 3"/>
          <p:cNvSpPr>
            <a:spLocks noGrp="1" noChangeArrowheads="1"/>
          </p:cNvSpPr>
          <p:nvPr>
            <p:ph sz="half" idx="1"/>
          </p:nvPr>
        </p:nvSpPr>
        <p:spPr>
          <a:xfrm>
            <a:off x="395288" y="1484313"/>
            <a:ext cx="8424862" cy="2016125"/>
          </a:xfrm>
        </p:spPr>
        <p:txBody>
          <a:bodyPr/>
          <a:lstStyle/>
          <a:p>
            <a:pPr>
              <a:lnSpc>
                <a:spcPct val="90000"/>
              </a:lnSpc>
              <a:buFont typeface="Wingdings" pitchFamily="2" charset="2"/>
              <a:buChar char="ü"/>
            </a:pPr>
            <a:r>
              <a:rPr lang="cs-CZ" sz="2400" dirty="0">
                <a:solidFill>
                  <a:schemeClr val="tx2"/>
                </a:solidFill>
              </a:rPr>
              <a:t>spadá pod LS </a:t>
            </a:r>
            <a:r>
              <a:rPr lang="cs-CZ" sz="2400" dirty="0" smtClean="0">
                <a:solidFill>
                  <a:schemeClr val="tx2"/>
                </a:solidFill>
              </a:rPr>
              <a:t>Česká Lípa</a:t>
            </a:r>
            <a:endParaRPr lang="cs-CZ" sz="2400" dirty="0">
              <a:solidFill>
                <a:schemeClr val="tx2"/>
              </a:solidFill>
            </a:endParaRPr>
          </a:p>
          <a:p>
            <a:pPr>
              <a:lnSpc>
                <a:spcPct val="90000"/>
              </a:lnSpc>
              <a:buFont typeface="Wingdings" pitchFamily="2" charset="2"/>
              <a:buChar char="ü"/>
            </a:pPr>
            <a:r>
              <a:rPr lang="cs-CZ" sz="2400" dirty="0"/>
              <a:t>v roce </a:t>
            </a:r>
            <a:r>
              <a:rPr lang="cs-CZ" sz="2400" dirty="0">
                <a:solidFill>
                  <a:schemeClr val="tx1"/>
                </a:solidFill>
                <a:latin typeface="+mn-lt"/>
                <a:ea typeface="+mn-ea"/>
                <a:cs typeface="+mn-cs"/>
              </a:rPr>
              <a:t>22. 4. </a:t>
            </a:r>
            <a:r>
              <a:rPr lang="cs-CZ" sz="2400" dirty="0" smtClean="0"/>
              <a:t>2003 </a:t>
            </a:r>
            <a:r>
              <a:rPr lang="cs-CZ" sz="2400" dirty="0"/>
              <a:t>zřízena </a:t>
            </a:r>
            <a:r>
              <a:rPr lang="cs-CZ" sz="2400" dirty="0" smtClean="0"/>
              <a:t>CHKO </a:t>
            </a:r>
            <a:r>
              <a:rPr lang="cs-CZ" sz="2400" dirty="0" err="1" smtClean="0"/>
              <a:t>Kokořín</a:t>
            </a:r>
            <a:r>
              <a:rPr lang="cs-CZ" sz="2400" dirty="0" smtClean="0"/>
              <a:t> Státní přírodní </a:t>
            </a:r>
            <a:r>
              <a:rPr lang="cs-CZ" sz="2400" dirty="0"/>
              <a:t>rezervace </a:t>
            </a:r>
            <a:r>
              <a:rPr lang="cs-CZ" sz="2400" dirty="0" smtClean="0"/>
              <a:t>Kostelecké bory</a:t>
            </a:r>
            <a:endParaRPr lang="cs-CZ" sz="2400" dirty="0">
              <a:solidFill>
                <a:schemeClr val="tx2"/>
              </a:solidFill>
            </a:endParaRPr>
          </a:p>
        </p:txBody>
      </p:sp>
      <p:sp>
        <p:nvSpPr>
          <p:cNvPr id="10245" name="Rectangle 5"/>
          <p:cNvSpPr>
            <a:spLocks noGrp="1" noChangeArrowheads="1"/>
          </p:cNvSpPr>
          <p:nvPr>
            <p:ph sz="half" idx="2"/>
          </p:nvPr>
        </p:nvSpPr>
        <p:spPr>
          <a:xfrm>
            <a:off x="395288" y="2781300"/>
            <a:ext cx="3743325" cy="3600450"/>
          </a:xfrm>
        </p:spPr>
        <p:txBody>
          <a:bodyPr/>
          <a:lstStyle/>
          <a:p>
            <a:pPr>
              <a:lnSpc>
                <a:spcPct val="90000"/>
              </a:lnSpc>
              <a:buFont typeface="Wingdings" pitchFamily="2" charset="2"/>
              <a:buChar char="ü"/>
            </a:pPr>
            <a:r>
              <a:rPr lang="cs-CZ" sz="2400" dirty="0" smtClean="0"/>
              <a:t>výměra 55,3 </a:t>
            </a:r>
            <a:r>
              <a:rPr lang="cs-CZ" sz="2400" dirty="0"/>
              <a:t>ha, </a:t>
            </a:r>
            <a:endParaRPr lang="cs-CZ" sz="2400" dirty="0" smtClean="0"/>
          </a:p>
          <a:p>
            <a:pPr>
              <a:lnSpc>
                <a:spcPct val="90000"/>
              </a:lnSpc>
              <a:buFont typeface="Wingdings" pitchFamily="2" charset="2"/>
              <a:buChar char="ü"/>
            </a:pPr>
            <a:r>
              <a:rPr lang="cs-CZ" sz="2400" dirty="0" smtClean="0"/>
              <a:t>nadmořská </a:t>
            </a:r>
            <a:r>
              <a:rPr lang="cs-CZ" sz="2400" dirty="0"/>
              <a:t>výška </a:t>
            </a:r>
            <a:r>
              <a:rPr lang="cs-CZ" sz="2400" dirty="0">
                <a:solidFill>
                  <a:schemeClr val="tx1"/>
                </a:solidFill>
                <a:latin typeface="+mn-lt"/>
                <a:ea typeface="+mn-ea"/>
                <a:cs typeface="+mn-cs"/>
              </a:rPr>
              <a:t>: </a:t>
            </a:r>
            <a:r>
              <a:rPr lang="cs-CZ" sz="2400" dirty="0" smtClean="0">
                <a:solidFill>
                  <a:schemeClr val="tx1"/>
                </a:solidFill>
                <a:latin typeface="+mn-lt"/>
                <a:ea typeface="+mn-ea"/>
                <a:cs typeface="+mn-cs"/>
              </a:rPr>
              <a:t>340-433 </a:t>
            </a:r>
            <a:r>
              <a:rPr lang="cs-CZ" sz="2400" dirty="0">
                <a:solidFill>
                  <a:schemeClr val="tx1"/>
                </a:solidFill>
                <a:latin typeface="+mn-lt"/>
                <a:ea typeface="+mn-ea"/>
                <a:cs typeface="+mn-cs"/>
              </a:rPr>
              <a:t>m</a:t>
            </a:r>
          </a:p>
          <a:p>
            <a:pPr>
              <a:lnSpc>
                <a:spcPct val="90000"/>
              </a:lnSpc>
              <a:buFont typeface="Wingdings" pitchFamily="2" charset="2"/>
              <a:buChar char="ü"/>
            </a:pPr>
            <a:r>
              <a:rPr lang="cs-CZ" sz="2400" dirty="0">
                <a:solidFill>
                  <a:schemeClr val="tx1"/>
                </a:solidFill>
                <a:latin typeface="+mn-lt"/>
                <a:ea typeface="+mn-ea"/>
                <a:cs typeface="+mn-cs"/>
              </a:rPr>
              <a:t>Průměrná teplota 7 – </a:t>
            </a:r>
            <a:r>
              <a:rPr lang="cs-CZ" sz="2400" dirty="0" err="1">
                <a:solidFill>
                  <a:schemeClr val="tx1"/>
                </a:solidFill>
                <a:latin typeface="+mn-lt"/>
                <a:ea typeface="+mn-ea"/>
                <a:cs typeface="+mn-cs"/>
              </a:rPr>
              <a:t>7</a:t>
            </a:r>
            <a:r>
              <a:rPr lang="cs-CZ" sz="2400" dirty="0">
                <a:solidFill>
                  <a:schemeClr val="tx1"/>
                </a:solidFill>
                <a:latin typeface="+mn-lt"/>
                <a:ea typeface="+mn-ea"/>
                <a:cs typeface="+mn-cs"/>
              </a:rPr>
              <a:t>,5 </a:t>
            </a:r>
            <a:r>
              <a:rPr lang="cs-CZ" sz="2400" dirty="0" smtClean="0">
                <a:solidFill>
                  <a:schemeClr val="tx1"/>
                </a:solidFill>
                <a:latin typeface="+mn-lt"/>
                <a:ea typeface="+mn-ea"/>
                <a:cs typeface="+mn-cs"/>
              </a:rPr>
              <a:t>stupňů</a:t>
            </a:r>
            <a:endParaRPr lang="cs-CZ" sz="2400" dirty="0">
              <a:solidFill>
                <a:schemeClr val="tx2"/>
              </a:solidFill>
            </a:endParaRPr>
          </a:p>
          <a:p>
            <a:pPr>
              <a:lnSpc>
                <a:spcPct val="90000"/>
              </a:lnSpc>
              <a:buFont typeface="Wingdings" pitchFamily="2" charset="2"/>
              <a:buChar char="ü"/>
            </a:pPr>
            <a:r>
              <a:rPr lang="cs-CZ" sz="2400" dirty="0"/>
              <a:t>výzkumné aktivity od </a:t>
            </a:r>
            <a:r>
              <a:rPr lang="cs-CZ" sz="2400" dirty="0" smtClean="0"/>
              <a:t>roku 2003</a:t>
            </a:r>
            <a:endParaRPr lang="cs-CZ" sz="2400" dirty="0">
              <a:solidFill>
                <a:schemeClr val="tx2"/>
              </a:solidFill>
            </a:endParaRPr>
          </a:p>
          <a:p>
            <a:pPr>
              <a:lnSpc>
                <a:spcPct val="90000"/>
              </a:lnSpc>
              <a:buFont typeface="Wingdings" pitchFamily="2" charset="2"/>
              <a:buChar char="ü"/>
            </a:pPr>
            <a:r>
              <a:rPr lang="cs-CZ" sz="2400" dirty="0">
                <a:solidFill>
                  <a:schemeClr val="tx2"/>
                </a:solidFill>
              </a:rPr>
              <a:t>v roce </a:t>
            </a:r>
            <a:r>
              <a:rPr lang="cs-CZ" sz="2400" dirty="0" smtClean="0">
                <a:solidFill>
                  <a:schemeClr val="tx2"/>
                </a:solidFill>
              </a:rPr>
              <a:t>2005 </a:t>
            </a:r>
            <a:r>
              <a:rPr lang="cs-CZ" sz="2400" dirty="0">
                <a:solidFill>
                  <a:schemeClr val="tx2"/>
                </a:solidFill>
              </a:rPr>
              <a:t>založena </a:t>
            </a:r>
            <a:r>
              <a:rPr lang="cs-CZ" sz="2400" dirty="0" smtClean="0">
                <a:solidFill>
                  <a:schemeClr val="tx2"/>
                </a:solidFill>
              </a:rPr>
              <a:t>TVP 100 x100</a:t>
            </a:r>
            <a:endParaRPr lang="cs-CZ" sz="2400" dirty="0">
              <a:solidFill>
                <a:schemeClr val="tx2"/>
              </a:solidFill>
            </a:endParaRPr>
          </a:p>
        </p:txBody>
      </p:sp>
    </p:spTree>
  </p:cSld>
  <p:clrMapOvr>
    <a:masterClrMapping/>
  </p:clrMapOvr>
  <p:transition spd="med">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8313" y="260350"/>
            <a:ext cx="8229600" cy="1143000"/>
          </a:xfrm>
        </p:spPr>
        <p:txBody>
          <a:bodyPr/>
          <a:lstStyle/>
          <a:p>
            <a:r>
              <a:rPr lang="cs-CZ" dirty="0"/>
              <a:t>Výsledky</a:t>
            </a:r>
          </a:p>
        </p:txBody>
      </p:sp>
      <p:sp>
        <p:nvSpPr>
          <p:cNvPr id="34819" name="Rectangle 3"/>
          <p:cNvSpPr>
            <a:spLocks noGrp="1" noChangeArrowheads="1"/>
          </p:cNvSpPr>
          <p:nvPr>
            <p:ph idx="1"/>
          </p:nvPr>
        </p:nvSpPr>
        <p:spPr>
          <a:xfrm>
            <a:off x="457200" y="1412875"/>
            <a:ext cx="8435975" cy="5111750"/>
          </a:xfrm>
        </p:spPr>
        <p:txBody>
          <a:bodyPr/>
          <a:lstStyle/>
          <a:p>
            <a:pPr>
              <a:buFont typeface="Wingdings" pitchFamily="2" charset="2"/>
              <a:buChar char="ü"/>
            </a:pPr>
            <a:r>
              <a:rPr lang="cs-CZ" sz="2400" dirty="0"/>
              <a:t>značně agregována přirozená obnova,</a:t>
            </a:r>
          </a:p>
          <a:p>
            <a:pPr>
              <a:buFont typeface="Wingdings" pitchFamily="2" charset="2"/>
              <a:buChar char="ü"/>
            </a:pPr>
            <a:r>
              <a:rPr lang="cs-CZ" sz="2400" dirty="0" smtClean="0"/>
              <a:t>procentuální zastoupení přirozené obnovy:  </a:t>
            </a:r>
          </a:p>
          <a:p>
            <a:pPr>
              <a:buNone/>
            </a:pPr>
            <a:r>
              <a:rPr lang="cs-CZ" sz="2400" dirty="0" smtClean="0"/>
              <a:t>TVP 1 – 100% BO,  7750 Ks v přepočtu na hektar.</a:t>
            </a:r>
          </a:p>
          <a:p>
            <a:pPr>
              <a:buNone/>
            </a:pPr>
            <a:r>
              <a:rPr lang="cs-CZ" sz="2400" dirty="0" smtClean="0"/>
              <a:t>TVP 2 – 98 % BO, 2% SM,  11750 Ks.</a:t>
            </a:r>
          </a:p>
          <a:p>
            <a:pPr>
              <a:buNone/>
            </a:pPr>
            <a:r>
              <a:rPr lang="cs-CZ" sz="2400" dirty="0" smtClean="0"/>
              <a:t>TVP 3 – 57% BO, 3% SM, 38% BŘ 17250 Ks.</a:t>
            </a:r>
          </a:p>
          <a:p>
            <a:pPr>
              <a:buNone/>
            </a:pPr>
            <a:r>
              <a:rPr lang="cs-CZ" sz="2400" dirty="0" smtClean="0"/>
              <a:t>TVP 4 – 98% BO, 2% SM 14250 Ks.</a:t>
            </a:r>
          </a:p>
          <a:p>
            <a:pPr>
              <a:buFont typeface="Wingdings" pitchFamily="2" charset="2"/>
              <a:buChar char="ü"/>
            </a:pPr>
            <a:r>
              <a:rPr lang="cs-CZ" sz="2400" dirty="0" smtClean="0"/>
              <a:t>zmlazování BO </a:t>
            </a:r>
            <a:r>
              <a:rPr lang="cs-CZ" sz="2400" dirty="0"/>
              <a:t>na </a:t>
            </a:r>
            <a:r>
              <a:rPr lang="cs-CZ" sz="2400" dirty="0" smtClean="0"/>
              <a:t>menších </a:t>
            </a:r>
            <a:r>
              <a:rPr lang="cs-CZ" sz="2400" dirty="0"/>
              <a:t>plochách a terénních depresích</a:t>
            </a:r>
            <a:r>
              <a:rPr lang="cs-CZ" sz="2400" dirty="0" smtClean="0"/>
              <a:t>, na světlinách a vyvýšeninách, </a:t>
            </a:r>
            <a:r>
              <a:rPr lang="cs-CZ" sz="2400" dirty="0"/>
              <a:t>SM v </a:t>
            </a:r>
            <a:r>
              <a:rPr lang="cs-CZ" sz="2400" dirty="0" smtClean="0"/>
              <a:t>menších ojedinělých </a:t>
            </a:r>
            <a:r>
              <a:rPr lang="cs-CZ" sz="2400" dirty="0"/>
              <a:t>skupinách, </a:t>
            </a:r>
            <a:r>
              <a:rPr lang="cs-CZ" sz="2400" dirty="0" smtClean="0"/>
              <a:t>mezi-skalní údolí, úžlabiny (vlhčí místa) a </a:t>
            </a:r>
            <a:r>
              <a:rPr lang="cs-CZ" sz="2400" dirty="0"/>
              <a:t>na mrtvém </a:t>
            </a:r>
            <a:r>
              <a:rPr lang="cs-CZ" sz="2400" dirty="0" smtClean="0"/>
              <a:t>dřevě. </a:t>
            </a:r>
          </a:p>
          <a:p>
            <a:pPr>
              <a:buFont typeface="Wingdings" pitchFamily="2" charset="2"/>
              <a:buChar char="ü"/>
            </a:pPr>
            <a:r>
              <a:rPr lang="cs-CZ" sz="2400" dirty="0" smtClean="0"/>
              <a:t>biodiverzita byla malá</a:t>
            </a:r>
            <a:endParaRPr lang="cs-CZ" sz="2400"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500"/>
                                        <p:tgtEl>
                                          <p:spTgt spid="34819">
                                            <p:txEl>
                                              <p:pRg st="0" end="0"/>
                                            </p:txEl>
                                          </p:spTgt>
                                        </p:tgtEl>
                                      </p:cBhvr>
                                    </p:animEffect>
                                    <p:anim calcmode="lin" valueType="num">
                                      <p:cBhvr>
                                        <p:cTn id="8"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481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4819">
                                            <p:txEl>
                                              <p:pRg st="6" end="6"/>
                                            </p:txEl>
                                          </p:spTgt>
                                        </p:tgtEl>
                                        <p:attrNameLst>
                                          <p:attrName>style.visibility</p:attrName>
                                        </p:attrNameLst>
                                      </p:cBhvr>
                                      <p:to>
                                        <p:strVal val="visible"/>
                                      </p:to>
                                    </p:set>
                                    <p:animEffect transition="in" filter="fade">
                                      <p:cBhvr>
                                        <p:cTn id="13" dur="500"/>
                                        <p:tgtEl>
                                          <p:spTgt spid="34819">
                                            <p:txEl>
                                              <p:pRg st="6" end="6"/>
                                            </p:txEl>
                                          </p:spTgt>
                                        </p:tgtEl>
                                      </p:cBhvr>
                                    </p:animEffect>
                                    <p:anim calcmode="lin" valueType="num">
                                      <p:cBhvr>
                                        <p:cTn id="14" dur="5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p:cTn id="15" dur="500" fill="hold"/>
                                        <p:tgtEl>
                                          <p:spTgt spid="34819">
                                            <p:txEl>
                                              <p:pRg st="6" end="6"/>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4819">
                                            <p:txEl>
                                              <p:pRg st="7" end="7"/>
                                            </p:txEl>
                                          </p:spTgt>
                                        </p:tgtEl>
                                        <p:attrNameLst>
                                          <p:attrName>style.visibility</p:attrName>
                                        </p:attrNameLst>
                                      </p:cBhvr>
                                      <p:to>
                                        <p:strVal val="visible"/>
                                      </p:to>
                                    </p:set>
                                    <p:animEffect transition="in" filter="fade">
                                      <p:cBhvr>
                                        <p:cTn id="19" dur="500"/>
                                        <p:tgtEl>
                                          <p:spTgt spid="34819">
                                            <p:txEl>
                                              <p:pRg st="7" end="7"/>
                                            </p:txEl>
                                          </p:spTgt>
                                        </p:tgtEl>
                                      </p:cBhvr>
                                    </p:animEffect>
                                    <p:anim calcmode="lin" valueType="num">
                                      <p:cBhvr>
                                        <p:cTn id="20" dur="500" fill="hold"/>
                                        <p:tgtEl>
                                          <p:spTgt spid="34819">
                                            <p:txEl>
                                              <p:pRg st="7" end="7"/>
                                            </p:txEl>
                                          </p:spTgt>
                                        </p:tgtEl>
                                        <p:attrNameLst>
                                          <p:attrName>ppt_x</p:attrName>
                                        </p:attrNameLst>
                                      </p:cBhvr>
                                      <p:tavLst>
                                        <p:tav tm="0">
                                          <p:val>
                                            <p:strVal val="#ppt_x"/>
                                          </p:val>
                                        </p:tav>
                                        <p:tav tm="100000">
                                          <p:val>
                                            <p:strVal val="#ppt_x"/>
                                          </p:val>
                                        </p:tav>
                                      </p:tavLst>
                                    </p:anim>
                                    <p:anim calcmode="lin" valueType="num">
                                      <p:cBhvr>
                                        <p:cTn id="21" dur="500" fill="hold"/>
                                        <p:tgtEl>
                                          <p:spTgt spid="34819">
                                            <p:txEl>
                                              <p:pRg st="7" end="7"/>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4819">
                                            <p:txEl>
                                              <p:pRg st="1" end="1"/>
                                            </p:txEl>
                                          </p:spTgt>
                                        </p:tgtEl>
                                        <p:attrNameLst>
                                          <p:attrName>style.visibility</p:attrName>
                                        </p:attrNameLst>
                                      </p:cBhvr>
                                      <p:to>
                                        <p:strVal val="visible"/>
                                      </p:to>
                                    </p:set>
                                    <p:animEffect transition="in" filter="fade">
                                      <p:cBhvr>
                                        <p:cTn id="25" dur="500"/>
                                        <p:tgtEl>
                                          <p:spTgt spid="34819">
                                            <p:txEl>
                                              <p:pRg st="1" end="1"/>
                                            </p:txEl>
                                          </p:spTgt>
                                        </p:tgtEl>
                                      </p:cBhvr>
                                    </p:animEffect>
                                    <p:anim calcmode="lin" valueType="num">
                                      <p:cBhvr>
                                        <p:cTn id="26"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34819">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4819">
                                            <p:txEl>
                                              <p:pRg st="2" end="2"/>
                                            </p:txEl>
                                          </p:spTgt>
                                        </p:tgtEl>
                                        <p:attrNameLst>
                                          <p:attrName>style.visibility</p:attrName>
                                        </p:attrNameLst>
                                      </p:cBhvr>
                                      <p:to>
                                        <p:strVal val="visible"/>
                                      </p:to>
                                    </p:set>
                                    <p:animEffect transition="in" filter="fade">
                                      <p:cBhvr>
                                        <p:cTn id="31" dur="500"/>
                                        <p:tgtEl>
                                          <p:spTgt spid="34819">
                                            <p:txEl>
                                              <p:pRg st="2" end="2"/>
                                            </p:txEl>
                                          </p:spTgt>
                                        </p:tgtEl>
                                      </p:cBhvr>
                                    </p:animEffect>
                                    <p:anim calcmode="lin" valueType="num">
                                      <p:cBhvr>
                                        <p:cTn id="32"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34819">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4819">
                                            <p:txEl>
                                              <p:pRg st="3" end="3"/>
                                            </p:txEl>
                                          </p:spTgt>
                                        </p:tgtEl>
                                        <p:attrNameLst>
                                          <p:attrName>style.visibility</p:attrName>
                                        </p:attrNameLst>
                                      </p:cBhvr>
                                      <p:to>
                                        <p:strVal val="visible"/>
                                      </p:to>
                                    </p:set>
                                    <p:animEffect transition="in" filter="fade">
                                      <p:cBhvr>
                                        <p:cTn id="37" dur="500"/>
                                        <p:tgtEl>
                                          <p:spTgt spid="34819">
                                            <p:txEl>
                                              <p:pRg st="3" end="3"/>
                                            </p:txEl>
                                          </p:spTgt>
                                        </p:tgtEl>
                                      </p:cBhvr>
                                    </p:animEffect>
                                    <p:anim calcmode="lin" valueType="num">
                                      <p:cBhvr>
                                        <p:cTn id="38"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34819">
                                            <p:txEl>
                                              <p:pRg st="3" end="3"/>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34819">
                                            <p:txEl>
                                              <p:pRg st="4" end="4"/>
                                            </p:txEl>
                                          </p:spTgt>
                                        </p:tgtEl>
                                        <p:attrNameLst>
                                          <p:attrName>style.visibility</p:attrName>
                                        </p:attrNameLst>
                                      </p:cBhvr>
                                      <p:to>
                                        <p:strVal val="visible"/>
                                      </p:to>
                                    </p:set>
                                    <p:animEffect transition="in" filter="fade">
                                      <p:cBhvr>
                                        <p:cTn id="43" dur="500"/>
                                        <p:tgtEl>
                                          <p:spTgt spid="34819">
                                            <p:txEl>
                                              <p:pRg st="4" end="4"/>
                                            </p:txEl>
                                          </p:spTgt>
                                        </p:tgtEl>
                                      </p:cBhvr>
                                    </p:animEffect>
                                    <p:anim calcmode="lin" valueType="num">
                                      <p:cBhvr>
                                        <p:cTn id="44"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p:cTn id="45" dur="500" fill="hold"/>
                                        <p:tgtEl>
                                          <p:spTgt spid="34819">
                                            <p:txEl>
                                              <p:pRg st="4" end="4"/>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34819">
                                            <p:txEl>
                                              <p:pRg st="5" end="5"/>
                                            </p:txEl>
                                          </p:spTgt>
                                        </p:tgtEl>
                                        <p:attrNameLst>
                                          <p:attrName>style.visibility</p:attrName>
                                        </p:attrNameLst>
                                      </p:cBhvr>
                                      <p:to>
                                        <p:strVal val="visible"/>
                                      </p:to>
                                    </p:set>
                                    <p:animEffect transition="in" filter="fade">
                                      <p:cBhvr>
                                        <p:cTn id="49" dur="500"/>
                                        <p:tgtEl>
                                          <p:spTgt spid="34819">
                                            <p:txEl>
                                              <p:pRg st="5" end="5"/>
                                            </p:txEl>
                                          </p:spTgt>
                                        </p:tgtEl>
                                      </p:cBhvr>
                                    </p:animEffect>
                                    <p:anim calcmode="lin" valueType="num">
                                      <p:cBhvr>
                                        <p:cTn id="50" dur="5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3481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cs-CZ" dirty="0"/>
              <a:t>Závěr</a:t>
            </a:r>
          </a:p>
        </p:txBody>
      </p:sp>
      <p:sp>
        <p:nvSpPr>
          <p:cNvPr id="36867" name="Rectangle 3"/>
          <p:cNvSpPr>
            <a:spLocks noGrp="1" noChangeArrowheads="1"/>
          </p:cNvSpPr>
          <p:nvPr>
            <p:ph idx="1"/>
          </p:nvPr>
        </p:nvSpPr>
        <p:spPr>
          <a:xfrm>
            <a:off x="457200" y="1600200"/>
            <a:ext cx="8229600" cy="4924425"/>
          </a:xfrm>
        </p:spPr>
        <p:txBody>
          <a:bodyPr/>
          <a:lstStyle/>
          <a:p>
            <a:pPr>
              <a:lnSpc>
                <a:spcPct val="90000"/>
              </a:lnSpc>
              <a:buFont typeface="Wingdings" pitchFamily="2" charset="2"/>
              <a:buChar char="ü"/>
            </a:pPr>
            <a:r>
              <a:rPr lang="cs-CZ" sz="2400" dirty="0"/>
              <a:t>relativně </a:t>
            </a:r>
            <a:r>
              <a:rPr lang="cs-CZ" sz="2400" dirty="0" smtClean="0"/>
              <a:t>stálost </a:t>
            </a:r>
            <a:r>
              <a:rPr lang="cs-CZ" sz="2400" dirty="0"/>
              <a:t>původního druhového složení porostů </a:t>
            </a:r>
            <a:r>
              <a:rPr lang="cs-CZ" sz="2400" dirty="0" smtClean="0"/>
              <a:t>v</a:t>
            </a:r>
            <a:r>
              <a:rPr lang="cs-CZ" sz="2400" dirty="0"/>
              <a:t> rámci malého vývojového </a:t>
            </a:r>
            <a:r>
              <a:rPr lang="cs-CZ" sz="2400" dirty="0" smtClean="0"/>
              <a:t>cyklu</a:t>
            </a:r>
            <a:endParaRPr lang="cs-CZ" sz="2400" dirty="0"/>
          </a:p>
          <a:p>
            <a:pPr>
              <a:lnSpc>
                <a:spcPct val="90000"/>
              </a:lnSpc>
              <a:buFont typeface="Wingdings" pitchFamily="2" charset="2"/>
              <a:buChar char="ü"/>
            </a:pPr>
            <a:r>
              <a:rPr lang="cs-CZ" sz="2400" dirty="0"/>
              <a:t>podstatný potenciál přirozené obnovy téměř ve všem </a:t>
            </a:r>
            <a:r>
              <a:rPr lang="cs-CZ" sz="2400" dirty="0" smtClean="0"/>
              <a:t>porostech</a:t>
            </a:r>
            <a:r>
              <a:rPr lang="cs-CZ" sz="2400" dirty="0"/>
              <a:t> </a:t>
            </a:r>
          </a:p>
          <a:p>
            <a:pPr>
              <a:lnSpc>
                <a:spcPct val="90000"/>
              </a:lnSpc>
              <a:buFont typeface="Wingdings" pitchFamily="2" charset="2"/>
              <a:buChar char="ü"/>
            </a:pPr>
            <a:r>
              <a:rPr lang="cs-CZ" sz="2400" dirty="0"/>
              <a:t>v maximální možné míře využívání přirozené </a:t>
            </a:r>
            <a:r>
              <a:rPr lang="cs-CZ" sz="2400" dirty="0" smtClean="0"/>
              <a:t>obnovy</a:t>
            </a:r>
            <a:endParaRPr lang="cs-CZ" sz="2400" dirty="0"/>
          </a:p>
          <a:p>
            <a:pPr>
              <a:lnSpc>
                <a:spcPct val="90000"/>
              </a:lnSpc>
              <a:buFont typeface="Wingdings" pitchFamily="2" charset="2"/>
              <a:buChar char="ü"/>
            </a:pPr>
            <a:r>
              <a:rPr lang="cs-CZ" sz="2400" dirty="0"/>
              <a:t>významná role ponechaného mrtvého dřeva (koloběh živin, přirozená obnova, druhová rozmanitost)</a:t>
            </a:r>
          </a:p>
          <a:p>
            <a:pPr>
              <a:lnSpc>
                <a:spcPct val="90000"/>
              </a:lnSpc>
              <a:buFont typeface="Wingdings" pitchFamily="2" charset="2"/>
              <a:buChar char="ü"/>
            </a:pPr>
            <a:r>
              <a:rPr lang="cs-CZ" sz="2400" dirty="0" smtClean="0"/>
              <a:t>způsob zalesnění, stanovení druhů a procento melioračních a zpevňujících dřevin při obnově porostu - přirozená obnova</a:t>
            </a:r>
          </a:p>
          <a:p>
            <a:pPr>
              <a:lnSpc>
                <a:spcPct val="90000"/>
              </a:lnSpc>
              <a:buFont typeface="Wingdings" pitchFamily="2" charset="2"/>
              <a:buChar char="ü"/>
            </a:pPr>
            <a:r>
              <a:rPr lang="cs-CZ" sz="2400" dirty="0" smtClean="0"/>
              <a:t>péče o nálety, nárosty a kultury a výchova porostů, včetně doporučených technologií - zásadně neprovádět, uplatní se pouze přírodní výběr dřevin (</a:t>
            </a:r>
            <a:r>
              <a:rPr lang="cs-CZ" sz="2400" dirty="0" err="1" smtClean="0"/>
              <a:t>autoredukce</a:t>
            </a:r>
            <a:r>
              <a:rPr lang="cs-CZ" sz="2400" dirty="0" smtClean="0"/>
              <a:t>).</a:t>
            </a:r>
          </a:p>
          <a:p>
            <a:pPr>
              <a:lnSpc>
                <a:spcPct val="90000"/>
              </a:lnSpc>
            </a:pPr>
            <a:endParaRPr lang="cs-CZ" sz="2400"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p:cTn id="7" dur="1000" fill="hold"/>
                                        <p:tgtEl>
                                          <p:spTgt spid="3686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686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6867">
                                            <p:txEl>
                                              <p:pRg st="0" end="0"/>
                                            </p:txEl>
                                          </p:spTgt>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p:cTn id="13" dur="1000" fill="hold"/>
                                        <p:tgtEl>
                                          <p:spTgt spid="36867">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6867">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36867">
                                            <p:txEl>
                                              <p:pRg st="1" end="1"/>
                                            </p:txEl>
                                          </p:spTgt>
                                        </p:tgtEl>
                                      </p:cBhvr>
                                    </p:animEffect>
                                  </p:childTnLst>
                                </p:cTn>
                              </p:par>
                            </p:childTnLst>
                          </p:cTn>
                        </p:par>
                        <p:par>
                          <p:cTn id="16" fill="hold">
                            <p:stCondLst>
                              <p:cond delay="2000"/>
                            </p:stCondLst>
                            <p:childTnLst>
                              <p:par>
                                <p:cTn id="17" presetID="53" presetClass="entr" presetSubtype="0" fill="hold" nodeType="after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p:cTn id="19" dur="1000" fill="hold"/>
                                        <p:tgtEl>
                                          <p:spTgt spid="36867">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6867">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36867">
                                            <p:txEl>
                                              <p:pRg st="2" end="2"/>
                                            </p:txEl>
                                          </p:spTgt>
                                        </p:tgtEl>
                                      </p:cBhvr>
                                    </p:animEffect>
                                  </p:childTnLst>
                                </p:cTn>
                              </p:par>
                            </p:childTnLst>
                          </p:cTn>
                        </p:par>
                        <p:par>
                          <p:cTn id="22" fill="hold">
                            <p:stCondLst>
                              <p:cond delay="3000"/>
                            </p:stCondLst>
                            <p:childTnLst>
                              <p:par>
                                <p:cTn id="23" presetID="53" presetClass="entr" presetSubtype="0" fill="hold" nodeType="after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p:cTn id="25" dur="1000" fill="hold"/>
                                        <p:tgtEl>
                                          <p:spTgt spid="36867">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6867">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36867">
                                            <p:txEl>
                                              <p:pRg st="3" end="3"/>
                                            </p:txEl>
                                          </p:spTgt>
                                        </p:tgtEl>
                                      </p:cBhvr>
                                    </p:animEffect>
                                  </p:childTnLst>
                                </p:cTn>
                              </p:par>
                            </p:childTnLst>
                          </p:cTn>
                        </p:par>
                        <p:par>
                          <p:cTn id="28" fill="hold">
                            <p:stCondLst>
                              <p:cond delay="4000"/>
                            </p:stCondLst>
                            <p:childTnLst>
                              <p:par>
                                <p:cTn id="29" presetID="53" presetClass="entr" presetSubtype="0" fill="hold" nodeType="afterEffect">
                                  <p:stCondLst>
                                    <p:cond delay="0"/>
                                  </p:stCondLst>
                                  <p:childTnLst>
                                    <p:set>
                                      <p:cBhvr>
                                        <p:cTn id="30" dur="1" fill="hold">
                                          <p:stCondLst>
                                            <p:cond delay="0"/>
                                          </p:stCondLst>
                                        </p:cTn>
                                        <p:tgtEl>
                                          <p:spTgt spid="36867">
                                            <p:txEl>
                                              <p:pRg st="4" end="4"/>
                                            </p:txEl>
                                          </p:spTgt>
                                        </p:tgtEl>
                                        <p:attrNameLst>
                                          <p:attrName>style.visibility</p:attrName>
                                        </p:attrNameLst>
                                      </p:cBhvr>
                                      <p:to>
                                        <p:strVal val="visible"/>
                                      </p:to>
                                    </p:set>
                                    <p:anim calcmode="lin" valueType="num">
                                      <p:cBhvr>
                                        <p:cTn id="31" dur="1000" fill="hold"/>
                                        <p:tgtEl>
                                          <p:spTgt spid="36867">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6867">
                                            <p:txEl>
                                              <p:pRg st="4" end="4"/>
                                            </p:txEl>
                                          </p:spTgt>
                                        </p:tgtEl>
                                        <p:attrNameLst>
                                          <p:attrName>ppt_h</p:attrName>
                                        </p:attrNameLst>
                                      </p:cBhvr>
                                      <p:tavLst>
                                        <p:tav tm="0">
                                          <p:val>
                                            <p:fltVal val="0"/>
                                          </p:val>
                                        </p:tav>
                                        <p:tav tm="100000">
                                          <p:val>
                                            <p:strVal val="#ppt_h"/>
                                          </p:val>
                                        </p:tav>
                                      </p:tavLst>
                                    </p:anim>
                                    <p:animEffect transition="in" filter="fade">
                                      <p:cBhvr>
                                        <p:cTn id="33" dur="1000"/>
                                        <p:tgtEl>
                                          <p:spTgt spid="36867">
                                            <p:txEl>
                                              <p:pRg st="4" end="4"/>
                                            </p:txEl>
                                          </p:spTgt>
                                        </p:tgtEl>
                                      </p:cBhvr>
                                    </p:animEffect>
                                  </p:childTnLst>
                                </p:cTn>
                              </p:par>
                            </p:childTnLst>
                          </p:cTn>
                        </p:par>
                        <p:par>
                          <p:cTn id="34" fill="hold">
                            <p:stCondLst>
                              <p:cond delay="5000"/>
                            </p:stCondLst>
                            <p:childTnLst>
                              <p:par>
                                <p:cTn id="35" presetID="53" presetClass="entr" presetSubtype="0" fill="hold" nodeType="afterEffect">
                                  <p:stCondLst>
                                    <p:cond delay="0"/>
                                  </p:stCondLst>
                                  <p:childTnLst>
                                    <p:set>
                                      <p:cBhvr>
                                        <p:cTn id="36" dur="1" fill="hold">
                                          <p:stCondLst>
                                            <p:cond delay="0"/>
                                          </p:stCondLst>
                                        </p:cTn>
                                        <p:tgtEl>
                                          <p:spTgt spid="36867">
                                            <p:txEl>
                                              <p:pRg st="5" end="5"/>
                                            </p:txEl>
                                          </p:spTgt>
                                        </p:tgtEl>
                                        <p:attrNameLst>
                                          <p:attrName>style.visibility</p:attrName>
                                        </p:attrNameLst>
                                      </p:cBhvr>
                                      <p:to>
                                        <p:strVal val="visible"/>
                                      </p:to>
                                    </p:set>
                                    <p:anim calcmode="lin" valueType="num">
                                      <p:cBhvr>
                                        <p:cTn id="37" dur="1000" fill="hold"/>
                                        <p:tgtEl>
                                          <p:spTgt spid="36867">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6867">
                                            <p:txEl>
                                              <p:pRg st="5" end="5"/>
                                            </p:txEl>
                                          </p:spTgt>
                                        </p:tgtEl>
                                        <p:attrNameLst>
                                          <p:attrName>ppt_h</p:attrName>
                                        </p:attrNameLst>
                                      </p:cBhvr>
                                      <p:tavLst>
                                        <p:tav tm="0">
                                          <p:val>
                                            <p:fltVal val="0"/>
                                          </p:val>
                                        </p:tav>
                                        <p:tav tm="100000">
                                          <p:val>
                                            <p:strVal val="#ppt_h"/>
                                          </p:val>
                                        </p:tav>
                                      </p:tavLst>
                                    </p:anim>
                                    <p:animEffect transition="in" filter="fade">
                                      <p:cBhvr>
                                        <p:cTn id="39" dur="1000"/>
                                        <p:tgtEl>
                                          <p:spTgt spid="36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lstStyle/>
          <a:p>
            <a:r>
              <a:rPr lang="cs-CZ" dirty="0" smtClean="0"/>
              <a:t>Závěr</a:t>
            </a:r>
            <a:endParaRPr lang="cs-CZ" dirty="0"/>
          </a:p>
        </p:txBody>
      </p:sp>
      <p:sp>
        <p:nvSpPr>
          <p:cNvPr id="3" name="Zástupný symbol pro obsah 2"/>
          <p:cNvSpPr>
            <a:spLocks noGrp="1"/>
          </p:cNvSpPr>
          <p:nvPr>
            <p:ph idx="1"/>
          </p:nvPr>
        </p:nvSpPr>
        <p:spPr>
          <a:xfrm>
            <a:off x="395536" y="1124744"/>
            <a:ext cx="8229600" cy="4525963"/>
          </a:xfrm>
        </p:spPr>
        <p:txBody>
          <a:bodyPr/>
          <a:lstStyle/>
          <a:p>
            <a:r>
              <a:rPr lang="cs-CZ" sz="2400" dirty="0" smtClean="0"/>
              <a:t>provádění nahodilých těžeb včetně doporučených technologií - realizace nahodilých těžeb je vyloučena. Veškerá dřevní hmota zůstane ponechána na místě k zetlení.</a:t>
            </a:r>
          </a:p>
          <a:p>
            <a:r>
              <a:rPr lang="cs-CZ" sz="2400" dirty="0" smtClean="0"/>
              <a:t>cílem je vytvořit základní předpoklady pro uchování a obnovu klimaxových, autoregulačně se vyvíjejících lesních ekosystémů a umožnit sledování jejich dalšího vývoje při maximálním omezení lidských vlivů.</a:t>
            </a:r>
          </a:p>
          <a:p>
            <a:r>
              <a:rPr lang="cs-CZ" sz="2400" dirty="0" smtClean="0">
                <a:ea typeface="Times New Roman"/>
              </a:rPr>
              <a:t>využívat spontánních projevů a dynamiky lesních ekosystémů</a:t>
            </a:r>
            <a:r>
              <a:rPr lang="cs-CZ" dirty="0" smtClean="0">
                <a:ea typeface="Times New Roman"/>
              </a:rPr>
              <a:t>.</a:t>
            </a:r>
          </a:p>
          <a:p>
            <a:pPr>
              <a:lnSpc>
                <a:spcPct val="150000"/>
              </a:lnSpc>
              <a:spcAft>
                <a:spcPts val="0"/>
              </a:spcAft>
            </a:pPr>
            <a:r>
              <a:rPr lang="cs-CZ" sz="2400" dirty="0" smtClean="0">
                <a:ea typeface="Times New Roman"/>
              </a:rPr>
              <a:t>zachovat a zvýšit biodiverzitu zde zastoupených ekosystémů a vytvářet podmínky pro rozvoj vzácných a chráněných druhů rostlin a živočichů.</a:t>
            </a:r>
          </a:p>
          <a:p>
            <a:endParaRPr lang="cs-CZ" dirty="0"/>
          </a:p>
        </p:txBody>
      </p:sp>
    </p:spTree>
  </p:cSld>
  <p:clrMapOvr>
    <a:masterClrMapping/>
  </p:clrMapOvr>
  <p:transition spd="med">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effectLst>
                  <a:outerShdw blurRad="38100" dist="38100" dir="2700000" algn="tl">
                    <a:srgbClr val="FFFFFF"/>
                  </a:outerShdw>
                </a:effectLst>
              </a:rPr>
              <a:t>Děkuji Vám za pozornost</a:t>
            </a:r>
            <a:endParaRPr lang="cs-CZ" dirty="0"/>
          </a:p>
        </p:txBody>
      </p:sp>
      <p:sp>
        <p:nvSpPr>
          <p:cNvPr id="3" name="Podnadpis 2"/>
          <p:cNvSpPr>
            <a:spLocks noGrp="1"/>
          </p:cNvSpPr>
          <p:nvPr>
            <p:ph type="subTitle" idx="1"/>
          </p:nvPr>
        </p:nvSpPr>
        <p:spPr/>
        <p:txBody>
          <a:bodyPr/>
          <a:lstStyle/>
          <a:p>
            <a:endParaRPr lang="cs-CZ"/>
          </a:p>
        </p:txBody>
      </p:sp>
    </p:spTree>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Charakteristika zájmové oblasti</a:t>
            </a:r>
            <a:endParaRPr lang="cs-CZ" dirty="0"/>
          </a:p>
        </p:txBody>
      </p:sp>
      <p:pic>
        <p:nvPicPr>
          <p:cNvPr id="3" name="Obrázek 2"/>
          <p:cNvPicPr/>
          <p:nvPr/>
        </p:nvPicPr>
        <p:blipFill>
          <a:blip r:embed="rId2" cstate="print"/>
          <a:srcRect/>
          <a:stretch>
            <a:fillRect/>
          </a:stretch>
        </p:blipFill>
        <p:spPr bwMode="auto">
          <a:xfrm>
            <a:off x="467544" y="1340768"/>
            <a:ext cx="8208912" cy="5688632"/>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468313" y="188913"/>
            <a:ext cx="8229600" cy="1143000"/>
          </a:xfrm>
        </p:spPr>
        <p:txBody>
          <a:bodyPr/>
          <a:lstStyle/>
          <a:p>
            <a:r>
              <a:rPr lang="cs-CZ" dirty="0"/>
              <a:t>Charakteristika </a:t>
            </a:r>
            <a:r>
              <a:rPr lang="cs-CZ" dirty="0" smtClean="0"/>
              <a:t>TVP 100x100</a:t>
            </a:r>
            <a:endParaRPr lang="cs-CZ" dirty="0"/>
          </a:p>
        </p:txBody>
      </p:sp>
      <p:sp>
        <p:nvSpPr>
          <p:cNvPr id="15365" name="Rectangle 5"/>
          <p:cNvSpPr>
            <a:spLocks noGrp="1" noChangeArrowheads="1"/>
          </p:cNvSpPr>
          <p:nvPr>
            <p:ph sz="half" idx="1"/>
          </p:nvPr>
        </p:nvSpPr>
        <p:spPr>
          <a:xfrm>
            <a:off x="755650" y="1600200"/>
            <a:ext cx="7848798" cy="4525963"/>
          </a:xfrm>
        </p:spPr>
        <p:txBody>
          <a:bodyPr/>
          <a:lstStyle/>
          <a:p>
            <a:pPr lvl="0"/>
            <a:r>
              <a:rPr lang="cs-CZ" sz="2400" dirty="0">
                <a:solidFill>
                  <a:schemeClr val="tx1"/>
                </a:solidFill>
                <a:latin typeface="+mn-lt"/>
                <a:ea typeface="+mn-ea"/>
                <a:cs typeface="+mn-cs"/>
              </a:rPr>
              <a:t>Soubor lesních typů – 0K</a:t>
            </a:r>
          </a:p>
          <a:p>
            <a:pPr lvl="0"/>
            <a:r>
              <a:rPr lang="cs-CZ" sz="2400" dirty="0">
                <a:solidFill>
                  <a:schemeClr val="tx1"/>
                </a:solidFill>
                <a:latin typeface="+mn-lt"/>
                <a:ea typeface="+mn-ea"/>
                <a:cs typeface="+mn-cs"/>
              </a:rPr>
              <a:t>Půdní typ – podzol </a:t>
            </a:r>
            <a:r>
              <a:rPr lang="cs-CZ" sz="2400" dirty="0" err="1">
                <a:solidFill>
                  <a:schemeClr val="tx1"/>
                </a:solidFill>
                <a:latin typeface="+mn-lt"/>
                <a:ea typeface="+mn-ea"/>
                <a:cs typeface="+mn-cs"/>
              </a:rPr>
              <a:t>arentický</a:t>
            </a:r>
            <a:r>
              <a:rPr lang="cs-CZ" sz="2400" dirty="0">
                <a:solidFill>
                  <a:schemeClr val="tx1"/>
                </a:solidFill>
                <a:latin typeface="+mn-lt"/>
                <a:ea typeface="+mn-ea"/>
                <a:cs typeface="+mn-cs"/>
              </a:rPr>
              <a:t>, </a:t>
            </a:r>
            <a:r>
              <a:rPr lang="cs-CZ" sz="2400" dirty="0" err="1">
                <a:solidFill>
                  <a:schemeClr val="tx1"/>
                </a:solidFill>
                <a:latin typeface="+mn-lt"/>
                <a:ea typeface="+mn-ea"/>
                <a:cs typeface="+mn-cs"/>
              </a:rPr>
              <a:t>regozem</a:t>
            </a:r>
            <a:r>
              <a:rPr lang="cs-CZ" sz="2400" dirty="0">
                <a:solidFill>
                  <a:schemeClr val="tx1"/>
                </a:solidFill>
                <a:latin typeface="+mn-lt"/>
                <a:ea typeface="+mn-ea"/>
                <a:cs typeface="+mn-cs"/>
              </a:rPr>
              <a:t> </a:t>
            </a:r>
            <a:r>
              <a:rPr lang="cs-CZ" sz="2400" dirty="0" err="1">
                <a:solidFill>
                  <a:schemeClr val="tx1"/>
                </a:solidFill>
                <a:latin typeface="+mn-lt"/>
                <a:ea typeface="+mn-ea"/>
                <a:cs typeface="+mn-cs"/>
              </a:rPr>
              <a:t>arentická</a:t>
            </a:r>
            <a:r>
              <a:rPr lang="cs-CZ" sz="2400" dirty="0">
                <a:solidFill>
                  <a:schemeClr val="tx1"/>
                </a:solidFill>
                <a:latin typeface="+mn-lt"/>
                <a:ea typeface="+mn-ea"/>
                <a:cs typeface="+mn-cs"/>
              </a:rPr>
              <a:t>, </a:t>
            </a:r>
            <a:r>
              <a:rPr lang="cs-CZ" sz="2400" dirty="0" err="1">
                <a:solidFill>
                  <a:schemeClr val="tx1"/>
                </a:solidFill>
                <a:latin typeface="+mn-lt"/>
                <a:ea typeface="+mn-ea"/>
                <a:cs typeface="+mn-cs"/>
              </a:rPr>
              <a:t>kambizem</a:t>
            </a:r>
            <a:r>
              <a:rPr lang="cs-CZ" sz="2400" dirty="0">
                <a:solidFill>
                  <a:schemeClr val="tx1"/>
                </a:solidFill>
                <a:latin typeface="+mn-lt"/>
                <a:ea typeface="+mn-ea"/>
                <a:cs typeface="+mn-cs"/>
              </a:rPr>
              <a:t> </a:t>
            </a:r>
            <a:r>
              <a:rPr lang="cs-CZ" sz="2400" dirty="0" err="1">
                <a:solidFill>
                  <a:schemeClr val="tx1"/>
                </a:solidFill>
                <a:latin typeface="+mn-lt"/>
                <a:ea typeface="+mn-ea"/>
                <a:cs typeface="+mn-cs"/>
              </a:rPr>
              <a:t>arentická</a:t>
            </a:r>
            <a:r>
              <a:rPr lang="cs-CZ" sz="2400" dirty="0">
                <a:solidFill>
                  <a:schemeClr val="tx1"/>
                </a:solidFill>
                <a:latin typeface="+mn-lt"/>
                <a:ea typeface="+mn-ea"/>
                <a:cs typeface="+mn-cs"/>
              </a:rPr>
              <a:t> podzolová a kyselá </a:t>
            </a:r>
            <a:r>
              <a:rPr lang="cs-CZ" sz="2400" dirty="0" err="1">
                <a:solidFill>
                  <a:schemeClr val="tx1"/>
                </a:solidFill>
                <a:latin typeface="+mn-lt"/>
                <a:ea typeface="+mn-ea"/>
                <a:cs typeface="+mn-cs"/>
              </a:rPr>
              <a:t>litozemě</a:t>
            </a:r>
            <a:r>
              <a:rPr lang="cs-CZ" sz="2400" dirty="0">
                <a:solidFill>
                  <a:schemeClr val="tx1"/>
                </a:solidFill>
                <a:latin typeface="+mn-lt"/>
                <a:ea typeface="+mn-ea"/>
                <a:cs typeface="+mn-cs"/>
              </a:rPr>
              <a:t>.</a:t>
            </a:r>
          </a:p>
          <a:p>
            <a:pPr lvl="0"/>
            <a:r>
              <a:rPr lang="cs-CZ" sz="2400" dirty="0">
                <a:solidFill>
                  <a:schemeClr val="tx1"/>
                </a:solidFill>
                <a:latin typeface="+mn-lt"/>
                <a:ea typeface="+mn-ea"/>
                <a:cs typeface="+mn-cs"/>
              </a:rPr>
              <a:t>Délka vegetačního období – 170 dní</a:t>
            </a:r>
          </a:p>
          <a:p>
            <a:pPr lvl="0"/>
            <a:r>
              <a:rPr lang="cs-CZ" sz="2400" dirty="0">
                <a:solidFill>
                  <a:schemeClr val="tx1"/>
                </a:solidFill>
                <a:latin typeface="+mn-lt"/>
                <a:ea typeface="+mn-ea"/>
                <a:cs typeface="+mn-cs"/>
              </a:rPr>
              <a:t>Úhrn srážek ve vegetačním období - 386</a:t>
            </a:r>
          </a:p>
          <a:p>
            <a:pPr lvl="0"/>
            <a:r>
              <a:rPr lang="cs-CZ" sz="2400" dirty="0">
                <a:solidFill>
                  <a:schemeClr val="tx1"/>
                </a:solidFill>
                <a:latin typeface="+mn-lt"/>
                <a:ea typeface="+mn-ea"/>
                <a:cs typeface="+mn-cs"/>
              </a:rPr>
              <a:t>Roční teplotní amplituda – 19.6 stupňů</a:t>
            </a:r>
          </a:p>
          <a:p>
            <a:pPr lvl="0"/>
            <a:r>
              <a:rPr lang="cs-CZ" sz="2400" dirty="0">
                <a:solidFill>
                  <a:schemeClr val="tx1"/>
                </a:solidFill>
                <a:latin typeface="+mn-lt"/>
                <a:ea typeface="+mn-ea"/>
                <a:cs typeface="+mn-cs"/>
              </a:rPr>
              <a:t>Průměrná teplota ve vegetačním období – 13.8</a:t>
            </a:r>
          </a:p>
          <a:p>
            <a:pPr lvl="0"/>
            <a:r>
              <a:rPr lang="cs-CZ" sz="2400" dirty="0" err="1">
                <a:solidFill>
                  <a:schemeClr val="tx1"/>
                </a:solidFill>
                <a:latin typeface="+mn-lt"/>
                <a:ea typeface="+mn-ea"/>
                <a:cs typeface="+mn-cs"/>
              </a:rPr>
              <a:t>Zásobenost</a:t>
            </a:r>
            <a:r>
              <a:rPr lang="cs-CZ" sz="2400" dirty="0">
                <a:solidFill>
                  <a:schemeClr val="tx1"/>
                </a:solidFill>
                <a:latin typeface="+mn-lt"/>
                <a:ea typeface="+mn-ea"/>
                <a:cs typeface="+mn-cs"/>
              </a:rPr>
              <a:t> vodou – 0.125</a:t>
            </a:r>
          </a:p>
          <a:p>
            <a:pPr lvl="0"/>
            <a:r>
              <a:rPr lang="cs-CZ" sz="2400" dirty="0" err="1">
                <a:solidFill>
                  <a:schemeClr val="tx1"/>
                </a:solidFill>
                <a:latin typeface="+mn-lt"/>
                <a:ea typeface="+mn-ea"/>
                <a:cs typeface="+mn-cs"/>
              </a:rPr>
              <a:t>Zásobenost</a:t>
            </a:r>
            <a:r>
              <a:rPr lang="cs-CZ" sz="2400" dirty="0">
                <a:solidFill>
                  <a:schemeClr val="tx1"/>
                </a:solidFill>
                <a:latin typeface="+mn-lt"/>
                <a:ea typeface="+mn-ea"/>
                <a:cs typeface="+mn-cs"/>
              </a:rPr>
              <a:t> živinami – 0.135</a:t>
            </a:r>
          </a:p>
          <a:p>
            <a:pPr lvl="0"/>
            <a:r>
              <a:rPr lang="cs-CZ" sz="2400" dirty="0">
                <a:solidFill>
                  <a:schemeClr val="tx1"/>
                </a:solidFill>
                <a:latin typeface="+mn-lt"/>
                <a:ea typeface="+mn-ea"/>
                <a:cs typeface="+mn-cs"/>
              </a:rPr>
              <a:t>Koncentrace N2O – 307.8 (</a:t>
            </a:r>
            <a:r>
              <a:rPr lang="cs-CZ" sz="2400" dirty="0" err="1">
                <a:solidFill>
                  <a:schemeClr val="tx1"/>
                </a:solidFill>
                <a:latin typeface="+mn-lt"/>
                <a:ea typeface="+mn-ea"/>
                <a:cs typeface="+mn-cs"/>
              </a:rPr>
              <a:t>ppb</a:t>
            </a:r>
            <a:r>
              <a:rPr lang="cs-CZ" sz="2400" dirty="0">
                <a:solidFill>
                  <a:schemeClr val="tx1"/>
                </a:solidFill>
                <a:latin typeface="+mn-lt"/>
                <a:ea typeface="+mn-ea"/>
                <a:cs typeface="+mn-cs"/>
              </a:rPr>
              <a:t>)</a:t>
            </a:r>
          </a:p>
          <a:p>
            <a:pPr lvl="0"/>
            <a:r>
              <a:rPr lang="cs-CZ" sz="2400" dirty="0">
                <a:solidFill>
                  <a:schemeClr val="tx1"/>
                </a:solidFill>
                <a:latin typeface="+mn-lt"/>
                <a:ea typeface="+mn-ea"/>
                <a:cs typeface="+mn-cs"/>
              </a:rPr>
              <a:t>Koncentrace CO2 – 354.8 (</a:t>
            </a:r>
            <a:r>
              <a:rPr lang="cs-CZ" sz="2400" dirty="0" err="1">
                <a:solidFill>
                  <a:schemeClr val="tx1"/>
                </a:solidFill>
                <a:latin typeface="+mn-lt"/>
                <a:ea typeface="+mn-ea"/>
                <a:cs typeface="+mn-cs"/>
              </a:rPr>
              <a:t>ppm</a:t>
            </a:r>
            <a:r>
              <a:rPr lang="cs-CZ" sz="2400" dirty="0">
                <a:solidFill>
                  <a:schemeClr val="tx1"/>
                </a:solidFill>
                <a:latin typeface="+mn-lt"/>
                <a:ea typeface="+mn-ea"/>
                <a:cs typeface="+mn-cs"/>
              </a:rPr>
              <a:t>)</a:t>
            </a:r>
          </a:p>
          <a:p>
            <a:pPr lvl="0"/>
            <a:r>
              <a:rPr lang="cs-CZ" sz="2400" dirty="0">
                <a:solidFill>
                  <a:schemeClr val="tx1"/>
                </a:solidFill>
                <a:latin typeface="+mn-lt"/>
                <a:ea typeface="+mn-ea"/>
                <a:cs typeface="+mn-cs"/>
              </a:rPr>
              <a:t>Věk stromového patra – borovice 190 let a smrk 68 </a:t>
            </a:r>
          </a:p>
        </p:txBody>
      </p:sp>
      <p:sp>
        <p:nvSpPr>
          <p:cNvPr id="15366" name="Rectangle 6"/>
          <p:cNvSpPr>
            <a:spLocks noGrp="1" noChangeArrowheads="1"/>
          </p:cNvSpPr>
          <p:nvPr>
            <p:ph sz="half" idx="2"/>
          </p:nvPr>
        </p:nvSpPr>
        <p:spPr/>
        <p:txBody>
          <a:bodyPr/>
          <a:lstStyle/>
          <a:p>
            <a:pPr algn="ctr">
              <a:buFontTx/>
              <a:buNone/>
            </a:pPr>
            <a:endParaRPr lang="cs-CZ" sz="2400" dirty="0"/>
          </a:p>
          <a:p>
            <a:endParaRPr lang="cs-CZ" sz="2400"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15365">
                                            <p:txEl>
                                              <p:pRg st="0" end="0"/>
                                            </p:txEl>
                                          </p:spTgt>
                                        </p:tgtEl>
                                        <p:attrNameLst>
                                          <p:attrName>style.visibility</p:attrName>
                                        </p:attrNameLst>
                                      </p:cBhvr>
                                      <p:to>
                                        <p:strVal val="visible"/>
                                      </p:to>
                                    </p:set>
                                    <p:animEffect transition="in" filter="fade">
                                      <p:cBhvr>
                                        <p:cTn id="7" dur="1000"/>
                                        <p:tgtEl>
                                          <p:spTgt spid="15365">
                                            <p:txEl>
                                              <p:pRg st="0" end="0"/>
                                            </p:txEl>
                                          </p:spTgt>
                                        </p:tgtEl>
                                      </p:cBhvr>
                                    </p:animEffect>
                                    <p:anim calcmode="lin" valueType="num">
                                      <p:cBhvr>
                                        <p:cTn id="8" dur="1000" fill="hold"/>
                                        <p:tgtEl>
                                          <p:spTgt spid="15365">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15365">
                                            <p:txEl>
                                              <p:pRg st="0" end="0"/>
                                            </p:txEl>
                                          </p:spTgt>
                                        </p:tgtEl>
                                        <p:attrNameLst>
                                          <p:attrName>ppt_y</p:attrName>
                                        </p:attrNameLst>
                                      </p:cBhvr>
                                      <p:tavLst>
                                        <p:tav tm="0">
                                          <p:val>
                                            <p:strVal val="#ppt_y"/>
                                          </p:val>
                                        </p:tav>
                                        <p:tav tm="100000">
                                          <p:val>
                                            <p:strVal val="#ppt_y"/>
                                          </p:val>
                                        </p:tav>
                                      </p:tavLst>
                                    </p:anim>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15365">
                                            <p:txEl>
                                              <p:pRg st="1" end="1"/>
                                            </p:txEl>
                                          </p:spTgt>
                                        </p:tgtEl>
                                        <p:attrNameLst>
                                          <p:attrName>style.visibility</p:attrName>
                                        </p:attrNameLst>
                                      </p:cBhvr>
                                      <p:to>
                                        <p:strVal val="visible"/>
                                      </p:to>
                                    </p:set>
                                    <p:animEffect transition="in" filter="fade">
                                      <p:cBhvr>
                                        <p:cTn id="12" dur="1000"/>
                                        <p:tgtEl>
                                          <p:spTgt spid="15365">
                                            <p:txEl>
                                              <p:pRg st="1" end="1"/>
                                            </p:txEl>
                                          </p:spTgt>
                                        </p:tgtEl>
                                      </p:cBhvr>
                                    </p:animEffect>
                                    <p:anim calcmode="lin" valueType="num">
                                      <p:cBhvr>
                                        <p:cTn id="13" dur="1000" fill="hold"/>
                                        <p:tgtEl>
                                          <p:spTgt spid="15365">
                                            <p:txEl>
                                              <p:pRg st="1" end="1"/>
                                            </p:txEl>
                                          </p:spTgt>
                                        </p:tgtEl>
                                        <p:attrNameLst>
                                          <p:attrName>ppt_x</p:attrName>
                                        </p:attrNameLst>
                                      </p:cBhvr>
                                      <p:tavLst>
                                        <p:tav tm="0">
                                          <p:val>
                                            <p:strVal val="#ppt_x-.1"/>
                                          </p:val>
                                        </p:tav>
                                        <p:tav tm="100000">
                                          <p:val>
                                            <p:strVal val="#ppt_x"/>
                                          </p:val>
                                        </p:tav>
                                      </p:tavLst>
                                    </p:anim>
                                    <p:anim calcmode="lin" valueType="num">
                                      <p:cBhvr>
                                        <p:cTn id="14" dur="1000" fill="hold"/>
                                        <p:tgtEl>
                                          <p:spTgt spid="15365">
                                            <p:txEl>
                                              <p:pRg st="1" end="1"/>
                                            </p:txEl>
                                          </p:spTgt>
                                        </p:tgtEl>
                                        <p:attrNameLst>
                                          <p:attrName>ppt_y</p:attrName>
                                        </p:attrNameLst>
                                      </p:cBhvr>
                                      <p:tavLst>
                                        <p:tav tm="0">
                                          <p:val>
                                            <p:strVal val="#ppt_y"/>
                                          </p:val>
                                        </p:tav>
                                        <p:tav tm="100000">
                                          <p:val>
                                            <p:strVal val="#ppt_y"/>
                                          </p:val>
                                        </p:tav>
                                      </p:tavLst>
                                    </p:anim>
                                  </p:childTnLst>
                                </p:cTn>
                              </p:par>
                              <p:par>
                                <p:cTn id="15" presetID="40" presetClass="entr" presetSubtype="0" fill="hold" nodeType="withEffect">
                                  <p:stCondLst>
                                    <p:cond delay="0"/>
                                  </p:stCondLst>
                                  <p:iterate type="lt">
                                    <p:tmPct val="10000"/>
                                  </p:iterate>
                                  <p:childTnLst>
                                    <p:set>
                                      <p:cBhvr>
                                        <p:cTn id="16" dur="1" fill="hold">
                                          <p:stCondLst>
                                            <p:cond delay="0"/>
                                          </p:stCondLst>
                                        </p:cTn>
                                        <p:tgtEl>
                                          <p:spTgt spid="15365">
                                            <p:txEl>
                                              <p:pRg st="2" end="2"/>
                                            </p:txEl>
                                          </p:spTgt>
                                        </p:tgtEl>
                                        <p:attrNameLst>
                                          <p:attrName>style.visibility</p:attrName>
                                        </p:attrNameLst>
                                      </p:cBhvr>
                                      <p:to>
                                        <p:strVal val="visible"/>
                                      </p:to>
                                    </p:set>
                                    <p:animEffect transition="in" filter="fade">
                                      <p:cBhvr>
                                        <p:cTn id="17" dur="1000"/>
                                        <p:tgtEl>
                                          <p:spTgt spid="15365">
                                            <p:txEl>
                                              <p:pRg st="2" end="2"/>
                                            </p:txEl>
                                          </p:spTgt>
                                        </p:tgtEl>
                                      </p:cBhvr>
                                    </p:animEffect>
                                    <p:anim calcmode="lin" valueType="num">
                                      <p:cBhvr>
                                        <p:cTn id="18" dur="1000" fill="hold"/>
                                        <p:tgtEl>
                                          <p:spTgt spid="15365">
                                            <p:txEl>
                                              <p:pRg st="2" end="2"/>
                                            </p:txEl>
                                          </p:spTgt>
                                        </p:tgtEl>
                                        <p:attrNameLst>
                                          <p:attrName>ppt_x</p:attrName>
                                        </p:attrNameLst>
                                      </p:cBhvr>
                                      <p:tavLst>
                                        <p:tav tm="0">
                                          <p:val>
                                            <p:strVal val="#ppt_x-.1"/>
                                          </p:val>
                                        </p:tav>
                                        <p:tav tm="100000">
                                          <p:val>
                                            <p:strVal val="#ppt_x"/>
                                          </p:val>
                                        </p:tav>
                                      </p:tavLst>
                                    </p:anim>
                                    <p:anim calcmode="lin" valueType="num">
                                      <p:cBhvr>
                                        <p:cTn id="19" dur="1000" fill="hold"/>
                                        <p:tgtEl>
                                          <p:spTgt spid="15365">
                                            <p:txEl>
                                              <p:pRg st="2" end="2"/>
                                            </p:txEl>
                                          </p:spTgt>
                                        </p:tgtEl>
                                        <p:attrNameLst>
                                          <p:attrName>ppt_y</p:attrName>
                                        </p:attrNameLst>
                                      </p:cBhvr>
                                      <p:tavLst>
                                        <p:tav tm="0">
                                          <p:val>
                                            <p:strVal val="#ppt_y"/>
                                          </p:val>
                                        </p:tav>
                                        <p:tav tm="100000">
                                          <p:val>
                                            <p:strVal val="#ppt_y"/>
                                          </p:val>
                                        </p:tav>
                                      </p:tavLst>
                                    </p:anim>
                                  </p:childTnLst>
                                </p:cTn>
                              </p:par>
                              <p:par>
                                <p:cTn id="20" presetID="40" presetClass="entr" presetSubtype="0" fill="hold" nodeType="withEffect">
                                  <p:stCondLst>
                                    <p:cond delay="0"/>
                                  </p:stCondLst>
                                  <p:iterate type="lt">
                                    <p:tmPct val="10000"/>
                                  </p:iterate>
                                  <p:childTnLst>
                                    <p:set>
                                      <p:cBhvr>
                                        <p:cTn id="21" dur="1" fill="hold">
                                          <p:stCondLst>
                                            <p:cond delay="0"/>
                                          </p:stCondLst>
                                        </p:cTn>
                                        <p:tgtEl>
                                          <p:spTgt spid="15365">
                                            <p:txEl>
                                              <p:pRg st="3" end="3"/>
                                            </p:txEl>
                                          </p:spTgt>
                                        </p:tgtEl>
                                        <p:attrNameLst>
                                          <p:attrName>style.visibility</p:attrName>
                                        </p:attrNameLst>
                                      </p:cBhvr>
                                      <p:to>
                                        <p:strVal val="visible"/>
                                      </p:to>
                                    </p:set>
                                    <p:animEffect transition="in" filter="fade">
                                      <p:cBhvr>
                                        <p:cTn id="22" dur="1000"/>
                                        <p:tgtEl>
                                          <p:spTgt spid="15365">
                                            <p:txEl>
                                              <p:pRg st="3" end="3"/>
                                            </p:txEl>
                                          </p:spTgt>
                                        </p:tgtEl>
                                      </p:cBhvr>
                                    </p:animEffect>
                                    <p:anim calcmode="lin" valueType="num">
                                      <p:cBhvr>
                                        <p:cTn id="23" dur="1000" fill="hold"/>
                                        <p:tgtEl>
                                          <p:spTgt spid="15365">
                                            <p:txEl>
                                              <p:pRg st="3" end="3"/>
                                            </p:txEl>
                                          </p:spTgt>
                                        </p:tgtEl>
                                        <p:attrNameLst>
                                          <p:attrName>ppt_x</p:attrName>
                                        </p:attrNameLst>
                                      </p:cBhvr>
                                      <p:tavLst>
                                        <p:tav tm="0">
                                          <p:val>
                                            <p:strVal val="#ppt_x-.1"/>
                                          </p:val>
                                        </p:tav>
                                        <p:tav tm="100000">
                                          <p:val>
                                            <p:strVal val="#ppt_x"/>
                                          </p:val>
                                        </p:tav>
                                      </p:tavLst>
                                    </p:anim>
                                    <p:anim calcmode="lin" valueType="num">
                                      <p:cBhvr>
                                        <p:cTn id="24" dur="1000" fill="hold"/>
                                        <p:tgtEl>
                                          <p:spTgt spid="15365">
                                            <p:txEl>
                                              <p:pRg st="3" end="3"/>
                                            </p:txEl>
                                          </p:spTgt>
                                        </p:tgtEl>
                                        <p:attrNameLst>
                                          <p:attrName>ppt_y</p:attrName>
                                        </p:attrNameLst>
                                      </p:cBhvr>
                                      <p:tavLst>
                                        <p:tav tm="0">
                                          <p:val>
                                            <p:strVal val="#ppt_y"/>
                                          </p:val>
                                        </p:tav>
                                        <p:tav tm="100000">
                                          <p:val>
                                            <p:strVal val="#ppt_y"/>
                                          </p:val>
                                        </p:tav>
                                      </p:tavLst>
                                    </p:anim>
                                  </p:childTnLst>
                                </p:cTn>
                              </p:par>
                              <p:par>
                                <p:cTn id="25" presetID="40" presetClass="entr" presetSubtype="0" fill="hold" nodeType="withEffect">
                                  <p:stCondLst>
                                    <p:cond delay="0"/>
                                  </p:stCondLst>
                                  <p:iterate type="lt">
                                    <p:tmPct val="10000"/>
                                  </p:iterate>
                                  <p:childTnLst>
                                    <p:set>
                                      <p:cBhvr>
                                        <p:cTn id="26" dur="1" fill="hold">
                                          <p:stCondLst>
                                            <p:cond delay="0"/>
                                          </p:stCondLst>
                                        </p:cTn>
                                        <p:tgtEl>
                                          <p:spTgt spid="15365">
                                            <p:txEl>
                                              <p:pRg st="4" end="4"/>
                                            </p:txEl>
                                          </p:spTgt>
                                        </p:tgtEl>
                                        <p:attrNameLst>
                                          <p:attrName>style.visibility</p:attrName>
                                        </p:attrNameLst>
                                      </p:cBhvr>
                                      <p:to>
                                        <p:strVal val="visible"/>
                                      </p:to>
                                    </p:set>
                                    <p:animEffect transition="in" filter="fade">
                                      <p:cBhvr>
                                        <p:cTn id="27" dur="1000"/>
                                        <p:tgtEl>
                                          <p:spTgt spid="15365">
                                            <p:txEl>
                                              <p:pRg st="4" end="4"/>
                                            </p:txEl>
                                          </p:spTgt>
                                        </p:tgtEl>
                                      </p:cBhvr>
                                    </p:animEffect>
                                    <p:anim calcmode="lin" valueType="num">
                                      <p:cBhvr>
                                        <p:cTn id="28" dur="1000" fill="hold"/>
                                        <p:tgtEl>
                                          <p:spTgt spid="15365">
                                            <p:txEl>
                                              <p:pRg st="4" end="4"/>
                                            </p:txEl>
                                          </p:spTgt>
                                        </p:tgtEl>
                                        <p:attrNameLst>
                                          <p:attrName>ppt_x</p:attrName>
                                        </p:attrNameLst>
                                      </p:cBhvr>
                                      <p:tavLst>
                                        <p:tav tm="0">
                                          <p:val>
                                            <p:strVal val="#ppt_x-.1"/>
                                          </p:val>
                                        </p:tav>
                                        <p:tav tm="100000">
                                          <p:val>
                                            <p:strVal val="#ppt_x"/>
                                          </p:val>
                                        </p:tav>
                                      </p:tavLst>
                                    </p:anim>
                                    <p:anim calcmode="lin" valueType="num">
                                      <p:cBhvr>
                                        <p:cTn id="29" dur="1000" fill="hold"/>
                                        <p:tgtEl>
                                          <p:spTgt spid="15365">
                                            <p:txEl>
                                              <p:pRg st="4" end="4"/>
                                            </p:txEl>
                                          </p:spTgt>
                                        </p:tgtEl>
                                        <p:attrNameLst>
                                          <p:attrName>ppt_y</p:attrName>
                                        </p:attrNameLst>
                                      </p:cBhvr>
                                      <p:tavLst>
                                        <p:tav tm="0">
                                          <p:val>
                                            <p:strVal val="#ppt_y"/>
                                          </p:val>
                                        </p:tav>
                                        <p:tav tm="100000">
                                          <p:val>
                                            <p:strVal val="#ppt_y"/>
                                          </p:val>
                                        </p:tav>
                                      </p:tavLst>
                                    </p:anim>
                                  </p:childTnLst>
                                </p:cTn>
                              </p:par>
                              <p:par>
                                <p:cTn id="30" presetID="40" presetClass="entr" presetSubtype="0" fill="hold" nodeType="withEffect">
                                  <p:stCondLst>
                                    <p:cond delay="0"/>
                                  </p:stCondLst>
                                  <p:iterate type="lt">
                                    <p:tmPct val="10000"/>
                                  </p:iterate>
                                  <p:childTnLst>
                                    <p:set>
                                      <p:cBhvr>
                                        <p:cTn id="31" dur="1" fill="hold">
                                          <p:stCondLst>
                                            <p:cond delay="0"/>
                                          </p:stCondLst>
                                        </p:cTn>
                                        <p:tgtEl>
                                          <p:spTgt spid="15365">
                                            <p:txEl>
                                              <p:pRg st="5" end="5"/>
                                            </p:txEl>
                                          </p:spTgt>
                                        </p:tgtEl>
                                        <p:attrNameLst>
                                          <p:attrName>style.visibility</p:attrName>
                                        </p:attrNameLst>
                                      </p:cBhvr>
                                      <p:to>
                                        <p:strVal val="visible"/>
                                      </p:to>
                                    </p:set>
                                    <p:animEffect transition="in" filter="fade">
                                      <p:cBhvr>
                                        <p:cTn id="32" dur="1000"/>
                                        <p:tgtEl>
                                          <p:spTgt spid="15365">
                                            <p:txEl>
                                              <p:pRg st="5" end="5"/>
                                            </p:txEl>
                                          </p:spTgt>
                                        </p:tgtEl>
                                      </p:cBhvr>
                                    </p:animEffect>
                                    <p:anim calcmode="lin" valueType="num">
                                      <p:cBhvr>
                                        <p:cTn id="33" dur="1000" fill="hold"/>
                                        <p:tgtEl>
                                          <p:spTgt spid="15365">
                                            <p:txEl>
                                              <p:pRg st="5" end="5"/>
                                            </p:txEl>
                                          </p:spTgt>
                                        </p:tgtEl>
                                        <p:attrNameLst>
                                          <p:attrName>ppt_x</p:attrName>
                                        </p:attrNameLst>
                                      </p:cBhvr>
                                      <p:tavLst>
                                        <p:tav tm="0">
                                          <p:val>
                                            <p:strVal val="#ppt_x-.1"/>
                                          </p:val>
                                        </p:tav>
                                        <p:tav tm="100000">
                                          <p:val>
                                            <p:strVal val="#ppt_x"/>
                                          </p:val>
                                        </p:tav>
                                      </p:tavLst>
                                    </p:anim>
                                    <p:anim calcmode="lin" valueType="num">
                                      <p:cBhvr>
                                        <p:cTn id="34" dur="1000" fill="hold"/>
                                        <p:tgtEl>
                                          <p:spTgt spid="15365">
                                            <p:txEl>
                                              <p:pRg st="5" end="5"/>
                                            </p:txEl>
                                          </p:spTgt>
                                        </p:tgtEl>
                                        <p:attrNameLst>
                                          <p:attrName>ppt_y</p:attrName>
                                        </p:attrNameLst>
                                      </p:cBhvr>
                                      <p:tavLst>
                                        <p:tav tm="0">
                                          <p:val>
                                            <p:strVal val="#ppt_y"/>
                                          </p:val>
                                        </p:tav>
                                        <p:tav tm="100000">
                                          <p:val>
                                            <p:strVal val="#ppt_y"/>
                                          </p:val>
                                        </p:tav>
                                      </p:tavLst>
                                    </p:anim>
                                  </p:childTnLst>
                                </p:cTn>
                              </p:par>
                              <p:par>
                                <p:cTn id="35" presetID="40" presetClass="entr" presetSubtype="0" fill="hold" nodeType="withEffect">
                                  <p:stCondLst>
                                    <p:cond delay="0"/>
                                  </p:stCondLst>
                                  <p:iterate type="lt">
                                    <p:tmPct val="10000"/>
                                  </p:iterate>
                                  <p:childTnLst>
                                    <p:set>
                                      <p:cBhvr>
                                        <p:cTn id="36" dur="1" fill="hold">
                                          <p:stCondLst>
                                            <p:cond delay="0"/>
                                          </p:stCondLst>
                                        </p:cTn>
                                        <p:tgtEl>
                                          <p:spTgt spid="15365">
                                            <p:txEl>
                                              <p:pRg st="6" end="6"/>
                                            </p:txEl>
                                          </p:spTgt>
                                        </p:tgtEl>
                                        <p:attrNameLst>
                                          <p:attrName>style.visibility</p:attrName>
                                        </p:attrNameLst>
                                      </p:cBhvr>
                                      <p:to>
                                        <p:strVal val="visible"/>
                                      </p:to>
                                    </p:set>
                                    <p:animEffect transition="in" filter="fade">
                                      <p:cBhvr>
                                        <p:cTn id="37" dur="1000"/>
                                        <p:tgtEl>
                                          <p:spTgt spid="15365">
                                            <p:txEl>
                                              <p:pRg st="6" end="6"/>
                                            </p:txEl>
                                          </p:spTgt>
                                        </p:tgtEl>
                                      </p:cBhvr>
                                    </p:animEffect>
                                    <p:anim calcmode="lin" valueType="num">
                                      <p:cBhvr>
                                        <p:cTn id="38" dur="1000" fill="hold"/>
                                        <p:tgtEl>
                                          <p:spTgt spid="15365">
                                            <p:txEl>
                                              <p:pRg st="6" end="6"/>
                                            </p:txEl>
                                          </p:spTgt>
                                        </p:tgtEl>
                                        <p:attrNameLst>
                                          <p:attrName>ppt_x</p:attrName>
                                        </p:attrNameLst>
                                      </p:cBhvr>
                                      <p:tavLst>
                                        <p:tav tm="0">
                                          <p:val>
                                            <p:strVal val="#ppt_x-.1"/>
                                          </p:val>
                                        </p:tav>
                                        <p:tav tm="100000">
                                          <p:val>
                                            <p:strVal val="#ppt_x"/>
                                          </p:val>
                                        </p:tav>
                                      </p:tavLst>
                                    </p:anim>
                                    <p:anim calcmode="lin" valueType="num">
                                      <p:cBhvr>
                                        <p:cTn id="39" dur="1000" fill="hold"/>
                                        <p:tgtEl>
                                          <p:spTgt spid="15365">
                                            <p:txEl>
                                              <p:pRg st="6" end="6"/>
                                            </p:txEl>
                                          </p:spTgt>
                                        </p:tgtEl>
                                        <p:attrNameLst>
                                          <p:attrName>ppt_y</p:attrName>
                                        </p:attrNameLst>
                                      </p:cBhvr>
                                      <p:tavLst>
                                        <p:tav tm="0">
                                          <p:val>
                                            <p:strVal val="#ppt_y"/>
                                          </p:val>
                                        </p:tav>
                                        <p:tav tm="100000">
                                          <p:val>
                                            <p:strVal val="#ppt_y"/>
                                          </p:val>
                                        </p:tav>
                                      </p:tavLst>
                                    </p:anim>
                                  </p:childTnLst>
                                </p:cTn>
                              </p:par>
                              <p:par>
                                <p:cTn id="40" presetID="40" presetClass="entr" presetSubtype="0" fill="hold" nodeType="withEffect">
                                  <p:stCondLst>
                                    <p:cond delay="0"/>
                                  </p:stCondLst>
                                  <p:iterate type="lt">
                                    <p:tmPct val="10000"/>
                                  </p:iterate>
                                  <p:childTnLst>
                                    <p:set>
                                      <p:cBhvr>
                                        <p:cTn id="41" dur="1" fill="hold">
                                          <p:stCondLst>
                                            <p:cond delay="0"/>
                                          </p:stCondLst>
                                        </p:cTn>
                                        <p:tgtEl>
                                          <p:spTgt spid="15365">
                                            <p:txEl>
                                              <p:pRg st="7" end="7"/>
                                            </p:txEl>
                                          </p:spTgt>
                                        </p:tgtEl>
                                        <p:attrNameLst>
                                          <p:attrName>style.visibility</p:attrName>
                                        </p:attrNameLst>
                                      </p:cBhvr>
                                      <p:to>
                                        <p:strVal val="visible"/>
                                      </p:to>
                                    </p:set>
                                    <p:animEffect transition="in" filter="fade">
                                      <p:cBhvr>
                                        <p:cTn id="42" dur="1000"/>
                                        <p:tgtEl>
                                          <p:spTgt spid="15365">
                                            <p:txEl>
                                              <p:pRg st="7" end="7"/>
                                            </p:txEl>
                                          </p:spTgt>
                                        </p:tgtEl>
                                      </p:cBhvr>
                                    </p:animEffect>
                                    <p:anim calcmode="lin" valueType="num">
                                      <p:cBhvr>
                                        <p:cTn id="43" dur="1000" fill="hold"/>
                                        <p:tgtEl>
                                          <p:spTgt spid="15365">
                                            <p:txEl>
                                              <p:pRg st="7" end="7"/>
                                            </p:txEl>
                                          </p:spTgt>
                                        </p:tgtEl>
                                        <p:attrNameLst>
                                          <p:attrName>ppt_x</p:attrName>
                                        </p:attrNameLst>
                                      </p:cBhvr>
                                      <p:tavLst>
                                        <p:tav tm="0">
                                          <p:val>
                                            <p:strVal val="#ppt_x-.1"/>
                                          </p:val>
                                        </p:tav>
                                        <p:tav tm="100000">
                                          <p:val>
                                            <p:strVal val="#ppt_x"/>
                                          </p:val>
                                        </p:tav>
                                      </p:tavLst>
                                    </p:anim>
                                    <p:anim calcmode="lin" valueType="num">
                                      <p:cBhvr>
                                        <p:cTn id="44" dur="1000" fill="hold"/>
                                        <p:tgtEl>
                                          <p:spTgt spid="15365">
                                            <p:txEl>
                                              <p:pRg st="7" end="7"/>
                                            </p:txEl>
                                          </p:spTgt>
                                        </p:tgtEl>
                                        <p:attrNameLst>
                                          <p:attrName>ppt_y</p:attrName>
                                        </p:attrNameLst>
                                      </p:cBhvr>
                                      <p:tavLst>
                                        <p:tav tm="0">
                                          <p:val>
                                            <p:strVal val="#ppt_y"/>
                                          </p:val>
                                        </p:tav>
                                        <p:tav tm="100000">
                                          <p:val>
                                            <p:strVal val="#ppt_y"/>
                                          </p:val>
                                        </p:tav>
                                      </p:tavLst>
                                    </p:anim>
                                  </p:childTnLst>
                                </p:cTn>
                              </p:par>
                              <p:par>
                                <p:cTn id="45" presetID="40" presetClass="entr" presetSubtype="0" fill="hold" nodeType="withEffect">
                                  <p:stCondLst>
                                    <p:cond delay="0"/>
                                  </p:stCondLst>
                                  <p:iterate type="lt">
                                    <p:tmPct val="10000"/>
                                  </p:iterate>
                                  <p:childTnLst>
                                    <p:set>
                                      <p:cBhvr>
                                        <p:cTn id="46" dur="1" fill="hold">
                                          <p:stCondLst>
                                            <p:cond delay="0"/>
                                          </p:stCondLst>
                                        </p:cTn>
                                        <p:tgtEl>
                                          <p:spTgt spid="15365">
                                            <p:txEl>
                                              <p:pRg st="8" end="8"/>
                                            </p:txEl>
                                          </p:spTgt>
                                        </p:tgtEl>
                                        <p:attrNameLst>
                                          <p:attrName>style.visibility</p:attrName>
                                        </p:attrNameLst>
                                      </p:cBhvr>
                                      <p:to>
                                        <p:strVal val="visible"/>
                                      </p:to>
                                    </p:set>
                                    <p:animEffect transition="in" filter="fade">
                                      <p:cBhvr>
                                        <p:cTn id="47" dur="1000"/>
                                        <p:tgtEl>
                                          <p:spTgt spid="15365">
                                            <p:txEl>
                                              <p:pRg st="8" end="8"/>
                                            </p:txEl>
                                          </p:spTgt>
                                        </p:tgtEl>
                                      </p:cBhvr>
                                    </p:animEffect>
                                    <p:anim calcmode="lin" valueType="num">
                                      <p:cBhvr>
                                        <p:cTn id="48" dur="1000" fill="hold"/>
                                        <p:tgtEl>
                                          <p:spTgt spid="15365">
                                            <p:txEl>
                                              <p:pRg st="8" end="8"/>
                                            </p:txEl>
                                          </p:spTgt>
                                        </p:tgtEl>
                                        <p:attrNameLst>
                                          <p:attrName>ppt_x</p:attrName>
                                        </p:attrNameLst>
                                      </p:cBhvr>
                                      <p:tavLst>
                                        <p:tav tm="0">
                                          <p:val>
                                            <p:strVal val="#ppt_x-.1"/>
                                          </p:val>
                                        </p:tav>
                                        <p:tav tm="100000">
                                          <p:val>
                                            <p:strVal val="#ppt_x"/>
                                          </p:val>
                                        </p:tav>
                                      </p:tavLst>
                                    </p:anim>
                                    <p:anim calcmode="lin" valueType="num">
                                      <p:cBhvr>
                                        <p:cTn id="49" dur="1000" fill="hold"/>
                                        <p:tgtEl>
                                          <p:spTgt spid="15365">
                                            <p:txEl>
                                              <p:pRg st="8" end="8"/>
                                            </p:txEl>
                                          </p:spTgt>
                                        </p:tgtEl>
                                        <p:attrNameLst>
                                          <p:attrName>ppt_y</p:attrName>
                                        </p:attrNameLst>
                                      </p:cBhvr>
                                      <p:tavLst>
                                        <p:tav tm="0">
                                          <p:val>
                                            <p:strVal val="#ppt_y"/>
                                          </p:val>
                                        </p:tav>
                                        <p:tav tm="100000">
                                          <p:val>
                                            <p:strVal val="#ppt_y"/>
                                          </p:val>
                                        </p:tav>
                                      </p:tavLst>
                                    </p:anim>
                                  </p:childTnLst>
                                </p:cTn>
                              </p:par>
                              <p:par>
                                <p:cTn id="50" presetID="40" presetClass="entr" presetSubtype="0" fill="hold" nodeType="withEffect">
                                  <p:stCondLst>
                                    <p:cond delay="0"/>
                                  </p:stCondLst>
                                  <p:iterate type="lt">
                                    <p:tmPct val="10000"/>
                                  </p:iterate>
                                  <p:childTnLst>
                                    <p:set>
                                      <p:cBhvr>
                                        <p:cTn id="51" dur="1" fill="hold">
                                          <p:stCondLst>
                                            <p:cond delay="0"/>
                                          </p:stCondLst>
                                        </p:cTn>
                                        <p:tgtEl>
                                          <p:spTgt spid="15365">
                                            <p:txEl>
                                              <p:pRg st="9" end="9"/>
                                            </p:txEl>
                                          </p:spTgt>
                                        </p:tgtEl>
                                        <p:attrNameLst>
                                          <p:attrName>style.visibility</p:attrName>
                                        </p:attrNameLst>
                                      </p:cBhvr>
                                      <p:to>
                                        <p:strVal val="visible"/>
                                      </p:to>
                                    </p:set>
                                    <p:animEffect transition="in" filter="fade">
                                      <p:cBhvr>
                                        <p:cTn id="52" dur="1000"/>
                                        <p:tgtEl>
                                          <p:spTgt spid="15365">
                                            <p:txEl>
                                              <p:pRg st="9" end="9"/>
                                            </p:txEl>
                                          </p:spTgt>
                                        </p:tgtEl>
                                      </p:cBhvr>
                                    </p:animEffect>
                                    <p:anim calcmode="lin" valueType="num">
                                      <p:cBhvr>
                                        <p:cTn id="53" dur="1000" fill="hold"/>
                                        <p:tgtEl>
                                          <p:spTgt spid="15365">
                                            <p:txEl>
                                              <p:pRg st="9" end="9"/>
                                            </p:txEl>
                                          </p:spTgt>
                                        </p:tgtEl>
                                        <p:attrNameLst>
                                          <p:attrName>ppt_x</p:attrName>
                                        </p:attrNameLst>
                                      </p:cBhvr>
                                      <p:tavLst>
                                        <p:tav tm="0">
                                          <p:val>
                                            <p:strVal val="#ppt_x-.1"/>
                                          </p:val>
                                        </p:tav>
                                        <p:tav tm="100000">
                                          <p:val>
                                            <p:strVal val="#ppt_x"/>
                                          </p:val>
                                        </p:tav>
                                      </p:tavLst>
                                    </p:anim>
                                    <p:anim calcmode="lin" valueType="num">
                                      <p:cBhvr>
                                        <p:cTn id="54" dur="1000" fill="hold"/>
                                        <p:tgtEl>
                                          <p:spTgt spid="15365">
                                            <p:txEl>
                                              <p:pRg st="9" end="9"/>
                                            </p:txEl>
                                          </p:spTgt>
                                        </p:tgtEl>
                                        <p:attrNameLst>
                                          <p:attrName>ppt_y</p:attrName>
                                        </p:attrNameLst>
                                      </p:cBhvr>
                                      <p:tavLst>
                                        <p:tav tm="0">
                                          <p:val>
                                            <p:strVal val="#ppt_y"/>
                                          </p:val>
                                        </p:tav>
                                        <p:tav tm="100000">
                                          <p:val>
                                            <p:strVal val="#ppt_y"/>
                                          </p:val>
                                        </p:tav>
                                      </p:tavLst>
                                    </p:anim>
                                  </p:childTnLst>
                                </p:cTn>
                              </p:par>
                              <p:par>
                                <p:cTn id="55" presetID="40" presetClass="entr" presetSubtype="0" fill="hold" nodeType="withEffect">
                                  <p:stCondLst>
                                    <p:cond delay="0"/>
                                  </p:stCondLst>
                                  <p:iterate type="lt">
                                    <p:tmPct val="10000"/>
                                  </p:iterate>
                                  <p:childTnLst>
                                    <p:set>
                                      <p:cBhvr>
                                        <p:cTn id="56" dur="1" fill="hold">
                                          <p:stCondLst>
                                            <p:cond delay="0"/>
                                          </p:stCondLst>
                                        </p:cTn>
                                        <p:tgtEl>
                                          <p:spTgt spid="15365">
                                            <p:txEl>
                                              <p:pRg st="10" end="10"/>
                                            </p:txEl>
                                          </p:spTgt>
                                        </p:tgtEl>
                                        <p:attrNameLst>
                                          <p:attrName>style.visibility</p:attrName>
                                        </p:attrNameLst>
                                      </p:cBhvr>
                                      <p:to>
                                        <p:strVal val="visible"/>
                                      </p:to>
                                    </p:set>
                                    <p:animEffect transition="in" filter="fade">
                                      <p:cBhvr>
                                        <p:cTn id="57" dur="1000"/>
                                        <p:tgtEl>
                                          <p:spTgt spid="15365">
                                            <p:txEl>
                                              <p:pRg st="10" end="10"/>
                                            </p:txEl>
                                          </p:spTgt>
                                        </p:tgtEl>
                                      </p:cBhvr>
                                    </p:animEffect>
                                    <p:anim calcmode="lin" valueType="num">
                                      <p:cBhvr>
                                        <p:cTn id="58" dur="1000" fill="hold"/>
                                        <p:tgtEl>
                                          <p:spTgt spid="15365">
                                            <p:txEl>
                                              <p:pRg st="10" end="10"/>
                                            </p:txEl>
                                          </p:spTgt>
                                        </p:tgtEl>
                                        <p:attrNameLst>
                                          <p:attrName>ppt_x</p:attrName>
                                        </p:attrNameLst>
                                      </p:cBhvr>
                                      <p:tavLst>
                                        <p:tav tm="0">
                                          <p:val>
                                            <p:strVal val="#ppt_x-.1"/>
                                          </p:val>
                                        </p:tav>
                                        <p:tav tm="100000">
                                          <p:val>
                                            <p:strVal val="#ppt_x"/>
                                          </p:val>
                                        </p:tav>
                                      </p:tavLst>
                                    </p:anim>
                                    <p:anim calcmode="lin" valueType="num">
                                      <p:cBhvr>
                                        <p:cTn id="59" dur="1000" fill="hold"/>
                                        <p:tgtEl>
                                          <p:spTgt spid="15365">
                                            <p:txEl>
                                              <p:pRg st="10" end="10"/>
                                            </p:txEl>
                                          </p:spTgt>
                                        </p:tgtEl>
                                        <p:attrNameLst>
                                          <p:attrName>ppt_y</p:attrName>
                                        </p:attrNameLst>
                                      </p:cBhvr>
                                      <p:tavLst>
                                        <p:tav tm="0">
                                          <p:val>
                                            <p:strVal val="#ppt_y"/>
                                          </p:val>
                                        </p:tav>
                                        <p:tav tm="100000">
                                          <p:val>
                                            <p:strVal val="#ppt_y"/>
                                          </p:val>
                                        </p:tav>
                                      </p:tavLst>
                                    </p:anim>
                                  </p:childTnLst>
                                </p:cTn>
                              </p:par>
                              <p:par>
                                <p:cTn id="60" presetID="40" presetClass="entr" presetSubtype="0" fill="hold" nodeType="withEffect" nodePh="1">
                                  <p:stCondLst>
                                    <p:cond delay="0"/>
                                  </p:stCondLst>
                                  <p:endCondLst>
                                    <p:cond evt="begin" delay="0">
                                      <p:tn val="60"/>
                                    </p:cond>
                                  </p:endCondLst>
                                  <p:iterate type="lt">
                                    <p:tmPct val="10000"/>
                                  </p:iterate>
                                  <p:childTnLst>
                                    <p:set>
                                      <p:cBhvr>
                                        <p:cTn id="61" dur="1" fill="hold">
                                          <p:stCondLst>
                                            <p:cond delay="0"/>
                                          </p:stCondLst>
                                        </p:cTn>
                                        <p:tgtEl>
                                          <p:spTgt spid="15366">
                                            <p:txEl>
                                              <p:pRg st="0" end="0"/>
                                            </p:txEl>
                                          </p:spTgt>
                                        </p:tgtEl>
                                        <p:attrNameLst>
                                          <p:attrName>style.visibility</p:attrName>
                                        </p:attrNameLst>
                                      </p:cBhvr>
                                      <p:to>
                                        <p:strVal val="visible"/>
                                      </p:to>
                                    </p:set>
                                    <p:animEffect transition="in" filter="fade">
                                      <p:cBhvr>
                                        <p:cTn id="62" dur="1000"/>
                                        <p:tgtEl>
                                          <p:spTgt spid="15366">
                                            <p:txEl>
                                              <p:pRg st="0" end="0"/>
                                            </p:txEl>
                                          </p:spTgt>
                                        </p:tgtEl>
                                      </p:cBhvr>
                                    </p:animEffect>
                                    <p:anim calcmode="lin" valueType="num">
                                      <p:cBhvr>
                                        <p:cTn id="63" dur="1000" fill="hold"/>
                                        <p:tgtEl>
                                          <p:spTgt spid="15366">
                                            <p:txEl>
                                              <p:pRg st="0" end="0"/>
                                            </p:txEl>
                                          </p:spTgt>
                                        </p:tgtEl>
                                        <p:attrNameLst>
                                          <p:attrName>ppt_x</p:attrName>
                                        </p:attrNameLst>
                                      </p:cBhvr>
                                      <p:tavLst>
                                        <p:tav tm="0">
                                          <p:val>
                                            <p:strVal val="#ppt_x-.1"/>
                                          </p:val>
                                        </p:tav>
                                        <p:tav tm="100000">
                                          <p:val>
                                            <p:strVal val="#ppt_x"/>
                                          </p:val>
                                        </p:tav>
                                      </p:tavLst>
                                    </p:anim>
                                    <p:anim calcmode="lin" valueType="num">
                                      <p:cBhvr>
                                        <p:cTn id="64" dur="1000" fill="hold"/>
                                        <p:tgtEl>
                                          <p:spTgt spid="1536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0"/>
            <a:ext cx="8229600" cy="548680"/>
          </a:xfrm>
        </p:spPr>
        <p:txBody>
          <a:bodyPr/>
          <a:lstStyle/>
          <a:p>
            <a:r>
              <a:rPr lang="cs-CZ" sz="2400" dirty="0" smtClean="0"/>
              <a:t>Charakteristika TVP 100x100</a:t>
            </a:r>
            <a:endParaRPr lang="cs-CZ" sz="2400" dirty="0"/>
          </a:p>
        </p:txBody>
      </p:sp>
      <p:pic>
        <p:nvPicPr>
          <p:cNvPr id="3" name="Obrázek 2"/>
          <p:cNvPicPr/>
          <p:nvPr/>
        </p:nvPicPr>
        <p:blipFill>
          <a:blip r:embed="rId2" cstate="print"/>
          <a:srcRect/>
          <a:stretch>
            <a:fillRect/>
          </a:stretch>
        </p:blipFill>
        <p:spPr bwMode="auto">
          <a:xfrm>
            <a:off x="3491880" y="1916832"/>
            <a:ext cx="2843808" cy="2448272"/>
          </a:xfrm>
          <a:prstGeom prst="rect">
            <a:avLst/>
          </a:prstGeom>
          <a:noFill/>
          <a:ln w="9525">
            <a:noFill/>
            <a:miter lim="800000"/>
            <a:headEnd/>
            <a:tailEnd/>
          </a:ln>
        </p:spPr>
      </p:pic>
      <p:pic>
        <p:nvPicPr>
          <p:cNvPr id="4" name="Obrázek 3" descr="D:\ČZU DPRM\BC\BC Kostelecké bory\Foto Kostelecké bory\CIMG4200.JPG"/>
          <p:cNvPicPr/>
          <p:nvPr/>
        </p:nvPicPr>
        <p:blipFill>
          <a:blip r:embed="rId3" cstate="print"/>
          <a:srcRect/>
          <a:stretch>
            <a:fillRect/>
          </a:stretch>
        </p:blipFill>
        <p:spPr bwMode="auto">
          <a:xfrm>
            <a:off x="6300192" y="476672"/>
            <a:ext cx="4464495" cy="2952328"/>
          </a:xfrm>
          <a:prstGeom prst="rect">
            <a:avLst/>
          </a:prstGeom>
          <a:noFill/>
          <a:ln w="9525">
            <a:noFill/>
            <a:miter lim="800000"/>
            <a:headEnd/>
            <a:tailEnd/>
          </a:ln>
        </p:spPr>
      </p:pic>
      <p:pic>
        <p:nvPicPr>
          <p:cNvPr id="5" name="Obrázek 4" descr="D:\ČZU DPRM\BC\BC Kostelecké bory\Foto Kostelecké bory\Foto Kostel.Bory Měření\CIMG4300.JPG"/>
          <p:cNvPicPr/>
          <p:nvPr/>
        </p:nvPicPr>
        <p:blipFill>
          <a:blip r:embed="rId4" cstate="print"/>
          <a:srcRect/>
          <a:stretch>
            <a:fillRect/>
          </a:stretch>
        </p:blipFill>
        <p:spPr bwMode="auto">
          <a:xfrm>
            <a:off x="6300192" y="3429000"/>
            <a:ext cx="4320480" cy="3140968"/>
          </a:xfrm>
          <a:prstGeom prst="rect">
            <a:avLst/>
          </a:prstGeom>
          <a:noFill/>
          <a:ln w="9525">
            <a:noFill/>
            <a:miter lim="800000"/>
            <a:headEnd/>
            <a:tailEnd/>
          </a:ln>
        </p:spPr>
      </p:pic>
      <p:pic>
        <p:nvPicPr>
          <p:cNvPr id="6" name="Obrázek 5" descr="D:\ČZU DPRM\BC\BC Kostelecké bory\Foto Kostelecké bory\Foto Kostel.Bory Měření\CIMG4298.JPG"/>
          <p:cNvPicPr/>
          <p:nvPr/>
        </p:nvPicPr>
        <p:blipFill>
          <a:blip r:embed="rId5" cstate="print"/>
          <a:srcRect/>
          <a:stretch>
            <a:fillRect/>
          </a:stretch>
        </p:blipFill>
        <p:spPr bwMode="auto">
          <a:xfrm>
            <a:off x="-972616" y="404664"/>
            <a:ext cx="4464832" cy="3024872"/>
          </a:xfrm>
          <a:prstGeom prst="rect">
            <a:avLst/>
          </a:prstGeom>
          <a:noFill/>
          <a:ln w="9525">
            <a:noFill/>
            <a:miter lim="800000"/>
            <a:headEnd/>
            <a:tailEnd/>
          </a:ln>
        </p:spPr>
      </p:pic>
      <p:pic>
        <p:nvPicPr>
          <p:cNvPr id="7" name="Obrázek 6" descr="D:\ČZU DPRM\BC\BC Kostelecké bory\Foto Kostelecké bory\Foto Kostel.Bory Měření\CIMG4301.JPG"/>
          <p:cNvPicPr/>
          <p:nvPr/>
        </p:nvPicPr>
        <p:blipFill>
          <a:blip r:embed="rId6" cstate="print"/>
          <a:srcRect/>
          <a:stretch>
            <a:fillRect/>
          </a:stretch>
        </p:blipFill>
        <p:spPr bwMode="auto">
          <a:xfrm>
            <a:off x="-972616" y="3429000"/>
            <a:ext cx="4464496" cy="2996952"/>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260350"/>
            <a:ext cx="8229600" cy="1143000"/>
          </a:xfrm>
        </p:spPr>
        <p:txBody>
          <a:bodyPr/>
          <a:lstStyle/>
          <a:p>
            <a:r>
              <a:rPr lang="cs-CZ" sz="4000"/>
              <a:t>Simulátor biodynamiky lesa SIBYLA</a:t>
            </a:r>
          </a:p>
        </p:txBody>
      </p:sp>
      <p:pic>
        <p:nvPicPr>
          <p:cNvPr id="20484" name="Picture 4" descr="S1"/>
          <p:cNvPicPr>
            <a:picLocks noChangeAspect="1" noChangeArrowheads="1"/>
          </p:cNvPicPr>
          <p:nvPr/>
        </p:nvPicPr>
        <p:blipFill>
          <a:blip r:embed="rId3" cstate="print"/>
          <a:srcRect/>
          <a:stretch>
            <a:fillRect/>
          </a:stretch>
        </p:blipFill>
        <p:spPr bwMode="auto">
          <a:xfrm>
            <a:off x="0" y="1484313"/>
            <a:ext cx="9144000" cy="4791075"/>
          </a:xfrm>
          <a:prstGeom prst="rect">
            <a:avLst/>
          </a:prstGeom>
          <a:noFill/>
        </p:spPr>
      </p:pic>
      <p:pic>
        <p:nvPicPr>
          <p:cNvPr id="20488" name="Picture 8" descr="S2"/>
          <p:cNvPicPr>
            <a:picLocks noChangeAspect="1" noChangeArrowheads="1"/>
          </p:cNvPicPr>
          <p:nvPr/>
        </p:nvPicPr>
        <p:blipFill>
          <a:blip r:embed="rId4" cstate="print"/>
          <a:srcRect/>
          <a:stretch>
            <a:fillRect/>
          </a:stretch>
        </p:blipFill>
        <p:spPr bwMode="auto">
          <a:xfrm>
            <a:off x="0" y="836613"/>
            <a:ext cx="9144000" cy="6021387"/>
          </a:xfrm>
          <a:prstGeom prst="rect">
            <a:avLst/>
          </a:prstGeom>
          <a:noFill/>
        </p:spPr>
      </p:pic>
      <p:pic>
        <p:nvPicPr>
          <p:cNvPr id="20491" name="Picture 11" descr="S3"/>
          <p:cNvPicPr>
            <a:picLocks noChangeAspect="1" noChangeArrowheads="1"/>
          </p:cNvPicPr>
          <p:nvPr/>
        </p:nvPicPr>
        <p:blipFill>
          <a:blip r:embed="rId5" cstate="print"/>
          <a:srcRect/>
          <a:stretch>
            <a:fillRect/>
          </a:stretch>
        </p:blipFill>
        <p:spPr bwMode="auto">
          <a:xfrm>
            <a:off x="1042988" y="1557338"/>
            <a:ext cx="7019925" cy="4838700"/>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0488"/>
                                        </p:tgtEl>
                                        <p:attrNameLst>
                                          <p:attrName>style.visibility</p:attrName>
                                        </p:attrNameLst>
                                      </p:cBhvr>
                                      <p:to>
                                        <p:strVal val="visible"/>
                                      </p:to>
                                    </p:set>
                                    <p:anim calcmode="lin" valueType="num">
                                      <p:cBhvr>
                                        <p:cTn id="7" dur="1000" fill="hold"/>
                                        <p:tgtEl>
                                          <p:spTgt spid="20488"/>
                                        </p:tgtEl>
                                        <p:attrNameLst>
                                          <p:attrName>ppt_w</p:attrName>
                                        </p:attrNameLst>
                                      </p:cBhvr>
                                      <p:tavLst>
                                        <p:tav tm="0">
                                          <p:val>
                                            <p:fltVal val="0"/>
                                          </p:val>
                                        </p:tav>
                                        <p:tav tm="100000">
                                          <p:val>
                                            <p:strVal val="#ppt_w"/>
                                          </p:val>
                                        </p:tav>
                                      </p:tavLst>
                                    </p:anim>
                                    <p:anim calcmode="lin" valueType="num">
                                      <p:cBhvr>
                                        <p:cTn id="8" dur="1000" fill="hold"/>
                                        <p:tgtEl>
                                          <p:spTgt spid="20488"/>
                                        </p:tgtEl>
                                        <p:attrNameLst>
                                          <p:attrName>ppt_h</p:attrName>
                                        </p:attrNameLst>
                                      </p:cBhvr>
                                      <p:tavLst>
                                        <p:tav tm="0">
                                          <p:val>
                                            <p:fltVal val="0"/>
                                          </p:val>
                                        </p:tav>
                                        <p:tav tm="100000">
                                          <p:val>
                                            <p:strVal val="#ppt_h"/>
                                          </p:val>
                                        </p:tav>
                                      </p:tavLst>
                                    </p:anim>
                                    <p:anim calcmode="lin" valueType="num">
                                      <p:cBhvr>
                                        <p:cTn id="9" dur="1000" fill="hold"/>
                                        <p:tgtEl>
                                          <p:spTgt spid="20488"/>
                                        </p:tgtEl>
                                        <p:attrNameLst>
                                          <p:attrName>style.rotation</p:attrName>
                                        </p:attrNameLst>
                                      </p:cBhvr>
                                      <p:tavLst>
                                        <p:tav tm="0">
                                          <p:val>
                                            <p:fltVal val="360"/>
                                          </p:val>
                                        </p:tav>
                                        <p:tav tm="100000">
                                          <p:val>
                                            <p:fltVal val="0"/>
                                          </p:val>
                                        </p:tav>
                                      </p:tavLst>
                                    </p:anim>
                                    <p:animEffect transition="in" filter="fade">
                                      <p:cBhvr>
                                        <p:cTn id="10" dur="1000"/>
                                        <p:tgtEl>
                                          <p:spTgt spid="20488"/>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20491"/>
                                        </p:tgtEl>
                                        <p:attrNameLst>
                                          <p:attrName>style.visibility</p:attrName>
                                        </p:attrNameLst>
                                      </p:cBhvr>
                                      <p:to>
                                        <p:strVal val="visible"/>
                                      </p:to>
                                    </p:set>
                                    <p:anim calcmode="lin" valueType="num">
                                      <p:cBhvr>
                                        <p:cTn id="15" dur="1000" fill="hold"/>
                                        <p:tgtEl>
                                          <p:spTgt spid="20491"/>
                                        </p:tgtEl>
                                        <p:attrNameLst>
                                          <p:attrName>ppt_w</p:attrName>
                                        </p:attrNameLst>
                                      </p:cBhvr>
                                      <p:tavLst>
                                        <p:tav tm="0">
                                          <p:val>
                                            <p:fltVal val="0"/>
                                          </p:val>
                                        </p:tav>
                                        <p:tav tm="100000">
                                          <p:val>
                                            <p:strVal val="#ppt_w"/>
                                          </p:val>
                                        </p:tav>
                                      </p:tavLst>
                                    </p:anim>
                                    <p:anim calcmode="lin" valueType="num">
                                      <p:cBhvr>
                                        <p:cTn id="16" dur="1000" fill="hold"/>
                                        <p:tgtEl>
                                          <p:spTgt spid="20491"/>
                                        </p:tgtEl>
                                        <p:attrNameLst>
                                          <p:attrName>ppt_h</p:attrName>
                                        </p:attrNameLst>
                                      </p:cBhvr>
                                      <p:tavLst>
                                        <p:tav tm="0">
                                          <p:val>
                                            <p:fltVal val="0"/>
                                          </p:val>
                                        </p:tav>
                                        <p:tav tm="100000">
                                          <p:val>
                                            <p:strVal val="#ppt_h"/>
                                          </p:val>
                                        </p:tav>
                                      </p:tavLst>
                                    </p:anim>
                                    <p:anim calcmode="lin" valueType="num">
                                      <p:cBhvr>
                                        <p:cTn id="17" dur="1000" fill="hold"/>
                                        <p:tgtEl>
                                          <p:spTgt spid="20491"/>
                                        </p:tgtEl>
                                        <p:attrNameLst>
                                          <p:attrName>style.rotation</p:attrName>
                                        </p:attrNameLst>
                                      </p:cBhvr>
                                      <p:tavLst>
                                        <p:tav tm="0">
                                          <p:val>
                                            <p:fltVal val="360"/>
                                          </p:val>
                                        </p:tav>
                                        <p:tav tm="100000">
                                          <p:val>
                                            <p:fltVal val="0"/>
                                          </p:val>
                                        </p:tav>
                                      </p:tavLst>
                                    </p:anim>
                                    <p:animEffect transition="in" filter="fade">
                                      <p:cBhvr>
                                        <p:cTn id="18" dur="1000"/>
                                        <p:tgtEl>
                                          <p:spTgt spid="20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ýchozí návrh">
  <a:themeElements>
    <a:clrScheme name="Vlastní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Arial"/>
      </a:majorFont>
      <a:minorFont>
        <a:latin typeface="Arial"/>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2355</TotalTime>
  <Words>1161</Words>
  <Application>Microsoft Office PowerPoint</Application>
  <PresentationFormat>Předvádění na obrazovce (4:3)</PresentationFormat>
  <Paragraphs>436</Paragraphs>
  <Slides>53</Slides>
  <Notes>10</Notes>
  <HiddenSlides>0</HiddenSlides>
  <MMClips>0</MMClips>
  <ScaleCrop>false</ScaleCrop>
  <HeadingPairs>
    <vt:vector size="4" baseType="variant">
      <vt:variant>
        <vt:lpstr>Motiv</vt:lpstr>
      </vt:variant>
      <vt:variant>
        <vt:i4>1</vt:i4>
      </vt:variant>
      <vt:variant>
        <vt:lpstr>Nadpisy snímků</vt:lpstr>
      </vt:variant>
      <vt:variant>
        <vt:i4>53</vt:i4>
      </vt:variant>
    </vt:vector>
  </HeadingPairs>
  <TitlesOfParts>
    <vt:vector size="54" baseType="lpstr">
      <vt:lpstr>Výchozí návrh</vt:lpstr>
      <vt:lpstr> Struktura a vývoj porostů ponechaných samovolnému vývoji v PR  Kostelecké bory v  CHKO Kokořínsko</vt:lpstr>
      <vt:lpstr>Cíl práce</vt:lpstr>
      <vt:lpstr>Cíl práce</vt:lpstr>
      <vt:lpstr>Analýza problematiky</vt:lpstr>
      <vt:lpstr>Charakteristika zájmové oblasti</vt:lpstr>
      <vt:lpstr>Charakteristika zájmové oblasti</vt:lpstr>
      <vt:lpstr>Charakteristika TVP 100x100</vt:lpstr>
      <vt:lpstr>Charakteristika TVP 100x100</vt:lpstr>
      <vt:lpstr>Simulátor biodynamiky lesa SIBYLA</vt:lpstr>
      <vt:lpstr>Metodika</vt:lpstr>
      <vt:lpstr>Metodika  Struktura a vývoj TVP 1</vt:lpstr>
      <vt:lpstr>TVP 1  rok 2014-2064 Predikce vývoje</vt:lpstr>
      <vt:lpstr>Indexy TVP 1 </vt:lpstr>
      <vt:lpstr>Indexy TVP 1 </vt:lpstr>
      <vt:lpstr>Metodika  Struktura a vývoj TVP 2</vt:lpstr>
      <vt:lpstr>TVP 2  rok 2014-2064 Predikce vývoje</vt:lpstr>
      <vt:lpstr>Indexy TVP 2 </vt:lpstr>
      <vt:lpstr>Indexy TVP 2 </vt:lpstr>
      <vt:lpstr>Metodika  Struktura a vývoj TVP 3</vt:lpstr>
      <vt:lpstr>TVP 3  rok 2014-2064 Predikce vývoje</vt:lpstr>
      <vt:lpstr>Indexy TVP 3 </vt:lpstr>
      <vt:lpstr>Indexy TVP 3 </vt:lpstr>
      <vt:lpstr>Metodika  Struktura a vývoj TVP 4</vt:lpstr>
      <vt:lpstr>TVP 4  rok 2014-2064 Predikce vývoje</vt:lpstr>
      <vt:lpstr>Indexy TVP 4 </vt:lpstr>
      <vt:lpstr>Indexy TVP 4 </vt:lpstr>
      <vt:lpstr>Porovnání TVP 1- 4 horizontzální uspořádání  </vt:lpstr>
      <vt:lpstr>Porovnání TVP 1- 4 tloušťková třída ks.Ha </vt:lpstr>
      <vt:lpstr>Porovnání TVP 1- 4 výčetní tloušťka</vt:lpstr>
      <vt:lpstr>Porovnání TVP 1- 4  2014</vt:lpstr>
      <vt:lpstr>Porovnání TVP 1- 4  2064 </vt:lpstr>
      <vt:lpstr>Porovnání TVP 1- 4 (diverzita porostu)  R – agregační index podle uspořádání:R = 1 náhodné R &lt; 1 agregované R &gt; 1 pravidelné) </vt:lpstr>
      <vt:lpstr>Popis Indexů Clark-Evansův – Porovnání TVP 1 - 4. </vt:lpstr>
      <vt:lpstr>Porovnání TVP 1- 4 Relativní míra diverzity, udávající, nakolik se hodnocený porost blíží stavu maximální možné diverzity, prostorová diverzita nabývá hodnot 0–1, hodnota 0 – pouze ty monokultury, u nichž výška nejmenšího stromu je vyšší než 80 % maximální výšky, hodnotu 0,9 nabývají porosty se strukturou podobnou výběrnému lesu. </vt:lpstr>
      <vt:lpstr>  Popis Indexů Arten-profil - Porovnání TVP 1 - 4  </vt:lpstr>
      <vt:lpstr>Porovnání TVP 1- 4 Porostní proměnlivost - Čím nabývá index větší hodnoty, tím rozmanitější porostní skladbu má, reálné nejvyšší hodnoty jsou ale 9 – které mají obzvláště rozmanité porosty. U lesů vysokých, pasečně obhospodařovaných obvykle dosahuje hodnot menších než 5 . </vt:lpstr>
      <vt:lpstr>Popis Indexů porostní proměnlivosti- Porovnání TVP 1 - 4  </vt:lpstr>
      <vt:lpstr>Porovnání TVP 1- 4 Tloušťková diferenciace</vt:lpstr>
      <vt:lpstr> Popis Indexů tloušťkové diferenciace- Porovnání TVP 1 - 4</vt:lpstr>
      <vt:lpstr>Porovnání TVP 1- 4 výšková diferenciace </vt:lpstr>
      <vt:lpstr>Popis Indexů výškové diferenciace- Porovnání TVP 1 - 4  </vt:lpstr>
      <vt:lpstr>Porovnání TVP 1- 4 Ks.Ha</vt:lpstr>
      <vt:lpstr>Porovnání počtů kusů na hektar- Porovnání TVP 1 - 4  </vt:lpstr>
      <vt:lpstr>Porovnání TVP 1- 4 m3.Ha </vt:lpstr>
      <vt:lpstr>Porovnání metrů krychlových (m3) na hektar- Porovnání TVP 1 - 4  </vt:lpstr>
      <vt:lpstr>Metodika  Přirozená obnova</vt:lpstr>
      <vt:lpstr>Snímek 47</vt:lpstr>
      <vt:lpstr>Snímek 48</vt:lpstr>
      <vt:lpstr>Výsledky</vt:lpstr>
      <vt:lpstr>Výsledky</vt:lpstr>
      <vt:lpstr>Závěr</vt:lpstr>
      <vt:lpstr>Závěr</vt:lpstr>
      <vt:lpstr>Děkuji Vám za pozornost</vt:lpstr>
    </vt:vector>
  </TitlesOfParts>
  <Company>czu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Struktura a vývoj smíšených porostů v I. zóně KRNAP - Bažinky</dc:title>
  <dc:creator>Zdenda</dc:creator>
  <cp:lastModifiedBy>Marek</cp:lastModifiedBy>
  <cp:revision>67</cp:revision>
  <dcterms:created xsi:type="dcterms:W3CDTF">2012-01-28T12:37:36Z</dcterms:created>
  <dcterms:modified xsi:type="dcterms:W3CDTF">2015-04-08T22:47:09Z</dcterms:modified>
</cp:coreProperties>
</file>