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5" r:id="rId3"/>
    <p:sldId id="266" r:id="rId4"/>
    <p:sldId id="258" r:id="rId5"/>
    <p:sldId id="259" r:id="rId6"/>
    <p:sldId id="261" r:id="rId7"/>
    <p:sldId id="262" r:id="rId8"/>
    <p:sldId id="268" r:id="rId9"/>
    <p:sldId id="267" r:id="rId10"/>
  </p:sldIdLst>
  <p:sldSz cx="9144000" cy="6858000" type="screen4x3"/>
  <p:notesSz cx="6784975" cy="9929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767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228" cy="497149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578" y="0"/>
            <a:ext cx="2941313" cy="497149"/>
          </a:xfrm>
          <a:prstGeom prst="rect">
            <a:avLst/>
          </a:prstGeom>
        </p:spPr>
        <p:txBody>
          <a:bodyPr vert="horz" lIns="91365" tIns="45682" rIns="91365" bIns="45682" rtlCol="0"/>
          <a:lstStyle>
            <a:lvl1pPr algn="r">
              <a:defRPr sz="1200"/>
            </a:lvl1pPr>
          </a:lstStyle>
          <a:p>
            <a:pPr>
              <a:defRPr/>
            </a:pPr>
            <a:fld id="{5F0DF79B-959D-4584-B738-138185C9ABFD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1567"/>
            <a:ext cx="2940228" cy="497149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578" y="9431567"/>
            <a:ext cx="2941313" cy="497149"/>
          </a:xfrm>
          <a:prstGeom prst="rect">
            <a:avLst/>
          </a:prstGeom>
        </p:spPr>
        <p:txBody>
          <a:bodyPr vert="horz" lIns="91365" tIns="45682" rIns="91365" bIns="45682" rtlCol="0" anchor="b"/>
          <a:lstStyle>
            <a:lvl1pPr algn="r">
              <a:defRPr sz="1200"/>
            </a:lvl1pPr>
          </a:lstStyle>
          <a:p>
            <a:pPr>
              <a:defRPr/>
            </a:pPr>
            <a:fld id="{5BE349D7-40E2-4E14-9770-FA996A1B90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03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228" cy="496052"/>
          </a:xfrm>
          <a:prstGeom prst="rect">
            <a:avLst/>
          </a:prstGeom>
        </p:spPr>
        <p:txBody>
          <a:bodyPr vert="horz" lIns="62902" tIns="31451" rIns="62902" bIns="31451" rtlCol="0"/>
          <a:lstStyle>
            <a:lvl1pPr algn="l">
              <a:defRPr sz="8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663" y="0"/>
            <a:ext cx="2940228" cy="496052"/>
          </a:xfrm>
          <a:prstGeom prst="rect">
            <a:avLst/>
          </a:prstGeom>
        </p:spPr>
        <p:txBody>
          <a:bodyPr vert="horz" lIns="62902" tIns="31451" rIns="62902" bIns="31451" rtlCol="0"/>
          <a:lstStyle>
            <a:lvl1pPr algn="r">
              <a:defRPr sz="800"/>
            </a:lvl1pPr>
          </a:lstStyle>
          <a:p>
            <a:fld id="{EEE7DFB0-D3FC-490F-850B-59B6E0FC6902}" type="datetimeFigureOut">
              <a:rPr lang="cs-CZ" smtClean="0"/>
              <a:pPr/>
              <a:t>14.03.2016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02" tIns="31451" rIns="62902" bIns="3145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932" y="4716881"/>
            <a:ext cx="5427112" cy="4467758"/>
          </a:xfrm>
          <a:prstGeom prst="rect">
            <a:avLst/>
          </a:prstGeom>
        </p:spPr>
        <p:txBody>
          <a:bodyPr vert="horz" lIns="62902" tIns="31451" rIns="62902" bIns="31451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1566"/>
            <a:ext cx="2940228" cy="496052"/>
          </a:xfrm>
          <a:prstGeom prst="rect">
            <a:avLst/>
          </a:prstGeom>
        </p:spPr>
        <p:txBody>
          <a:bodyPr vert="horz" lIns="62902" tIns="31451" rIns="62902" bIns="31451" rtlCol="0" anchor="b"/>
          <a:lstStyle>
            <a:lvl1pPr algn="l">
              <a:defRPr sz="8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663" y="9431566"/>
            <a:ext cx="2940228" cy="496052"/>
          </a:xfrm>
          <a:prstGeom prst="rect">
            <a:avLst/>
          </a:prstGeom>
        </p:spPr>
        <p:txBody>
          <a:bodyPr vert="horz" lIns="62902" tIns="31451" rIns="62902" bIns="31451" rtlCol="0" anchor="b"/>
          <a:lstStyle>
            <a:lvl1pPr algn="r">
              <a:defRPr sz="800"/>
            </a:lvl1pPr>
          </a:lstStyle>
          <a:p>
            <a:fld id="{08AFE547-5A61-49D9-9787-33FCB74395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0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FE547-5A61-49D9-9787-33FCB74395F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2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A34-5E76-4E06-8600-75CE22845CDC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00390-EC71-4264-A421-F7F5E8226D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EC882-B2CC-49C1-BDD9-34106A8FE6DD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4401-EA3B-4C7D-A9E0-4EDA827E8B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333CA-DBAA-4CDD-9A49-F749E2F20B9B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E5E-31E0-4E12-BA68-41346CEB7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DCE4-4BCE-4051-8C7A-E80A7195186F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4079-720B-46B3-84AC-CAB786B5C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51A2A-FD5A-495A-B49E-98AE1C7CC626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4C307-EA09-4BD7-88F2-14257C548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D52A3-4CFD-4C8B-8004-3C0FDEB5F31A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E3A5-9EB0-44B9-AE9C-98FFF4BDBD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E4F6-F7AF-4DB8-9883-91C67A0D2ABB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F3FD-850A-4773-92FA-8DA9E6643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8DED0-248B-439E-94F3-A0A5637F087D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46F4-67BF-4907-B6D7-AA9D877980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13CB-BEDA-41E7-BC87-77B3CB1D37D8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0B24C-6DA6-4D89-B429-AAD5B628BF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970DF-047A-4574-92B8-45BC74C6798D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98C1-2406-4B37-89C1-D360F11422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C886-CA34-442A-BB94-317BFEF3DE8D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CEB5-491E-4E80-A2F0-561A280564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E07CE2-4E50-4431-A08A-0CBCB6535FB5}" type="datetimeFigureOut">
              <a:rPr lang="cs-CZ"/>
              <a:pPr>
                <a:defRPr/>
              </a:pPr>
              <a:t>14.03.2016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9114C-5FEA-42E4-B5CB-9875208FD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DINCE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44850"/>
            <a:ext cx="7772400" cy="1470025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Implementace ERP systému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3362"/>
            <a:ext cx="6400800" cy="21879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36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 Lukáš LEGA</a:t>
            </a: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</a:t>
            </a:r>
            <a:r>
              <a:rPr lang="cs-CZ" sz="20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Ing. </a:t>
            </a:r>
            <a:r>
              <a:rPr lang="cs-CZ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Tomáš </a:t>
            </a:r>
            <a:r>
              <a:rPr lang="cs-CZ" sz="2000" dirty="0" err="1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</a:t>
            </a:r>
            <a:r>
              <a:rPr lang="cs-CZ" sz="20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Ph.D.</a:t>
            </a:r>
            <a:endParaRPr lang="cs-CZ" sz="20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cs-CZ" sz="2000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 </a:t>
            </a:r>
            <a:endParaRPr lang="cs-CZ" sz="20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8013"/>
            <a:ext cx="3384376" cy="224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5976664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Úvodem</a:t>
            </a: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Výběr tématu, cíl DP</a:t>
            </a:r>
          </a:p>
          <a:p>
            <a:pPr>
              <a:buNone/>
            </a:pPr>
            <a:r>
              <a:rPr lang="cs-CZ" sz="5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literární rešerše o aplikacích typu ERP a současných modulech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analýza vybrané společnosti – důvod implementace nového ERP systému 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komplexní popis projektu implementace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propojení zjištěných informací z literární rešerše s praxí 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srovnání výchozího a cílového stavu, předpokládané efekty</a:t>
            </a:r>
          </a:p>
          <a:p>
            <a:pPr>
              <a:buNone/>
            </a:pPr>
            <a:endParaRPr lang="cs-CZ" sz="1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</a:p>
          <a:p>
            <a:pPr>
              <a:buNone/>
            </a:pPr>
            <a:endParaRPr lang="cs-CZ" sz="5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nestrukturovaná interview – majitelé, vedoucí oddělení, ale i řádoví zaměstnanci 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analýza materiálu poskytnutých společností</a:t>
            </a:r>
          </a:p>
          <a:p>
            <a:pPr>
              <a:spcAft>
                <a:spcPts val="600"/>
              </a:spcAft>
              <a:buNone/>
            </a:pPr>
            <a:r>
              <a:rPr lang="cs-CZ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součinnost v projektu implementace</a:t>
            </a:r>
            <a:endParaRPr lang="cs-CZ" sz="15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1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Problémy</a:t>
            </a:r>
          </a:p>
          <a:p>
            <a:pPr>
              <a:buNone/>
            </a:pPr>
            <a:endParaRPr lang="cs-CZ" sz="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z počátku obtížná komunikace se zaměstnanci</a:t>
            </a:r>
          </a:p>
          <a:p>
            <a:pPr>
              <a:spcAft>
                <a:spcPts val="600"/>
              </a:spcAft>
              <a:buNone/>
            </a:pPr>
            <a:r>
              <a:rPr lang="cs-CZ" sz="17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citlivé použití materiálů společnosti vzhledem k obchodnímu tajemství</a:t>
            </a:r>
          </a:p>
          <a:p>
            <a:pPr>
              <a:buNone/>
            </a:pPr>
            <a:endParaRPr lang="cs-CZ" sz="15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ctr">
              <a:buNone/>
            </a:pPr>
            <a:r>
              <a:rPr lang="cs-CZ" sz="28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Splnění cíle, návaznost na praxi</a:t>
            </a:r>
          </a:p>
          <a:p>
            <a:pPr>
              <a:buNone/>
            </a:pPr>
            <a:endParaRPr lang="cs-CZ" sz="15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 cíl</a:t>
            </a:r>
            <a:endParaRPr lang="cs-CZ" sz="15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</a:t>
            </a:r>
            <a:r>
              <a:rPr lang="cs-CZ" sz="15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komplexní pohled na projekt implementace ERP systému včetně srovnání teoretických předpokladů a praktických poznatků</a:t>
            </a:r>
          </a:p>
          <a:p>
            <a:pPr>
              <a:spcAft>
                <a:spcPts val="600"/>
              </a:spcAft>
              <a:buNone/>
            </a:pPr>
            <a:endParaRPr lang="cs-CZ" sz="15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Dílčí cíle</a:t>
            </a:r>
            <a:endParaRPr lang="cs-CZ" sz="15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rešerše o aplikacích </a:t>
            </a:r>
            <a:r>
              <a:rPr lang="cs-CZ" sz="1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typu ERP a současných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modulech</a:t>
            </a:r>
          </a:p>
          <a:p>
            <a:pPr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rozbor předpokládaných efektů pro zkoumaný podnik po implementaci nového ERP systému</a:t>
            </a:r>
          </a:p>
          <a:p>
            <a:pPr>
              <a:spcAft>
                <a:spcPts val="600"/>
              </a:spcAft>
              <a:buNone/>
            </a:pPr>
            <a:endParaRPr lang="cs-CZ" sz="1500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Dílčí cíle z pohledu podniku</a:t>
            </a:r>
            <a:endParaRPr lang="cs-CZ" sz="15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</a:t>
            </a:r>
            <a:r>
              <a:rPr lang="cs-CZ" sz="1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komplexní pohled pro ostatní klíčové zaměstnance na celý proces implementace</a:t>
            </a:r>
          </a:p>
          <a:p>
            <a:pPr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</a:t>
            </a:r>
            <a:r>
              <a:rPr lang="cs-CZ" sz="1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prohloubení znalostí o společnosti, kde pracuji jako správce ERP systému</a:t>
            </a:r>
          </a:p>
          <a:p>
            <a:pPr>
              <a:spcAft>
                <a:spcPts val="600"/>
              </a:spcAft>
              <a:buNone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zlepšení komunikace ve vybrané společnosti</a:t>
            </a:r>
          </a:p>
          <a:p>
            <a:pPr>
              <a:buNone/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- 3 -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R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29000"/>
            <a:ext cx="5040560" cy="295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75853"/>
            <a:ext cx="8229600" cy="5217443"/>
          </a:xfrm>
        </p:spPr>
        <p:txBody>
          <a:bodyPr/>
          <a:lstStyle/>
          <a:p>
            <a:pPr algn="ctr">
              <a:spcAft>
                <a:spcPts val="1200"/>
              </a:spcAft>
              <a:buNone/>
            </a:pPr>
            <a:r>
              <a:rPr lang="cs-CZ" sz="28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Historie a současnost informačních systémů</a:t>
            </a:r>
          </a:p>
          <a:p>
            <a:pPr>
              <a:spcAft>
                <a:spcPts val="3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EOQ</a:t>
            </a:r>
            <a:r>
              <a:rPr lang="cs-CZ" sz="15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50. léta 19. st.) – první náznaky IS, plánování výroby dle předchozí spotřeby</a:t>
            </a:r>
          </a:p>
          <a:p>
            <a:pPr>
              <a:spcAft>
                <a:spcPts val="3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MRP</a:t>
            </a:r>
            <a:r>
              <a:rPr lang="cs-CZ" sz="15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(60. – 70. léta 19. st.) – materiální plánování do budoucna</a:t>
            </a:r>
          </a:p>
          <a:p>
            <a:pPr>
              <a:spcAft>
                <a:spcPts val="3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MRP II</a:t>
            </a:r>
            <a:r>
              <a:rPr lang="cs-CZ" sz="15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(80. léta 19. st.) – zohlednění výrobní kapacity a disponibilního času strojů</a:t>
            </a:r>
          </a:p>
          <a:p>
            <a:pPr>
              <a:spcAft>
                <a:spcPts val="3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ERP</a:t>
            </a:r>
            <a:r>
              <a:rPr lang="cs-CZ" sz="15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(90. léta 19. st.) – modulární členění, multidimenzionální databáze</a:t>
            </a:r>
          </a:p>
          <a:p>
            <a:pPr>
              <a:spcAft>
                <a:spcPts val="300"/>
              </a:spcAft>
              <a:buNone/>
            </a:pPr>
            <a:r>
              <a:rPr lang="cs-CZ" sz="15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ERP II</a:t>
            </a:r>
            <a:r>
              <a:rPr lang="cs-CZ" sz="15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(přelom 20./21. st.) – BI, CRM, SCM/APS, datová výměna, analytika (OLAP)</a:t>
            </a:r>
            <a: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000" b="1" dirty="0" smtClean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 smtClean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7" name="Picture 3" descr="definice_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573016"/>
            <a:ext cx="2925254" cy="259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- 4 -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Fáze implementace ERP systému</a:t>
            </a:r>
            <a:endParaRPr lang="cs-CZ" b="1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1268760"/>
            <a:ext cx="7551234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Předimplementační</a:t>
            </a: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úvodní studie, procesní mapy, výběr dodavatele</a:t>
            </a:r>
          </a:p>
          <a:p>
            <a:endParaRPr lang="cs-CZ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Implementační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příprava a plánování projektu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cílové koncepty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příprava hardwaru a síťová infrastruktura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customizing/vývoj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příprava datové báze a následná migrace dat</a:t>
            </a:r>
            <a:endParaRPr lang="cs-CZ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koncepce 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oprávnění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výkonové a integrační testy</a:t>
            </a:r>
            <a:endParaRPr lang="cs-CZ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školení a dokumentace</a:t>
            </a:r>
            <a:endParaRPr lang="cs-CZ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příprava produktivního provozu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akceptace 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převzetí nového </a:t>
            </a:r>
            <a:r>
              <a:rPr lang="cs-CZ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ERP</a:t>
            </a:r>
            <a:endParaRPr lang="cs-CZ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- 5 -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95536" y="332656"/>
            <a:ext cx="849694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cs-CZ" sz="3200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Možné </a:t>
            </a:r>
            <a:r>
              <a:rPr lang="cs-CZ" sz="3200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omplikace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při implementaci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Cílové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koncepty 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– nejsou podchyceny všechny možné procesy v dané oblasti</a:t>
            </a:r>
            <a:endParaRPr lang="cs-CZ" sz="1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2000" baseline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Komunikace</a:t>
            </a: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klíčových uživatelů 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– nejsou koordinovány jednotlivé cílové koncepty – dochází ke konfliktu procesů</a:t>
            </a:r>
            <a:endParaRPr lang="cs-CZ" sz="1500" baseline="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cs-CZ" sz="2000" baseline="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Změnové</a:t>
            </a: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požadavky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– navýšení rozpočtu implementace</a:t>
            </a:r>
            <a:endParaRPr lang="cs-CZ" sz="1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Chyby v datové bázi předchozího ERP systému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– neexistence číselníků, chybné formáty, nevalidní data</a:t>
            </a:r>
            <a:endParaRPr lang="cs-CZ" sz="15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Dodržení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harmonogramu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– ohrožení spuštění k plánovanému datu, např. začátek roku </a:t>
            </a:r>
            <a:endParaRPr kumimoji="0" lang="cs-CZ" sz="1500" b="0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Nový ERP systém nepřinese předpokládané efekty</a:t>
            </a:r>
          </a:p>
          <a:p>
            <a:pPr marL="342900" lvl="0" indent="-3429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cs-CZ" sz="15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sz="15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cs-CZ" sz="1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zvýšení produktivity, snížení provozních nákladů</a:t>
            </a:r>
            <a:endParaRPr kumimoji="0" lang="cs-CZ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- 6 -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616624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Efekty</a:t>
            </a: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5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Ekonomické</a:t>
            </a:r>
            <a: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vyšší produktivita práce, případně nižší náklady na HR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nižší provozní náklady</a:t>
            </a:r>
          </a:p>
          <a:p>
            <a:pPr>
              <a:spcAft>
                <a:spcPts val="600"/>
              </a:spcAft>
              <a:buNone/>
            </a:pPr>
            <a:endParaRPr lang="cs-CZ" sz="1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Neekonomické</a:t>
            </a:r>
            <a: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přehlednější procesy, workflow, automatizace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datová výměna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lepší pracovní podmínky – snížení rutinní práce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zvýšení firemní kultury, změna organizační struktury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rocesní řízení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ové možnosti controllingu a BI</a:t>
            </a:r>
          </a:p>
          <a:p>
            <a:pPr>
              <a:buNone/>
            </a:pPr>
            <a:endParaRPr lang="cs-CZ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- 7 -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976664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Efekty ve vybraném podniku</a:t>
            </a:r>
            <a:endParaRPr lang="cs-CZ" b="1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cs-CZ" sz="5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Ekonomické</a:t>
            </a:r>
            <a: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áklady na pořízení ERP (projekt, implementace, vývoj, licence)</a:t>
            </a:r>
            <a:endParaRPr lang="cs-CZ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spory n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ákladů na HR 10% do roka, až 20% do dvou let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ávratnost investice v rozmezí 5 až 7 let </a:t>
            </a:r>
            <a:endParaRPr lang="cs-CZ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cs-CZ" sz="1000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cs-CZ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Neekonomické</a:t>
            </a:r>
            <a:r>
              <a:rPr lang="cs-CZ" sz="2000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estrukturalizace podniku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WMS - automaticky řízené sklady včetně plánování dopravy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 komunikace s dodavateli</a:t>
            </a:r>
            <a:endParaRPr lang="cs-CZ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 prognózy pro management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SLA smlouva s jasnými pravidly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cs-CZ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ožná brzká výrazná expanze společnosti bez nutnosti úprav ERP  </a:t>
            </a:r>
            <a:endParaRPr lang="cs-CZ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0" y="6505926"/>
            <a:ext cx="649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cs-CZ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cs-CZ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1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  <a:br>
              <a:rPr lang="cs-CZ" b="1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Barva VŠEM">
      <a:dk1>
        <a:srgbClr val="595959"/>
      </a:dk1>
      <a:lt1>
        <a:srgbClr val="8FD400"/>
      </a:lt1>
      <a:dk2>
        <a:srgbClr val="0086B4"/>
      </a:dk2>
      <a:lt2>
        <a:srgbClr val="EEECE1"/>
      </a:lt2>
      <a:accent1>
        <a:srgbClr val="7F7F7F"/>
      </a:accent1>
      <a:accent2>
        <a:srgbClr val="595959"/>
      </a:accent2>
      <a:accent3>
        <a:srgbClr val="9BBB59"/>
      </a:accent3>
      <a:accent4>
        <a:srgbClr val="262626"/>
      </a:accent4>
      <a:accent5>
        <a:srgbClr val="0086B4"/>
      </a:accent5>
      <a:accent6>
        <a:srgbClr val="92D050"/>
      </a:accent6>
      <a:hlink>
        <a:srgbClr val="0000FF"/>
      </a:hlink>
      <a:folHlink>
        <a:srgbClr val="800080"/>
      </a:folHlink>
    </a:clrScheme>
    <a:fontScheme name="Styl VŠEM">
      <a:majorFont>
        <a:latin typeface="DINCE-Bold"/>
        <a:ea typeface=""/>
        <a:cs typeface=""/>
      </a:majorFont>
      <a:minorFont>
        <a:latin typeface="DINCE-Regular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Office PowerPoint</Application>
  <PresentationFormat>Předvádění na obrazovce (4:3)</PresentationFormat>
  <Paragraphs>117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DINCE-Bold</vt:lpstr>
      <vt:lpstr>DINCE-Regular</vt:lpstr>
      <vt:lpstr>Tahoma</vt:lpstr>
      <vt:lpstr>Motiv sady Office</vt:lpstr>
      <vt:lpstr>Implementace ERP systému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2016-02-20T09:02:32Z</dcterms:created>
  <dcterms:modified xsi:type="dcterms:W3CDTF">2016-03-14T18:33:40Z</dcterms:modified>
</cp:coreProperties>
</file>