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FE7"/>
    <a:srgbClr val="F09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adou Beye" userId="638e03867f005d85" providerId="LiveId" clId="{D4E7221B-F802-4557-8297-B07BCA9F5711}"/>
    <pc:docChg chg="undo modSld">
      <pc:chgData name="Ahmadou Beye" userId="638e03867f005d85" providerId="LiveId" clId="{D4E7221B-F802-4557-8297-B07BCA9F5711}" dt="2019-04-09T11:05:52.112" v="17" actId="20577"/>
      <pc:docMkLst>
        <pc:docMk/>
      </pc:docMkLst>
      <pc:sldChg chg="modSp">
        <pc:chgData name="Ahmadou Beye" userId="638e03867f005d85" providerId="LiveId" clId="{D4E7221B-F802-4557-8297-B07BCA9F5711}" dt="2019-04-09T09:54:06.085" v="1" actId="1076"/>
        <pc:sldMkLst>
          <pc:docMk/>
          <pc:sldMk cId="4209755345" sldId="268"/>
        </pc:sldMkLst>
        <pc:graphicFrameChg chg="mod modGraphic">
          <ac:chgData name="Ahmadou Beye" userId="638e03867f005d85" providerId="LiveId" clId="{D4E7221B-F802-4557-8297-B07BCA9F5711}" dt="2019-04-09T09:54:06.085" v="1" actId="1076"/>
          <ac:graphicFrameMkLst>
            <pc:docMk/>
            <pc:sldMk cId="4209755345" sldId="268"/>
            <ac:graphicFrameMk id="4" creationId="{8A74D798-420F-4ACE-A5B1-0A72A90B7F01}"/>
          </ac:graphicFrameMkLst>
        </pc:graphicFrameChg>
      </pc:sldChg>
      <pc:sldChg chg="modSp">
        <pc:chgData name="Ahmadou Beye" userId="638e03867f005d85" providerId="LiveId" clId="{D4E7221B-F802-4557-8297-B07BCA9F5711}" dt="2019-04-09T11:05:32.333" v="8" actId="14734"/>
        <pc:sldMkLst>
          <pc:docMk/>
          <pc:sldMk cId="4081863518" sldId="275"/>
        </pc:sldMkLst>
        <pc:graphicFrameChg chg="mod modGraphic">
          <ac:chgData name="Ahmadou Beye" userId="638e03867f005d85" providerId="LiveId" clId="{D4E7221B-F802-4557-8297-B07BCA9F5711}" dt="2019-04-09T11:05:32.333" v="8" actId="14734"/>
          <ac:graphicFrameMkLst>
            <pc:docMk/>
            <pc:sldMk cId="4081863518" sldId="275"/>
            <ac:graphicFrameMk id="4" creationId="{7D1544D3-EFBB-4FAC-9BE6-3849907FD01D}"/>
          </ac:graphicFrameMkLst>
        </pc:graphicFrameChg>
      </pc:sldChg>
      <pc:sldChg chg="modSp">
        <pc:chgData name="Ahmadou Beye" userId="638e03867f005d85" providerId="LiveId" clId="{D4E7221B-F802-4557-8297-B07BCA9F5711}" dt="2019-04-09T11:05:52.112" v="17" actId="20577"/>
        <pc:sldMkLst>
          <pc:docMk/>
          <pc:sldMk cId="1678208771" sldId="276"/>
        </pc:sldMkLst>
        <pc:spChg chg="mod">
          <ac:chgData name="Ahmadou Beye" userId="638e03867f005d85" providerId="LiveId" clId="{D4E7221B-F802-4557-8297-B07BCA9F5711}" dt="2019-04-09T11:05:52.112" v="17" actId="20577"/>
          <ac:spMkLst>
            <pc:docMk/>
            <pc:sldMk cId="1678208771" sldId="276"/>
            <ac:spMk id="9" creationId="{908BD7A3-39A2-478E-B3CB-915FD00C1898}"/>
          </ac:spMkLst>
        </pc:spChg>
      </pc:sldChg>
    </pc:docChg>
  </pc:docChgLst>
  <pc:docChgLst>
    <pc:chgData name="Ahmadou Beye" userId="638e03867f005d85" providerId="LiveId" clId="{5806F787-6D36-4593-A135-34979E1B7784}"/>
    <pc:docChg chg="custSel delSld modSld">
      <pc:chgData name="Ahmadou Beye" userId="638e03867f005d85" providerId="LiveId" clId="{5806F787-6D36-4593-A135-34979E1B7784}" dt="2019-04-19T01:45:23.779" v="43" actId="790"/>
      <pc:docMkLst>
        <pc:docMk/>
      </pc:docMkLst>
      <pc:sldChg chg="modSp">
        <pc:chgData name="Ahmadou Beye" userId="638e03867f005d85" providerId="LiveId" clId="{5806F787-6D36-4593-A135-34979E1B7784}" dt="2019-04-12T14:35:07.601" v="4" actId="20577"/>
        <pc:sldMkLst>
          <pc:docMk/>
          <pc:sldMk cId="1310068131" sldId="260"/>
        </pc:sldMkLst>
        <pc:spChg chg="mod">
          <ac:chgData name="Ahmadou Beye" userId="638e03867f005d85" providerId="LiveId" clId="{5806F787-6D36-4593-A135-34979E1B7784}" dt="2019-04-12T14:35:07.601" v="4" actId="20577"/>
          <ac:spMkLst>
            <pc:docMk/>
            <pc:sldMk cId="1310068131" sldId="260"/>
            <ac:spMk id="3" creationId="{CC447BA8-CE4C-4799-9474-71F05C972334}"/>
          </ac:spMkLst>
        </pc:spChg>
      </pc:sldChg>
      <pc:sldChg chg="modSp">
        <pc:chgData name="Ahmadou Beye" userId="638e03867f005d85" providerId="LiveId" clId="{5806F787-6D36-4593-A135-34979E1B7784}" dt="2019-04-19T01:45:23.779" v="43" actId="790"/>
        <pc:sldMkLst>
          <pc:docMk/>
          <pc:sldMk cId="3431232466" sldId="261"/>
        </pc:sldMkLst>
        <pc:spChg chg="mod">
          <ac:chgData name="Ahmadou Beye" userId="638e03867f005d85" providerId="LiveId" clId="{5806F787-6D36-4593-A135-34979E1B7784}" dt="2019-04-19T01:45:23.779" v="43" actId="790"/>
          <ac:spMkLst>
            <pc:docMk/>
            <pc:sldMk cId="3431232466" sldId="261"/>
            <ac:spMk id="3" creationId="{266DBDAA-AF3A-41B2-B55B-F396231615FF}"/>
          </ac:spMkLst>
        </pc:spChg>
      </pc:sldChg>
      <pc:sldChg chg="modSp">
        <pc:chgData name="Ahmadou Beye" userId="638e03867f005d85" providerId="LiveId" clId="{5806F787-6D36-4593-A135-34979E1B7784}" dt="2019-04-19T01:44:11.164" v="38" actId="790"/>
        <pc:sldMkLst>
          <pc:docMk/>
          <pc:sldMk cId="1438704921" sldId="263"/>
        </pc:sldMkLst>
        <pc:spChg chg="mod">
          <ac:chgData name="Ahmadou Beye" userId="638e03867f005d85" providerId="LiveId" clId="{5806F787-6D36-4593-A135-34979E1B7784}" dt="2019-04-19T01:44:11.164" v="38" actId="790"/>
          <ac:spMkLst>
            <pc:docMk/>
            <pc:sldMk cId="1438704921" sldId="263"/>
            <ac:spMk id="3" creationId="{643A4216-C0CC-4F6F-9C66-D1FDBE5F552B}"/>
          </ac:spMkLst>
        </pc:spChg>
      </pc:sldChg>
      <pc:sldChg chg="modSp">
        <pc:chgData name="Ahmadou Beye" userId="638e03867f005d85" providerId="LiveId" clId="{5806F787-6D36-4593-A135-34979E1B7784}" dt="2019-04-12T14:35:13.757" v="5" actId="20577"/>
        <pc:sldMkLst>
          <pc:docMk/>
          <pc:sldMk cId="1569037977" sldId="266"/>
        </pc:sldMkLst>
        <pc:spChg chg="mod">
          <ac:chgData name="Ahmadou Beye" userId="638e03867f005d85" providerId="LiveId" clId="{5806F787-6D36-4593-A135-34979E1B7784}" dt="2019-04-12T14:35:13.757" v="5" actId="20577"/>
          <ac:spMkLst>
            <pc:docMk/>
            <pc:sldMk cId="1569037977" sldId="266"/>
            <ac:spMk id="3" creationId="{3F226989-1558-4652-8894-AE05F34F3514}"/>
          </ac:spMkLst>
        </pc:spChg>
      </pc:sldChg>
      <pc:sldChg chg="modSp">
        <pc:chgData name="Ahmadou Beye" userId="638e03867f005d85" providerId="LiveId" clId="{5806F787-6D36-4593-A135-34979E1B7784}" dt="2019-04-19T01:44:49.464" v="41" actId="790"/>
        <pc:sldMkLst>
          <pc:docMk/>
          <pc:sldMk cId="1352093656" sldId="280"/>
        </pc:sldMkLst>
        <pc:spChg chg="mod">
          <ac:chgData name="Ahmadou Beye" userId="638e03867f005d85" providerId="LiveId" clId="{5806F787-6D36-4593-A135-34979E1B7784}" dt="2019-04-19T01:44:49.464" v="41" actId="790"/>
          <ac:spMkLst>
            <pc:docMk/>
            <pc:sldMk cId="1352093656" sldId="280"/>
            <ac:spMk id="2" creationId="{1F41CDC5-8ABA-49AF-A97A-8A1460764631}"/>
          </ac:spMkLst>
        </pc:spChg>
        <pc:spChg chg="mod">
          <ac:chgData name="Ahmadou Beye" userId="638e03867f005d85" providerId="LiveId" clId="{5806F787-6D36-4593-A135-34979E1B7784}" dt="2019-04-19T01:44:38.373" v="40" actId="313"/>
          <ac:spMkLst>
            <pc:docMk/>
            <pc:sldMk cId="1352093656" sldId="280"/>
            <ac:spMk id="3" creationId="{0F223EAA-DD89-469C-99A7-AE53E696327D}"/>
          </ac:spMkLst>
        </pc:spChg>
      </pc:sldChg>
      <pc:sldChg chg="modSp">
        <pc:chgData name="Ahmadou Beye" userId="638e03867f005d85" providerId="LiveId" clId="{5806F787-6D36-4593-A135-34979E1B7784}" dt="2019-04-19T01:45:02.019" v="42" actId="790"/>
        <pc:sldMkLst>
          <pc:docMk/>
          <pc:sldMk cId="3434110639" sldId="281"/>
        </pc:sldMkLst>
        <pc:spChg chg="mod">
          <ac:chgData name="Ahmadou Beye" userId="638e03867f005d85" providerId="LiveId" clId="{5806F787-6D36-4593-A135-34979E1B7784}" dt="2019-04-19T01:45:02.019" v="42" actId="790"/>
          <ac:spMkLst>
            <pc:docMk/>
            <pc:sldMk cId="3434110639" sldId="281"/>
            <ac:spMk id="2" creationId="{57E85FD8-0A5C-4B90-9A2D-40A26207AA7E}"/>
          </ac:spMkLst>
        </pc:spChg>
      </pc:sldChg>
      <pc:sldChg chg="del">
        <pc:chgData name="Ahmadou Beye" userId="638e03867f005d85" providerId="LiveId" clId="{5806F787-6D36-4593-A135-34979E1B7784}" dt="2019-04-19T01:39:47.597" v="37" actId="2696"/>
        <pc:sldMkLst>
          <pc:docMk/>
          <pc:sldMk cId="1949498515" sldId="2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38e03867f005d85/Bachelor%20Thesis/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GB" sz="2400" dirty="0"/>
              <a:t>Country origin of tourists (%)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[Data.xlsx]Countries!$B$21</c:f>
              <c:strCache>
                <c:ptCount val="1"/>
                <c:pt idx="0">
                  <c:v>Number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[Data.xlsx]Countries!$A$22:$A$35</c:f>
              <c:strCache>
                <c:ptCount val="13"/>
                <c:pt idx="0">
                  <c:v>France</c:v>
                </c:pt>
                <c:pt idx="1">
                  <c:v>Senegal</c:v>
                </c:pt>
                <c:pt idx="2">
                  <c:v>USA</c:v>
                </c:pt>
                <c:pt idx="3">
                  <c:v>Spain</c:v>
                </c:pt>
                <c:pt idx="4">
                  <c:v>Belgium</c:v>
                </c:pt>
                <c:pt idx="5">
                  <c:v>Czech Republic</c:v>
                </c:pt>
                <c:pt idx="6">
                  <c:v>Netherlands</c:v>
                </c:pt>
                <c:pt idx="7">
                  <c:v>Poland</c:v>
                </c:pt>
                <c:pt idx="8">
                  <c:v>Denmark</c:v>
                </c:pt>
                <c:pt idx="9">
                  <c:v>Morroco</c:v>
                </c:pt>
                <c:pt idx="10">
                  <c:v>England</c:v>
                </c:pt>
                <c:pt idx="11">
                  <c:v>Gabon</c:v>
                </c:pt>
                <c:pt idx="12">
                  <c:v>Ivory Coast</c:v>
                </c:pt>
              </c:strCache>
              <c:extLst/>
            </c:strRef>
          </c:cat>
          <c:val>
            <c:numRef>
              <c:f>[Data.xlsx]Countries!$B$22:$B$35</c:f>
              <c:numCache>
                <c:formatCode>General</c:formatCode>
                <c:ptCount val="13"/>
                <c:pt idx="0">
                  <c:v>50</c:v>
                </c:pt>
                <c:pt idx="1">
                  <c:v>11</c:v>
                </c:pt>
                <c:pt idx="2">
                  <c:v>10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AC1-4DB4-B577-8D23E0D410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35269048"/>
        <c:axId val="435269704"/>
      </c:barChart>
      <c:catAx>
        <c:axId val="43526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5269704"/>
        <c:crosses val="autoZero"/>
        <c:auto val="1"/>
        <c:lblAlgn val="ctr"/>
        <c:lblOffset val="100"/>
        <c:noMultiLvlLbl val="0"/>
      </c:catAx>
      <c:valAx>
        <c:axId val="435269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269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D9C-403E-9159-ADCCE618FC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D9C-403E-9159-ADCCE618FC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D9C-403E-9159-ADCCE618FC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D9C-403E-9159-ADCCE618FC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D9C-403E-9159-ADCCE618FCC7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[Data.xlsx]LenghtStay!$A$15:$A$19</c:f>
              <c:strCache>
                <c:ptCount val="5"/>
                <c:pt idx="0">
                  <c:v>Less than one week</c:v>
                </c:pt>
                <c:pt idx="1">
                  <c:v>One week</c:v>
                </c:pt>
                <c:pt idx="2">
                  <c:v>2-3 weeks</c:v>
                </c:pt>
                <c:pt idx="3">
                  <c:v>1-3 months</c:v>
                </c:pt>
                <c:pt idx="4">
                  <c:v>More than 3 months</c:v>
                </c:pt>
              </c:strCache>
            </c:strRef>
          </c:cat>
          <c:val>
            <c:numRef>
              <c:f>[Data.xlsx]LenghtStay!$C$15:$C$19</c:f>
              <c:numCache>
                <c:formatCode>0%</c:formatCode>
                <c:ptCount val="5"/>
                <c:pt idx="0">
                  <c:v>2.0618556701030927E-2</c:v>
                </c:pt>
                <c:pt idx="1">
                  <c:v>0.23711340206185566</c:v>
                </c:pt>
                <c:pt idx="2">
                  <c:v>0.44329896907216493</c:v>
                </c:pt>
                <c:pt idx="3">
                  <c:v>0.17525773195876287</c:v>
                </c:pt>
                <c:pt idx="4">
                  <c:v>0.12371134020618557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D9C-403E-9159-ADCCE618FC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[Data.xlsx]Data!$D$131</c:f>
              <c:strCache>
                <c:ptCount val="1"/>
                <c:pt idx="0">
                  <c:v>Knew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[Data.xlsx]Data!$C$132:$C$140</c:f>
              <c:strCache>
                <c:ptCount val="9"/>
                <c:pt idx="0">
                  <c:v>Derby Eland</c:v>
                </c:pt>
                <c:pt idx="1">
                  <c:v>Giant Turtle</c:v>
                </c:pt>
                <c:pt idx="2">
                  <c:v>Giraffe</c:v>
                </c:pt>
                <c:pt idx="3">
                  <c:v>Ostrich</c:v>
                </c:pt>
                <c:pt idx="4">
                  <c:v>Red Patas Monkey</c:v>
                </c:pt>
                <c:pt idx="5">
                  <c:v>Warthog</c:v>
                </c:pt>
                <c:pt idx="6">
                  <c:v>West African Crocodile</c:v>
                </c:pt>
                <c:pt idx="7">
                  <c:v>White Rhinoceros</c:v>
                </c:pt>
                <c:pt idx="8">
                  <c:v>Zebra</c:v>
                </c:pt>
              </c:strCache>
            </c:strRef>
          </c:cat>
          <c:val>
            <c:numRef>
              <c:f>[Data.xlsx]Data!$D$132:$D$140</c:f>
              <c:numCache>
                <c:formatCode>0%</c:formatCode>
                <c:ptCount val="9"/>
                <c:pt idx="0">
                  <c:v>0.7</c:v>
                </c:pt>
                <c:pt idx="1">
                  <c:v>0.98</c:v>
                </c:pt>
                <c:pt idx="2">
                  <c:v>0.99</c:v>
                </c:pt>
                <c:pt idx="3">
                  <c:v>1</c:v>
                </c:pt>
                <c:pt idx="4">
                  <c:v>0.79</c:v>
                </c:pt>
                <c:pt idx="5">
                  <c:v>0.98</c:v>
                </c:pt>
                <c:pt idx="6">
                  <c:v>0.97</c:v>
                </c:pt>
                <c:pt idx="7">
                  <c:v>0.9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33-45C4-93F9-99636BA2455C}"/>
            </c:ext>
          </c:extLst>
        </c:ser>
        <c:ser>
          <c:idx val="1"/>
          <c:order val="1"/>
          <c:tx>
            <c:strRef>
              <c:f>[Data.xlsx]Data!$E$131</c:f>
              <c:strCache>
                <c:ptCount val="1"/>
                <c:pt idx="0">
                  <c:v>Have seen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[Data.xlsx]Data!$C$132:$C$140</c:f>
              <c:strCache>
                <c:ptCount val="9"/>
                <c:pt idx="0">
                  <c:v>Derby Eland</c:v>
                </c:pt>
                <c:pt idx="1">
                  <c:v>Giant Turtle</c:v>
                </c:pt>
                <c:pt idx="2">
                  <c:v>Giraffe</c:v>
                </c:pt>
                <c:pt idx="3">
                  <c:v>Ostrich</c:v>
                </c:pt>
                <c:pt idx="4">
                  <c:v>Red Patas Monkey</c:v>
                </c:pt>
                <c:pt idx="5">
                  <c:v>Warthog</c:v>
                </c:pt>
                <c:pt idx="6">
                  <c:v>West African Crocodile</c:v>
                </c:pt>
                <c:pt idx="7">
                  <c:v>White Rhinoceros</c:v>
                </c:pt>
                <c:pt idx="8">
                  <c:v>Zebra</c:v>
                </c:pt>
              </c:strCache>
            </c:strRef>
          </c:cat>
          <c:val>
            <c:numRef>
              <c:f>[Data.xlsx]Data!$E$132:$E$140</c:f>
              <c:numCache>
                <c:formatCode>0%</c:formatCode>
                <c:ptCount val="9"/>
                <c:pt idx="0">
                  <c:v>0.93</c:v>
                </c:pt>
                <c:pt idx="1">
                  <c:v>0.93</c:v>
                </c:pt>
                <c:pt idx="2">
                  <c:v>0.99</c:v>
                </c:pt>
                <c:pt idx="3">
                  <c:v>0.98</c:v>
                </c:pt>
                <c:pt idx="4">
                  <c:v>0.94</c:v>
                </c:pt>
                <c:pt idx="5">
                  <c:v>0.98</c:v>
                </c:pt>
                <c:pt idx="6">
                  <c:v>0.99</c:v>
                </c:pt>
                <c:pt idx="7">
                  <c:v>0.67</c:v>
                </c:pt>
                <c:pt idx="8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33-45C4-93F9-99636BA2455C}"/>
            </c:ext>
          </c:extLst>
        </c:ser>
        <c:ser>
          <c:idx val="2"/>
          <c:order val="2"/>
          <c:tx>
            <c:strRef>
              <c:f>[Data.xlsx]Data!$F$131</c:f>
              <c:strCache>
                <c:ptCount val="1"/>
                <c:pt idx="0">
                  <c:v>Would like to see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[Data.xlsx]Data!$C$132:$C$140</c:f>
              <c:strCache>
                <c:ptCount val="9"/>
                <c:pt idx="0">
                  <c:v>Derby Eland</c:v>
                </c:pt>
                <c:pt idx="1">
                  <c:v>Giant Turtle</c:v>
                </c:pt>
                <c:pt idx="2">
                  <c:v>Giraffe</c:v>
                </c:pt>
                <c:pt idx="3">
                  <c:v>Ostrich</c:v>
                </c:pt>
                <c:pt idx="4">
                  <c:v>Red Patas Monkey</c:v>
                </c:pt>
                <c:pt idx="5">
                  <c:v>Warthog</c:v>
                </c:pt>
                <c:pt idx="6">
                  <c:v>West African Crocodile</c:v>
                </c:pt>
                <c:pt idx="7">
                  <c:v>White Rhinoceros</c:v>
                </c:pt>
                <c:pt idx="8">
                  <c:v>Zebra</c:v>
                </c:pt>
              </c:strCache>
            </c:strRef>
          </c:cat>
          <c:val>
            <c:numRef>
              <c:f>[Data.xlsx]Data!$F$132:$F$140</c:f>
              <c:numCache>
                <c:formatCode>0%</c:formatCode>
                <c:ptCount val="9"/>
                <c:pt idx="0">
                  <c:v>0.97</c:v>
                </c:pt>
                <c:pt idx="1">
                  <c:v>0.99</c:v>
                </c:pt>
                <c:pt idx="2">
                  <c:v>0.99</c:v>
                </c:pt>
                <c:pt idx="3">
                  <c:v>0.95</c:v>
                </c:pt>
                <c:pt idx="4">
                  <c:v>0.96</c:v>
                </c:pt>
                <c:pt idx="5">
                  <c:v>0.98</c:v>
                </c:pt>
                <c:pt idx="6">
                  <c:v>0.99</c:v>
                </c:pt>
                <c:pt idx="7">
                  <c:v>0.99</c:v>
                </c:pt>
                <c:pt idx="8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33-45C4-93F9-99636BA2455C}"/>
            </c:ext>
          </c:extLst>
        </c:ser>
        <c:ser>
          <c:idx val="3"/>
          <c:order val="3"/>
          <c:tx>
            <c:strRef>
              <c:f>[Data.xlsx]Data!$G$131</c:f>
              <c:strCache>
                <c:ptCount val="1"/>
                <c:pt idx="0">
                  <c:v>Will like to see again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[Data.xlsx]Data!$C$132:$C$140</c:f>
              <c:strCache>
                <c:ptCount val="9"/>
                <c:pt idx="0">
                  <c:v>Derby Eland</c:v>
                </c:pt>
                <c:pt idx="1">
                  <c:v>Giant Turtle</c:v>
                </c:pt>
                <c:pt idx="2">
                  <c:v>Giraffe</c:v>
                </c:pt>
                <c:pt idx="3">
                  <c:v>Ostrich</c:v>
                </c:pt>
                <c:pt idx="4">
                  <c:v>Red Patas Monkey</c:v>
                </c:pt>
                <c:pt idx="5">
                  <c:v>Warthog</c:v>
                </c:pt>
                <c:pt idx="6">
                  <c:v>West African Crocodile</c:v>
                </c:pt>
                <c:pt idx="7">
                  <c:v>White Rhinoceros</c:v>
                </c:pt>
                <c:pt idx="8">
                  <c:v>Zebra</c:v>
                </c:pt>
              </c:strCache>
            </c:strRef>
          </c:cat>
          <c:val>
            <c:numRef>
              <c:f>[Data.xlsx]Data!$G$132:$G$140</c:f>
              <c:numCache>
                <c:formatCode>0%</c:formatCode>
                <c:ptCount val="9"/>
                <c:pt idx="0">
                  <c:v>0.97</c:v>
                </c:pt>
                <c:pt idx="1">
                  <c:v>0.96</c:v>
                </c:pt>
                <c:pt idx="2">
                  <c:v>0.98</c:v>
                </c:pt>
                <c:pt idx="3">
                  <c:v>0.9</c:v>
                </c:pt>
                <c:pt idx="4">
                  <c:v>0.94</c:v>
                </c:pt>
                <c:pt idx="5">
                  <c:v>0.95</c:v>
                </c:pt>
                <c:pt idx="6">
                  <c:v>0.97</c:v>
                </c:pt>
                <c:pt idx="7">
                  <c:v>0.99</c:v>
                </c:pt>
                <c:pt idx="8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33-45C4-93F9-99636BA2455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89557984"/>
        <c:axId val="489558968"/>
      </c:barChart>
      <c:catAx>
        <c:axId val="48955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9558968"/>
        <c:crosses val="autoZero"/>
        <c:auto val="1"/>
        <c:lblAlgn val="ctr"/>
        <c:lblOffset val="100"/>
        <c:noMultiLvlLbl val="0"/>
      </c:catAx>
      <c:valAx>
        <c:axId val="489558968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8955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2D-4069-A45A-2B62D3B2D2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2D-4069-A45A-2B62D3B2D2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12D-4069-A45A-2B62D3B2D2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12D-4069-A45A-2B62D3B2D2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2D-4069-A45A-2B62D3B2D24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[Data.xlsx]Legend!$AT$11:$AT$15</c:f>
              <c:strCache>
                <c:ptCount val="5"/>
                <c:pt idx="0">
                  <c:v>Strongly satisfied</c:v>
                </c:pt>
                <c:pt idx="1">
                  <c:v>Satisfied</c:v>
                </c:pt>
                <c:pt idx="2">
                  <c:v>Neutral</c:v>
                </c:pt>
                <c:pt idx="3">
                  <c:v>Unsatisfied</c:v>
                </c:pt>
                <c:pt idx="4">
                  <c:v>Strongly unsatisfied</c:v>
                </c:pt>
              </c:strCache>
            </c:strRef>
          </c:cat>
          <c:val>
            <c:numRef>
              <c:f>[Data.xlsx]Data!$AQ$120:$AQ$124</c:f>
              <c:numCache>
                <c:formatCode>0%</c:formatCode>
                <c:ptCount val="5"/>
                <c:pt idx="0">
                  <c:v>0.38383838383838381</c:v>
                </c:pt>
                <c:pt idx="1">
                  <c:v>0.51515151515151514</c:v>
                </c:pt>
                <c:pt idx="2">
                  <c:v>8.0808080808080815E-2</c:v>
                </c:pt>
                <c:pt idx="3">
                  <c:v>2.0202020202020204E-2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2D-4069-A45A-2B62D3B2D24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Legend!$AV$11:$AV$16</c:f>
              <c:strCache>
                <c:ptCount val="6"/>
                <c:pt idx="0">
                  <c:v>1-4 USD</c:v>
                </c:pt>
                <c:pt idx="1">
                  <c:v>5-10 USD</c:v>
                </c:pt>
                <c:pt idx="2">
                  <c:v>11-20 USD</c:v>
                </c:pt>
                <c:pt idx="3">
                  <c:v>21-30 USD</c:v>
                </c:pt>
                <c:pt idx="4">
                  <c:v>31-40 USD</c:v>
                </c:pt>
                <c:pt idx="5">
                  <c:v>More than 41 USD</c:v>
                </c:pt>
              </c:strCache>
            </c:strRef>
          </c:cat>
          <c:val>
            <c:numRef>
              <c:f>Data!$AT$130:$AT$135</c:f>
              <c:numCache>
                <c:formatCode>0%</c:formatCode>
                <c:ptCount val="6"/>
                <c:pt idx="0">
                  <c:v>0.27777777777777779</c:v>
                </c:pt>
                <c:pt idx="1">
                  <c:v>0.75</c:v>
                </c:pt>
                <c:pt idx="2">
                  <c:v>0.88888888888888884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DC-4397-826F-24DEC2CC0B3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514218208"/>
        <c:axId val="514218536"/>
      </c:lineChart>
      <c:catAx>
        <c:axId val="5142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218536"/>
        <c:crosses val="autoZero"/>
        <c:auto val="1"/>
        <c:lblAlgn val="ctr"/>
        <c:lblOffset val="100"/>
        <c:noMultiLvlLbl val="0"/>
      </c:catAx>
      <c:valAx>
        <c:axId val="51421853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42182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[Data.xlsx]Feuil2!$A$18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[Data.xlsx]Feuil2!$B$17:$F$17</c:f>
              <c:strCache>
                <c:ptCount val="5"/>
                <c:pt idx="0">
                  <c:v>Advertisement/promotional material</c:v>
                </c:pt>
                <c:pt idx="1">
                  <c:v>Recommendation by local person</c:v>
                </c:pt>
                <c:pt idx="2">
                  <c:v>Recommendation from a friend, family, other tourists</c:v>
                </c:pt>
                <c:pt idx="3">
                  <c:v>Recommendation/offer by hotel, restaurant, tour guide</c:v>
                </c:pt>
                <c:pt idx="4">
                  <c:v>Other</c:v>
                </c:pt>
              </c:strCache>
            </c:strRef>
          </c:cat>
          <c:val>
            <c:numRef>
              <c:f>[Data.xlsx]Feuil2!$B$18:$F$18</c:f>
              <c:numCache>
                <c:formatCode>0%</c:formatCode>
                <c:ptCount val="5"/>
                <c:pt idx="0">
                  <c:v>0.14432989690721648</c:v>
                </c:pt>
                <c:pt idx="1">
                  <c:v>0.1134020618556701</c:v>
                </c:pt>
                <c:pt idx="2">
                  <c:v>0.16494845360824742</c:v>
                </c:pt>
                <c:pt idx="3">
                  <c:v>3.0927835051546393E-2</c:v>
                </c:pt>
                <c:pt idx="4">
                  <c:v>1.0309278350515464E-2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D8-40F3-B815-095CBCF72107}"/>
            </c:ext>
          </c:extLst>
        </c:ser>
        <c:ser>
          <c:idx val="1"/>
          <c:order val="1"/>
          <c:tx>
            <c:strRef>
              <c:f>[Data.xlsx]Feuil2!$A$19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[Data.xlsx]Feuil2!$B$17:$F$17</c:f>
              <c:strCache>
                <c:ptCount val="5"/>
                <c:pt idx="0">
                  <c:v>Advertisement/promotional material</c:v>
                </c:pt>
                <c:pt idx="1">
                  <c:v>Recommendation by local person</c:v>
                </c:pt>
                <c:pt idx="2">
                  <c:v>Recommendation from a friend, family, other tourists</c:v>
                </c:pt>
                <c:pt idx="3">
                  <c:v>Recommendation/offer by hotel, restaurant, tour guide</c:v>
                </c:pt>
                <c:pt idx="4">
                  <c:v>Other</c:v>
                </c:pt>
              </c:strCache>
            </c:strRef>
          </c:cat>
          <c:val>
            <c:numRef>
              <c:f>[Data.xlsx]Feuil2!$B$19:$F$19</c:f>
              <c:numCache>
                <c:formatCode>0%</c:formatCode>
                <c:ptCount val="5"/>
                <c:pt idx="0">
                  <c:v>0.13402061855670103</c:v>
                </c:pt>
                <c:pt idx="1">
                  <c:v>0.16494845360824742</c:v>
                </c:pt>
                <c:pt idx="2">
                  <c:v>0.14432989690721648</c:v>
                </c:pt>
                <c:pt idx="3">
                  <c:v>7.2164948453608241E-2</c:v>
                </c:pt>
                <c:pt idx="4">
                  <c:v>2.0618556701030927E-2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D8-40F3-B815-095CBCF7210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15336128"/>
        <c:axId val="515335144"/>
      </c:barChart>
      <c:catAx>
        <c:axId val="51533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335144"/>
        <c:crosses val="autoZero"/>
        <c:auto val="1"/>
        <c:lblAlgn val="ctr"/>
        <c:lblOffset val="100"/>
        <c:noMultiLvlLbl val="0"/>
      </c:catAx>
      <c:valAx>
        <c:axId val="5153351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533612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8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1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570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32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9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11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95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0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5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1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3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8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9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3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74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unwto.org/doi/pdf/10.18111/9789284419876" TargetMode="External"/><Relationship Id="rId2" Type="http://schemas.openxmlformats.org/officeDocument/2006/relationships/hyperlink" Target="http://hdl.handle.net/10019.1/1071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30BBBA-6F9F-4D27-AD61-45935240C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FED5ABE-AA8E-4BAE-B923-EB99ABDE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11D79-2C71-4B37-82AD-761836DCB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9B6C0D-2AB5-4965-B573-1D00F1D0B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E09B85-B5A4-4CA4-9063-D56B4CE07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Tourist’s attitudes towards natural reservations in Senegal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9DE041-2DC7-463E-ADD1-AE3855028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en-US" dirty="0"/>
              <a:t>Author: Ahmadou </a:t>
            </a:r>
            <a:r>
              <a:rPr lang="en-US" dirty="0" err="1"/>
              <a:t>Badara</a:t>
            </a:r>
            <a:r>
              <a:rPr lang="en-US" dirty="0"/>
              <a:t> Beye</a:t>
            </a:r>
          </a:p>
          <a:p>
            <a:r>
              <a:rPr lang="en-US" dirty="0"/>
              <a:t>Supervisor: Ing. Petra Chaloupková, Ph.D.</a:t>
            </a:r>
          </a:p>
        </p:txBody>
      </p:sp>
      <p:pic>
        <p:nvPicPr>
          <p:cNvPr id="1028" name="Picture 4" descr="Résultat de recherche d'images pour &quot;senegal bandia&quot;">
            <a:extLst>
              <a:ext uri="{FF2B5EF4-FFF2-40B4-BE49-F238E27FC236}">
                <a16:creationId xmlns:a16="http://schemas.microsoft.com/office/drawing/2014/main" id="{ADA71235-05A5-4CBD-948D-F9AB47529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-8207"/>
            <a:ext cx="5788023" cy="287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senegal bandia&quot;">
            <a:extLst>
              <a:ext uri="{FF2B5EF4-FFF2-40B4-BE49-F238E27FC236}">
                <a16:creationId xmlns:a16="http://schemas.microsoft.com/office/drawing/2014/main" id="{95FE13A4-61F2-4E02-9D57-EA54DA46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66" y="3921577"/>
            <a:ext cx="5780258" cy="29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965992A-B41C-4548-94FE-A60656002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24" y="2622796"/>
            <a:ext cx="5794375" cy="15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5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6FC39-4642-4764-9EAE-5582E3ED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analyses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389D2-22C3-4B7A-AC45-C6D0BB0E4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Basic descriptive statistics (frequency analysis, cross tabulation analysis…)</a:t>
            </a:r>
          </a:p>
          <a:p>
            <a:endParaRPr lang="en-GB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8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B38EE-8754-4823-A638-412A42A2E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4DC8D29-2BB6-4885-BB5E-30BF24648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4323"/>
              </p:ext>
            </p:extLst>
          </p:nvPr>
        </p:nvGraphicFramePr>
        <p:xfrm>
          <a:off x="2639061" y="2173938"/>
          <a:ext cx="6913878" cy="4352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626">
                  <a:extLst>
                    <a:ext uri="{9D8B030D-6E8A-4147-A177-3AD203B41FA5}">
                      <a16:colId xmlns:a16="http://schemas.microsoft.com/office/drawing/2014/main" val="2706470001"/>
                    </a:ext>
                  </a:extLst>
                </a:gridCol>
                <a:gridCol w="2304626">
                  <a:extLst>
                    <a:ext uri="{9D8B030D-6E8A-4147-A177-3AD203B41FA5}">
                      <a16:colId xmlns:a16="http://schemas.microsoft.com/office/drawing/2014/main" val="4128697653"/>
                    </a:ext>
                  </a:extLst>
                </a:gridCol>
                <a:gridCol w="2304626">
                  <a:extLst>
                    <a:ext uri="{9D8B030D-6E8A-4147-A177-3AD203B41FA5}">
                      <a16:colId xmlns:a16="http://schemas.microsoft.com/office/drawing/2014/main" val="3988377218"/>
                    </a:ext>
                  </a:extLst>
                </a:gridCol>
              </a:tblGrid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 (n)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3717144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  <a:tab pos="231140" algn="dec"/>
                        </a:tabLst>
                      </a:pPr>
                      <a:r>
                        <a:rPr lang="fr-FR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07377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Gender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47962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4267825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730032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94495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 18 years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152189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19-29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328925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30-39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4132172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40-49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834689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50-59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0199701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and above 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022743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Marital Status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990372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</a:rPr>
                        <a:t>        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>
                          <a:solidFill>
                            <a:schemeClr val="bg1"/>
                          </a:solidFill>
                          <a:latin typeface="+mn-lt"/>
                        </a:rPr>
                        <a:t>34.4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037538"/>
                  </a:ext>
                </a:extLst>
              </a:tr>
              <a:tr h="287887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bg1"/>
                          </a:solidFill>
                          <a:latin typeface="+mn-lt"/>
                        </a:rPr>
                        <a:t>        Married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>
                          <a:solidFill>
                            <a:schemeClr val="bg1"/>
                          </a:solidFill>
                          <a:latin typeface="+mn-lt"/>
                        </a:rPr>
                        <a:t>65.65</a:t>
                      </a:r>
                      <a:endParaRPr lang="fr-FR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2852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09ED5731-B765-4001-B7EE-9BB37F5BE265}"/>
              </a:ext>
            </a:extLst>
          </p:cNvPr>
          <p:cNvSpPr txBox="1"/>
          <p:nvPr/>
        </p:nvSpPr>
        <p:spPr>
          <a:xfrm>
            <a:off x="268940" y="2348753"/>
            <a:ext cx="2241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Socio-demographic characteristics of respondents</a:t>
            </a:r>
          </a:p>
        </p:txBody>
      </p:sp>
    </p:spTree>
    <p:extLst>
      <p:ext uri="{BB962C8B-B14F-4D97-AF65-F5344CB8AC3E}">
        <p14:creationId xmlns:p14="http://schemas.microsoft.com/office/powerpoint/2010/main" val="73854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D2B47-8262-47E2-B176-A55B2B66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A74D798-420F-4ACE-A5B1-0A72A90B7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908278"/>
              </p:ext>
            </p:extLst>
          </p:nvPr>
        </p:nvGraphicFramePr>
        <p:xfrm>
          <a:off x="2791012" y="1778563"/>
          <a:ext cx="6609975" cy="5079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25">
                  <a:extLst>
                    <a:ext uri="{9D8B030D-6E8A-4147-A177-3AD203B41FA5}">
                      <a16:colId xmlns:a16="http://schemas.microsoft.com/office/drawing/2014/main" val="1981237283"/>
                    </a:ext>
                  </a:extLst>
                </a:gridCol>
                <a:gridCol w="2203325">
                  <a:extLst>
                    <a:ext uri="{9D8B030D-6E8A-4147-A177-3AD203B41FA5}">
                      <a16:colId xmlns:a16="http://schemas.microsoft.com/office/drawing/2014/main" val="1038657499"/>
                    </a:ext>
                  </a:extLst>
                </a:gridCol>
                <a:gridCol w="2203325">
                  <a:extLst>
                    <a:ext uri="{9D8B030D-6E8A-4147-A177-3AD203B41FA5}">
                      <a16:colId xmlns:a16="http://schemas.microsoft.com/office/drawing/2014/main" val="4042804568"/>
                    </a:ext>
                  </a:extLst>
                </a:gridCol>
              </a:tblGrid>
              <a:tr h="204149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Children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11804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b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65.62</a:t>
                      </a:r>
                    </a:p>
                  </a:txBody>
                  <a:tcPr marL="68580" marR="68580" marT="0" marB="0" anchor="b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9201332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9.37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1344084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68563762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&gt;2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16.67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1136305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Came with family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84464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4180663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1438186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33591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 school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83176826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School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6508267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37.11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59930107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 graduate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46.39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9906612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771374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Christian</a:t>
                      </a:r>
                      <a:endParaRPr lang="fr-FR" sz="1400" b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58564719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Muslim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32.32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0342247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Atheist / Agnostic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0142014"/>
                  </a:ext>
                </a:extLst>
              </a:tr>
              <a:tr h="2808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fr-FR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dec"/>
                        </a:tabLst>
                      </a:pPr>
                      <a:r>
                        <a:rPr lang="fr-FR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883437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A546E0D-2364-46DF-AC43-604B90E78688}"/>
              </a:ext>
            </a:extLst>
          </p:cNvPr>
          <p:cNvSpPr/>
          <p:nvPr/>
        </p:nvSpPr>
        <p:spPr>
          <a:xfrm>
            <a:off x="364568" y="2545589"/>
            <a:ext cx="2539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Socio-demographic characteristics of respondents</a:t>
            </a:r>
          </a:p>
        </p:txBody>
      </p:sp>
    </p:spTree>
    <p:extLst>
      <p:ext uri="{BB962C8B-B14F-4D97-AF65-F5344CB8AC3E}">
        <p14:creationId xmlns:p14="http://schemas.microsoft.com/office/powerpoint/2010/main" val="4209755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3BB06-985E-4755-83A3-5A432003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fr-FR"/>
              <a:t>Results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4CF4291-FE9A-4126-BC74-E82EB5D272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25420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366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446CA-A51B-4D98-996E-754A05E4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5A1C2040-EDBC-4BDA-BB5C-C47FA9233A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463835"/>
              </p:ext>
            </p:extLst>
          </p:nvPr>
        </p:nvGraphicFramePr>
        <p:xfrm>
          <a:off x="680282" y="2721351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ED47086-3046-417B-9140-FBE207287049}"/>
              </a:ext>
            </a:extLst>
          </p:cNvPr>
          <p:cNvSpPr/>
          <p:nvPr/>
        </p:nvSpPr>
        <p:spPr>
          <a:xfrm>
            <a:off x="2505486" y="2016148"/>
            <a:ext cx="5963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+mj-lt"/>
                <a:ea typeface="Times New Roman" panose="02020603050405020304" pitchFamily="18" charset="0"/>
              </a:rPr>
              <a:t>Length of stay of tourists in Senegal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98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38A5A-9B84-4AE2-94A9-2806E6E46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BAE1E7EC-E762-42E5-B6E1-D31D0C5F7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560594"/>
              </p:ext>
            </p:extLst>
          </p:nvPr>
        </p:nvGraphicFramePr>
        <p:xfrm>
          <a:off x="0" y="2635624"/>
          <a:ext cx="12191999" cy="4222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AF59A7-FE6F-40AD-BE30-2616C536BE90}"/>
              </a:ext>
            </a:extLst>
          </p:cNvPr>
          <p:cNvSpPr/>
          <p:nvPr/>
        </p:nvSpPr>
        <p:spPr>
          <a:xfrm>
            <a:off x="2243822" y="1973285"/>
            <a:ext cx="7704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+mj-lt"/>
                <a:ea typeface="Times New Roman" panose="02020603050405020304" pitchFamily="18" charset="0"/>
              </a:rPr>
              <a:t>Attitudes of tourists towards selected animals 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028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49643-90E9-44AD-A0E2-3AB7EFB2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C81A741-A56B-4336-8200-19928B598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606070"/>
              </p:ext>
            </p:extLst>
          </p:nvPr>
        </p:nvGraphicFramePr>
        <p:xfrm>
          <a:off x="680321" y="2815191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9D52763-B11A-4FF0-B807-778E1894F924}"/>
              </a:ext>
            </a:extLst>
          </p:cNvPr>
          <p:cNvSpPr/>
          <p:nvPr/>
        </p:nvSpPr>
        <p:spPr>
          <a:xfrm>
            <a:off x="1849075" y="2107880"/>
            <a:ext cx="7276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ea typeface="Times New Roman" panose="02020603050405020304" pitchFamily="18" charset="0"/>
              </a:rPr>
              <a:t>Satisfaction about available information by tourists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7893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4ADEE-6713-48A6-9DE0-CEDD4144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B3F8987-B5BA-4715-8C43-AD3ECDAD8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414829"/>
              </p:ext>
            </p:extLst>
          </p:nvPr>
        </p:nvGraphicFramePr>
        <p:xfrm>
          <a:off x="587517" y="2847219"/>
          <a:ext cx="9855196" cy="388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7DC0371-732C-4D9A-B898-235DA1EE6E8C}"/>
              </a:ext>
            </a:extLst>
          </p:cNvPr>
          <p:cNvSpPr/>
          <p:nvPr/>
        </p:nvSpPr>
        <p:spPr>
          <a:xfrm>
            <a:off x="1107407" y="2016222"/>
            <a:ext cx="8759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Amount of money willing to be paid by tourists for more information (cumulated frequencies, USD) </a:t>
            </a: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661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84330-DD77-4050-907A-49FA5EB3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8B30044D-9BA6-4CBC-AE8A-2EE4A1E7F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145509"/>
              </p:ext>
            </p:extLst>
          </p:nvPr>
        </p:nvGraphicFramePr>
        <p:xfrm>
          <a:off x="3936333" y="2101711"/>
          <a:ext cx="5976294" cy="464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6403FD-8DBD-40A4-8233-486D3D387AB5}"/>
              </a:ext>
            </a:extLst>
          </p:cNvPr>
          <p:cNvSpPr/>
          <p:nvPr/>
        </p:nvSpPr>
        <p:spPr>
          <a:xfrm>
            <a:off x="198783" y="2729660"/>
            <a:ext cx="3737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en-GB" sz="2400" dirty="0">
                <a:ea typeface="Times New Roman" panose="02020603050405020304" pitchFamily="18" charset="0"/>
              </a:rPr>
              <a:t>Source of information about the natural reserve</a:t>
            </a:r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0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900DE-D9B0-4978-9E42-EFD00C08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D1544D3-EFBB-4FAC-9BE6-3849907FD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113940"/>
              </p:ext>
            </p:extLst>
          </p:nvPr>
        </p:nvGraphicFramePr>
        <p:xfrm>
          <a:off x="1374815" y="2835120"/>
          <a:ext cx="9279933" cy="2761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69781">
                  <a:extLst>
                    <a:ext uri="{9D8B030D-6E8A-4147-A177-3AD203B41FA5}">
                      <a16:colId xmlns:a16="http://schemas.microsoft.com/office/drawing/2014/main" val="2052769078"/>
                    </a:ext>
                  </a:extLst>
                </a:gridCol>
                <a:gridCol w="1621000">
                  <a:extLst>
                    <a:ext uri="{9D8B030D-6E8A-4147-A177-3AD203B41FA5}">
                      <a16:colId xmlns:a16="http://schemas.microsoft.com/office/drawing/2014/main" val="1940747513"/>
                    </a:ext>
                  </a:extLst>
                </a:gridCol>
                <a:gridCol w="1762407">
                  <a:extLst>
                    <a:ext uri="{9D8B030D-6E8A-4147-A177-3AD203B41FA5}">
                      <a16:colId xmlns:a16="http://schemas.microsoft.com/office/drawing/2014/main" val="3927645296"/>
                    </a:ext>
                  </a:extLst>
                </a:gridCol>
                <a:gridCol w="1326745">
                  <a:extLst>
                    <a:ext uri="{9D8B030D-6E8A-4147-A177-3AD203B41FA5}">
                      <a16:colId xmlns:a16="http://schemas.microsoft.com/office/drawing/2014/main" val="2854728843"/>
                    </a:ext>
                  </a:extLst>
                </a:gridCol>
              </a:tblGrid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Gender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10102217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Variables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Male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Female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43201130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Influence </a:t>
                      </a:r>
                      <a:r>
                        <a:rPr lang="fr-FR" sz="1400" dirty="0" err="1">
                          <a:effectLst/>
                          <a:latin typeface="+mn-lt"/>
                        </a:rPr>
                        <a:t>choice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%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%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Total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69818362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Interest to discover exotic animals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24.0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22.9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46.9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57781060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Interest in having new experiences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11.5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18.8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30.2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44948620"/>
                  </a:ext>
                </a:extLst>
              </a:tr>
              <a:tr h="47353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Recommendation (friend/tourist/local person)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10.4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9.4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19.8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47036395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Other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1.0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2.1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3.1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06748083"/>
                  </a:ext>
                </a:extLst>
              </a:tr>
              <a:tr h="326881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Total 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46.9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53.1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100.0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4291721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DD9611A-4FC8-46ED-B63D-D1355D94D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2" y="2067885"/>
            <a:ext cx="5957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2400" b="0" i="0" u="none" strike="noStrike" cap="none" normalizeH="0" baseline="0" dirty="0" bmk="_Toc5557806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Motivation to visit the natural reserve</a:t>
            </a:r>
            <a:endParaRPr kumimoji="0" lang="en-GB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186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0" name="Rectangle 2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4" descr="Résultat de recherche d'images pour &quot;saly senegal&quot;">
            <a:extLst>
              <a:ext uri="{FF2B5EF4-FFF2-40B4-BE49-F238E27FC236}">
                <a16:creationId xmlns:a16="http://schemas.microsoft.com/office/drawing/2014/main" id="{9B17A5AA-8B34-447F-A59E-0BFBFF4D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 r="3757"/>
          <a:stretch/>
        </p:blipFill>
        <p:spPr bwMode="auto">
          <a:xfrm>
            <a:off x="4636008" y="10"/>
            <a:ext cx="7552815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5CCFDD-04DD-4CB0-873F-16A1FE03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/>
              <a:t>Introduction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35573-950E-476D-B233-82536D05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93" y="2309052"/>
            <a:ext cx="3955685" cy="3911527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1600" dirty="0"/>
              <a:t>Tourism is an important business generating 1,340 billion USD in 2017 and 10% of all jobs (UNWTO 2018).</a:t>
            </a:r>
          </a:p>
          <a:p>
            <a:endParaRPr lang="en-US" sz="1600" dirty="0"/>
          </a:p>
          <a:p>
            <a:r>
              <a:rPr lang="en-US" sz="1600" dirty="0"/>
              <a:t>20 to 40 % of total international tourism arrivals are from wildlife-related tourism (International Ecotourism Society 2000).</a:t>
            </a:r>
          </a:p>
          <a:p>
            <a:endParaRPr lang="en-US" sz="1600" dirty="0"/>
          </a:p>
          <a:p>
            <a:r>
              <a:rPr lang="en-US" sz="1600" dirty="0"/>
              <a:t>Senegal is the second country in West Africa with the highest international tourism receipts (Index Mundi 2019).</a:t>
            </a:r>
          </a:p>
          <a:p>
            <a:endParaRPr lang="en-US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2D7F3A-09B5-499D-8A7D-A69772482F60}"/>
              </a:ext>
            </a:extLst>
          </p:cNvPr>
          <p:cNvSpPr txBox="1"/>
          <p:nvPr/>
        </p:nvSpPr>
        <p:spPr>
          <a:xfrm>
            <a:off x="7476155" y="6581001"/>
            <a:ext cx="584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(https://www.alibabuy.com/guide-touristique/senegal/saly.html)</a:t>
            </a:r>
          </a:p>
        </p:txBody>
      </p:sp>
    </p:spTree>
    <p:extLst>
      <p:ext uri="{BB962C8B-B14F-4D97-AF65-F5344CB8AC3E}">
        <p14:creationId xmlns:p14="http://schemas.microsoft.com/office/powerpoint/2010/main" val="3782782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D26FD-788B-4C21-B1E3-203F59F3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5AAC85-9ACC-446B-9A69-DE754D4EB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429885"/>
              </p:ext>
            </p:extLst>
          </p:nvPr>
        </p:nvGraphicFramePr>
        <p:xfrm>
          <a:off x="680321" y="2559385"/>
          <a:ext cx="10524492" cy="3435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2771">
                  <a:extLst>
                    <a:ext uri="{9D8B030D-6E8A-4147-A177-3AD203B41FA5}">
                      <a16:colId xmlns:a16="http://schemas.microsoft.com/office/drawing/2014/main" val="4113183266"/>
                    </a:ext>
                  </a:extLst>
                </a:gridCol>
                <a:gridCol w="981097">
                  <a:extLst>
                    <a:ext uri="{9D8B030D-6E8A-4147-A177-3AD203B41FA5}">
                      <a16:colId xmlns:a16="http://schemas.microsoft.com/office/drawing/2014/main" val="2880686090"/>
                    </a:ext>
                  </a:extLst>
                </a:gridCol>
                <a:gridCol w="1198302">
                  <a:extLst>
                    <a:ext uri="{9D8B030D-6E8A-4147-A177-3AD203B41FA5}">
                      <a16:colId xmlns:a16="http://schemas.microsoft.com/office/drawing/2014/main" val="827231518"/>
                    </a:ext>
                  </a:extLst>
                </a:gridCol>
                <a:gridCol w="1198302">
                  <a:extLst>
                    <a:ext uri="{9D8B030D-6E8A-4147-A177-3AD203B41FA5}">
                      <a16:colId xmlns:a16="http://schemas.microsoft.com/office/drawing/2014/main" val="4255714432"/>
                    </a:ext>
                  </a:extLst>
                </a:gridCol>
                <a:gridCol w="1198302">
                  <a:extLst>
                    <a:ext uri="{9D8B030D-6E8A-4147-A177-3AD203B41FA5}">
                      <a16:colId xmlns:a16="http://schemas.microsoft.com/office/drawing/2014/main" val="1455092176"/>
                    </a:ext>
                  </a:extLst>
                </a:gridCol>
                <a:gridCol w="1477416">
                  <a:extLst>
                    <a:ext uri="{9D8B030D-6E8A-4147-A177-3AD203B41FA5}">
                      <a16:colId xmlns:a16="http://schemas.microsoft.com/office/drawing/2014/main" val="3772785671"/>
                    </a:ext>
                  </a:extLst>
                </a:gridCol>
                <a:gridCol w="1198302">
                  <a:extLst>
                    <a:ext uri="{9D8B030D-6E8A-4147-A177-3AD203B41FA5}">
                      <a16:colId xmlns:a16="http://schemas.microsoft.com/office/drawing/2014/main" val="3840710843"/>
                    </a:ext>
                  </a:extLst>
                </a:gridCol>
              </a:tblGrid>
              <a:tr h="44768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Gender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 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 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 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2772432286"/>
                  </a:ext>
                </a:extLst>
              </a:tr>
              <a:tr h="44768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Variables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Male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Female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4136106985"/>
                  </a:ext>
                </a:extLst>
              </a:tr>
              <a:tr h="34747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Influence choice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%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Rank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%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Rank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Total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Rank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4159375249"/>
                  </a:ext>
                </a:extLst>
              </a:tr>
              <a:tr h="27536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Fear of possible dangers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8.9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7.1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16.1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3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3322357775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Fear of trying new experiences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0.0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5.4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5.4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2582842649"/>
                  </a:ext>
                </a:extLst>
              </a:tr>
              <a:tr h="35484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  <a:latin typeface="+mn-lt"/>
                        </a:rPr>
                        <a:t>Lack</a:t>
                      </a:r>
                      <a:r>
                        <a:rPr lang="fr-FR" sz="1400" dirty="0">
                          <a:effectLst/>
                          <a:latin typeface="+mn-lt"/>
                        </a:rPr>
                        <a:t> of time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14.3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5.4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19.6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2871728984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Price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19.6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26.8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46.4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</a:rPr>
                        <a:t>1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976454856"/>
                  </a:ext>
                </a:extLst>
              </a:tr>
              <a:tr h="39028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Other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3.6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8.9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2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12.5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2907842043"/>
                  </a:ext>
                </a:extLst>
              </a:tr>
              <a:tr h="44768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Total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46.4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53.6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+mn-lt"/>
                        </a:rPr>
                        <a:t>100.0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tc>
                  <a:txBody>
                    <a:bodyPr/>
                    <a:lstStyle/>
                    <a:p>
                      <a:endParaRPr lang="fr-FR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463" marR="34463" marT="0" marB="0" anchor="b"/>
                </a:tc>
                <a:extLst>
                  <a:ext uri="{0D108BD9-81ED-4DB2-BD59-A6C34878D82A}">
                    <a16:rowId xmlns:a16="http://schemas.microsoft.com/office/drawing/2014/main" val="1140158093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908BD7A3-39A2-478E-B3CB-915FD00C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738" y="1965943"/>
            <a:ext cx="7545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2400" b="0" i="0" u="none" strike="noStrike" cap="none" normalizeH="0" baseline="0" dirty="0" bmk="_Toc5557807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Potential reasons not to visit the natural reserve</a:t>
            </a:r>
            <a:endParaRPr kumimoji="0" lang="en-GB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208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C9F5F-2015-4100-9339-FDA0A9F5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3C5B56-C463-4AC7-9C3D-6DB37E2C4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popular animals: big herbivores (specially exotic ones: rhinoceros and giraffe)</a:t>
            </a:r>
          </a:p>
          <a:p>
            <a:endParaRPr lang="en-US" dirty="0"/>
          </a:p>
          <a:p>
            <a:r>
              <a:rPr lang="en-US" dirty="0"/>
              <a:t>The average ecotourist: educated, European (French), young (19-29 years old) and staying one to three weeks</a:t>
            </a:r>
          </a:p>
          <a:p>
            <a:endParaRPr lang="en-US" dirty="0"/>
          </a:p>
          <a:p>
            <a:r>
              <a:rPr lang="en-US" dirty="0"/>
              <a:t>Tourists are well informed about the fauna of the reserve and satisfied with their level of information</a:t>
            </a:r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746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EA4D1-16C1-4484-975E-A735FF46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5F937-6427-42EF-A6A7-44D0AA4D9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study summarized tourist</a:t>
            </a:r>
            <a:r>
              <a:rPr lang="fr-FR" dirty="0"/>
              <a:t>’s</a:t>
            </a:r>
            <a:r>
              <a:rPr lang="en-US" dirty="0"/>
              <a:t> preferences and opinions on Senegalese ecotourism industry</a:t>
            </a:r>
          </a:p>
          <a:p>
            <a:r>
              <a:rPr lang="en-US" dirty="0"/>
              <a:t>This research can be used by Senegalese natural reserve owners or any ecotourism institutions in similar condition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456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1CDC5-8ABA-49AF-A97A-8A146076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223EAA-DD89-469C-99A7-AE53E696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/>
          <a:lstStyle/>
          <a:p>
            <a:r>
              <a:rPr lang="en-US" dirty="0"/>
              <a:t>Improve the visibility of the white rhinoceros</a:t>
            </a:r>
          </a:p>
          <a:p>
            <a:endParaRPr lang="en-US" dirty="0"/>
          </a:p>
          <a:p>
            <a:r>
              <a:rPr lang="en-US" dirty="0"/>
              <a:t>Having all informative documents in French and their translation in English</a:t>
            </a:r>
          </a:p>
          <a:p>
            <a:endParaRPr lang="en-US" dirty="0"/>
          </a:p>
          <a:p>
            <a:r>
              <a:rPr lang="en-US" dirty="0"/>
              <a:t>Improve derby eland’s advertisement</a:t>
            </a:r>
          </a:p>
          <a:p>
            <a:endParaRPr lang="en-US" dirty="0"/>
          </a:p>
          <a:p>
            <a:r>
              <a:rPr lang="en-US" dirty="0" err="1"/>
              <a:t>Accomodation</a:t>
            </a:r>
            <a:r>
              <a:rPr lang="en-US" dirty="0"/>
              <a:t> facilities</a:t>
            </a:r>
          </a:p>
        </p:txBody>
      </p:sp>
    </p:spTree>
    <p:extLst>
      <p:ext uri="{BB962C8B-B14F-4D97-AF65-F5344CB8AC3E}">
        <p14:creationId xmlns:p14="http://schemas.microsoft.com/office/powerpoint/2010/main" val="135209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85FD8-0A5C-4B90-9A2D-40A26207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B334DD-3ABC-455D-B007-6B9B73A40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Higginbottom K. 2004. Wildlife tourism: impacts, management and planning. </a:t>
            </a:r>
            <a:r>
              <a:rPr lang="en-US" dirty="0"/>
              <a:t>Common Ground Publishing Pty Ltd, Australia.</a:t>
            </a:r>
          </a:p>
          <a:p>
            <a:r>
              <a:rPr lang="en-US" dirty="0"/>
              <a:t>Index Mundi. International tourism, receipts (current US$) – Africa. Available from https://www.indexmundi.com/facts/indicators/ST.INT.RCPT.CD/map/africa (accessed March 2019).</a:t>
            </a:r>
          </a:p>
          <a:p>
            <a:r>
              <a:rPr lang="en-US" dirty="0"/>
              <a:t>Loubser GJJ, Mouton PFN, Nel JAJ. 2001. The ecotourism potential of herpetofauna in the Namaqua national park, South Africa. South African Journal of Wildlife Research. Available from </a:t>
            </a:r>
            <a:r>
              <a:rPr lang="en-US" u="sng" dirty="0">
                <a:hlinkClick r:id="rId2"/>
              </a:rPr>
              <a:t>http://hdl.handle.net/10019.1/10711</a:t>
            </a:r>
            <a:r>
              <a:rPr lang="en-US" dirty="0"/>
              <a:t> (accessed March 2019).</a:t>
            </a:r>
          </a:p>
          <a:p>
            <a:r>
              <a:rPr lang="en-US" dirty="0" err="1"/>
              <a:t>Manfredo</a:t>
            </a:r>
            <a:r>
              <a:rPr lang="en-US" dirty="0"/>
              <a:t> MJ, Larson RA. 1993. Managing for Wildlife Viewing Recreation Experiences: An Application in Colorado. </a:t>
            </a:r>
            <a:r>
              <a:rPr lang="fr-FR" dirty="0" err="1"/>
              <a:t>Wildlife</a:t>
            </a:r>
            <a:r>
              <a:rPr lang="fr-FR" dirty="0"/>
              <a:t> Society Bulletin</a:t>
            </a:r>
            <a:r>
              <a:rPr lang="fr-FR" b="1" dirty="0"/>
              <a:t> 21</a:t>
            </a:r>
            <a:r>
              <a:rPr lang="fr-FR" dirty="0"/>
              <a:t>: 226-236.</a:t>
            </a:r>
          </a:p>
          <a:p>
            <a:r>
              <a:rPr lang="fr-FR" dirty="0"/>
              <a:t>Ministère du Tourisme et des Transports Aériens. 2016. Etude sur la mise en valeur de l’offre écotouristique dans les régions de Fatick et Tambacounda. </a:t>
            </a:r>
            <a:r>
              <a:rPr lang="en-US" dirty="0"/>
              <a:t>MTTA, Senegal.</a:t>
            </a:r>
          </a:p>
          <a:p>
            <a:r>
              <a:rPr lang="en-GB" dirty="0"/>
              <a:t>The International Ecotourism Society. 2000. Ecotourism Statistical Fact Sheet. The International Ecotourism Society. Available from http://www.active-tourism.com/factsEcotourism1.pdf (accessed March 2019).</a:t>
            </a:r>
          </a:p>
          <a:p>
            <a:r>
              <a:rPr lang="en-GB" dirty="0"/>
              <a:t>UNWTO. 2018. UNWTO Tourism highlights 2018 Edition. UNWTO. </a:t>
            </a:r>
            <a:r>
              <a:rPr lang="en-US" dirty="0"/>
              <a:t>Available from </a:t>
            </a:r>
            <a:r>
              <a:rPr lang="en-GB" u="sng" dirty="0">
                <a:hlinkClick r:id="rId3"/>
              </a:rPr>
              <a:t>https://www.e-unwto.org/doi/pdf/10.18111/9789284419876</a:t>
            </a:r>
            <a:r>
              <a:rPr lang="en-US" dirty="0"/>
              <a:t> (accessed March 2019).</a:t>
            </a:r>
            <a:endParaRPr lang="en-GB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110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2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4" descr="Une image contenant chaise, extérieur&#10;&#10;Description générée automatiquement">
            <a:extLst>
              <a:ext uri="{FF2B5EF4-FFF2-40B4-BE49-F238E27FC236}">
                <a16:creationId xmlns:a16="http://schemas.microsoft.com/office/drawing/2014/main" id="{7F4369DF-A91B-47E0-85F8-FC2390985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2" r="20194"/>
          <a:stretch/>
        </p:blipFill>
        <p:spPr>
          <a:xfrm rot="5400000">
            <a:off x="3295965" y="324924"/>
            <a:ext cx="5604933" cy="6174284"/>
          </a:xfrm>
          <a:prstGeom prst="rect">
            <a:avLst/>
          </a:prstGeom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6" name="Rectangle 16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7555EE-F265-4541-8242-274C1D7B2E1F}"/>
              </a:ext>
            </a:extLst>
          </p:cNvPr>
          <p:cNvSpPr/>
          <p:nvPr/>
        </p:nvSpPr>
        <p:spPr>
          <a:xfrm>
            <a:off x="1171414" y="5061798"/>
            <a:ext cx="9849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</a:t>
            </a:r>
            <a:r>
              <a:rPr lang="fr-F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fr-FR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you</a:t>
            </a:r>
            <a:r>
              <a:rPr lang="fr-F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7678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25B9A-5E52-4D77-AC9F-4CFD1C66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D2659F-F67A-4E86-BE46-AB80F1626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Wildlife tourism is defined as “tourism based on encounters with non-domesticated animals” (Higginbottom 2004). </a:t>
            </a:r>
          </a:p>
          <a:p>
            <a:endParaRPr lang="en-US" dirty="0"/>
          </a:p>
          <a:p>
            <a:r>
              <a:rPr lang="en-US" dirty="0"/>
              <a:t>Efficient compromise between durable economic benefits and a good sustainable management of wildlife (</a:t>
            </a:r>
            <a:r>
              <a:rPr lang="en-US" dirty="0" err="1"/>
              <a:t>Manfredo</a:t>
            </a:r>
            <a:r>
              <a:rPr lang="en-US" dirty="0"/>
              <a:t> &amp; Larson 1993).</a:t>
            </a:r>
          </a:p>
          <a:p>
            <a:endParaRPr lang="en-US" dirty="0"/>
          </a:p>
          <a:p>
            <a:r>
              <a:rPr lang="en-US" dirty="0"/>
              <a:t>Most visited wildlife animals are large mammals (Higginbottom 2004).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74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04460-4A0C-4961-8C03-3929EDED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problem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8F8C51-6C15-480F-8D65-9879153E1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Evident </a:t>
            </a:r>
            <a:r>
              <a:rPr lang="fr-FR" dirty="0" err="1"/>
              <a:t>lack</a:t>
            </a:r>
            <a:r>
              <a:rPr lang="fr-FR" dirty="0"/>
              <a:t> of data on </a:t>
            </a:r>
            <a:r>
              <a:rPr lang="fr-FR" dirty="0" err="1"/>
              <a:t>eco-tourism</a:t>
            </a:r>
            <a:r>
              <a:rPr lang="fr-FR" dirty="0"/>
              <a:t> visits in Senegal (MTTA 2016)</a:t>
            </a:r>
          </a:p>
          <a:p>
            <a:endParaRPr lang="fr-FR" dirty="0"/>
          </a:p>
          <a:p>
            <a:r>
              <a:rPr lang="en-US" dirty="0"/>
              <a:t>The lack of information is often a considerable problem for tourists in Africa (Loubser et al. 2001).</a:t>
            </a:r>
          </a:p>
          <a:p>
            <a:endParaRPr lang="en-US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49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791E0-C978-46FF-B544-09511B45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Aims</a:t>
            </a:r>
            <a:r>
              <a:rPr lang="fr-FR" dirty="0"/>
              <a:t> of the thesis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447BA8-CE4C-4799-9474-71F05C972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81512"/>
          </a:xfrm>
        </p:spPr>
        <p:txBody>
          <a:bodyPr/>
          <a:lstStyle/>
          <a:p>
            <a:r>
              <a:rPr lang="en-US" dirty="0"/>
              <a:t>Socio-economic characteristics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Animal preferences</a:t>
            </a:r>
          </a:p>
          <a:p>
            <a:endParaRPr lang="en-US" dirty="0"/>
          </a:p>
          <a:p>
            <a:r>
              <a:rPr lang="en-US" dirty="0"/>
              <a:t>Motivation and barriers</a:t>
            </a:r>
          </a:p>
          <a:p>
            <a:endParaRPr lang="en-US" dirty="0"/>
          </a:p>
          <a:p>
            <a:r>
              <a:rPr lang="en-US" dirty="0"/>
              <a:t>Availability of information</a:t>
            </a:r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006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Résultat de recherche d'images pour &quot;bandia&quot;">
            <a:extLst>
              <a:ext uri="{FF2B5EF4-FFF2-40B4-BE49-F238E27FC236}">
                <a16:creationId xmlns:a16="http://schemas.microsoft.com/office/drawing/2014/main" id="{2DA85220-7FAE-4E2A-A2E4-062249B0C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1"/>
            <a:ext cx="121919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599193-2C0A-4DC1-A49F-836CCB81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fr-FR" dirty="0" err="1"/>
              <a:t>Study</a:t>
            </a:r>
            <a:r>
              <a:rPr lang="fr-FR" dirty="0"/>
              <a:t> site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26989-1558-4652-8894-AE05F34F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fr-FR" sz="2000" dirty="0"/>
              <a:t>Bandia </a:t>
            </a:r>
            <a:r>
              <a:rPr lang="fr-FR" sz="2000" dirty="0" err="1"/>
              <a:t>reserve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err="1"/>
              <a:t>Senegal’s</a:t>
            </a:r>
            <a:r>
              <a:rPr lang="fr-FR" sz="2000" dirty="0"/>
              <a:t> </a:t>
            </a:r>
            <a:r>
              <a:rPr lang="fr-FR" sz="2000" dirty="0" err="1"/>
              <a:t>biggest</a:t>
            </a:r>
            <a:r>
              <a:rPr lang="fr-FR" sz="2000" dirty="0"/>
              <a:t> </a:t>
            </a:r>
            <a:r>
              <a:rPr lang="fr-FR" sz="2000" dirty="0" err="1"/>
              <a:t>touristic</a:t>
            </a:r>
            <a:r>
              <a:rPr lang="fr-FR" sz="2000" dirty="0"/>
              <a:t> areas (Dakar and Saly)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6903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725A8-B118-402C-869C-E550A7E9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Animals of Bandia </a:t>
            </a:r>
            <a:r>
              <a:rPr lang="fr-FR" dirty="0" err="1"/>
              <a:t>reserve</a:t>
            </a:r>
            <a:endParaRPr lang="fr-FR" dirty="0"/>
          </a:p>
        </p:txBody>
      </p:sp>
      <p:pic>
        <p:nvPicPr>
          <p:cNvPr id="4098" name="Picture 2" descr="Résultat de recherche d'images pour &quot;derby eland&quot;">
            <a:extLst>
              <a:ext uri="{FF2B5EF4-FFF2-40B4-BE49-F238E27FC236}">
                <a16:creationId xmlns:a16="http://schemas.microsoft.com/office/drawing/2014/main" id="{FD67A61A-EEF1-4D42-B502-CEDEF20A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0" y="2087210"/>
            <a:ext cx="1154905" cy="18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tortue geante&quot;">
            <a:extLst>
              <a:ext uri="{FF2B5EF4-FFF2-40B4-BE49-F238E27FC236}">
                <a16:creationId xmlns:a16="http://schemas.microsoft.com/office/drawing/2014/main" id="{47C6D06F-F899-42AD-A971-879EFBD0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2" y="4426486"/>
            <a:ext cx="2540109" cy="19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ésultat de recherche d'images pour &quot;giraffe bandia&quot;">
            <a:extLst>
              <a:ext uri="{FF2B5EF4-FFF2-40B4-BE49-F238E27FC236}">
                <a16:creationId xmlns:a16="http://schemas.microsoft.com/office/drawing/2014/main" id="{3F270A72-087D-4B37-98AC-31C2643C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79" y="2063427"/>
            <a:ext cx="1400756" cy="18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ésultat de recherche d'images pour &quot;autruche bandia&quot;">
            <a:extLst>
              <a:ext uri="{FF2B5EF4-FFF2-40B4-BE49-F238E27FC236}">
                <a16:creationId xmlns:a16="http://schemas.microsoft.com/office/drawing/2014/main" id="{AA900D2F-9AF6-43DB-ABA4-7E3B81E3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72" y="2050633"/>
            <a:ext cx="1252191" cy="18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ésultat de recherche d'images pour &quot;red patas monkey bandia&quot;">
            <a:extLst>
              <a:ext uri="{FF2B5EF4-FFF2-40B4-BE49-F238E27FC236}">
                <a16:creationId xmlns:a16="http://schemas.microsoft.com/office/drawing/2014/main" id="{DC9E9989-C0AB-4744-8750-A67882C63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27" y="2087211"/>
            <a:ext cx="1313469" cy="18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ésultat de recherche d'images pour &quot;phacochere bandia&quot;">
            <a:extLst>
              <a:ext uri="{FF2B5EF4-FFF2-40B4-BE49-F238E27FC236}">
                <a16:creationId xmlns:a16="http://schemas.microsoft.com/office/drawing/2014/main" id="{1F88BFC1-7B3E-4966-B3A2-521C8B7D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93" y="4426486"/>
            <a:ext cx="2705707" cy="20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rrain, animal, reptile, extérieur&#10;&#10;Description générée automatiquement">
            <a:extLst>
              <a:ext uri="{FF2B5EF4-FFF2-40B4-BE49-F238E27FC236}">
                <a16:creationId xmlns:a16="http://schemas.microsoft.com/office/drawing/2014/main" id="{615714BB-522D-40FD-82FC-898EB0676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7543" y="4570756"/>
            <a:ext cx="2875825" cy="1825411"/>
          </a:xfrm>
          <a:prstGeom prst="rect">
            <a:avLst/>
          </a:prstGeom>
        </p:spPr>
      </p:pic>
      <p:pic>
        <p:nvPicPr>
          <p:cNvPr id="4110" name="Picture 14" descr="Résultat de recherche d'images pour &quot;white rhinoceros bandia&quot;">
            <a:extLst>
              <a:ext uri="{FF2B5EF4-FFF2-40B4-BE49-F238E27FC236}">
                <a16:creationId xmlns:a16="http://schemas.microsoft.com/office/drawing/2014/main" id="{307F4E04-D602-4C0D-972F-13AF755C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46" y="4402900"/>
            <a:ext cx="2076451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ésultat de recherche d'images pour &quot;zebra bandia&quot;">
            <a:extLst>
              <a:ext uri="{FF2B5EF4-FFF2-40B4-BE49-F238E27FC236}">
                <a16:creationId xmlns:a16="http://schemas.microsoft.com/office/drawing/2014/main" id="{94443A33-D067-49C1-B8FC-239DBDA9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41" y="2098201"/>
            <a:ext cx="2433881" cy="18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155645A-76F4-4722-8D87-6832ABD40F2C}"/>
              </a:ext>
            </a:extLst>
          </p:cNvPr>
          <p:cNvSpPr txBox="1"/>
          <p:nvPr/>
        </p:nvSpPr>
        <p:spPr>
          <a:xfrm>
            <a:off x="305734" y="3908628"/>
            <a:ext cx="125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Taurotragus</a:t>
            </a:r>
            <a:r>
              <a:rPr lang="fr-FR" sz="1400" i="1" dirty="0"/>
              <a:t> </a:t>
            </a:r>
            <a:r>
              <a:rPr lang="fr-FR" sz="1400" i="1" dirty="0" err="1"/>
              <a:t>derbianus</a:t>
            </a:r>
            <a:endParaRPr lang="fr-FR" sz="14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7B682-3F70-4034-92EB-1570973FB9DE}"/>
              </a:ext>
            </a:extLst>
          </p:cNvPr>
          <p:cNvSpPr/>
          <p:nvPr/>
        </p:nvSpPr>
        <p:spPr>
          <a:xfrm>
            <a:off x="1751461" y="3890863"/>
            <a:ext cx="2182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/>
              <a:t>Struthio</a:t>
            </a:r>
            <a:r>
              <a:rPr lang="fr-FR" sz="1400" i="1" dirty="0"/>
              <a:t> </a:t>
            </a:r>
            <a:r>
              <a:rPr lang="fr-FR" sz="1400" i="1" dirty="0" err="1"/>
              <a:t>camelus</a:t>
            </a:r>
            <a:r>
              <a:rPr lang="fr-FR" sz="1400" i="1" dirty="0"/>
              <a:t> </a:t>
            </a:r>
            <a:r>
              <a:rPr lang="fr-FR" sz="1400" i="1" dirty="0" err="1"/>
              <a:t>camelus</a:t>
            </a:r>
            <a:endParaRPr lang="fr-FR" sz="1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30D126-15D5-4776-8E7D-E3D539BB71CB}"/>
              </a:ext>
            </a:extLst>
          </p:cNvPr>
          <p:cNvSpPr/>
          <p:nvPr/>
        </p:nvSpPr>
        <p:spPr>
          <a:xfrm>
            <a:off x="3753023" y="3919837"/>
            <a:ext cx="2600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/>
              <a:t>Giraffa</a:t>
            </a:r>
            <a:r>
              <a:rPr lang="fr-FR" sz="1400" i="1" dirty="0"/>
              <a:t> </a:t>
            </a:r>
            <a:r>
              <a:rPr lang="fr-FR" sz="1400" i="1" dirty="0" err="1"/>
              <a:t>camelopardalis</a:t>
            </a:r>
            <a:r>
              <a:rPr lang="fr-FR" sz="1400" i="1" dirty="0"/>
              <a:t> </a:t>
            </a:r>
            <a:r>
              <a:rPr lang="fr-FR" sz="1400" i="1" dirty="0" err="1"/>
              <a:t>peralta</a:t>
            </a:r>
            <a:endParaRPr lang="fr-FR" sz="14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03840-CF0A-48D5-BD80-08AD8353B114}"/>
              </a:ext>
            </a:extLst>
          </p:cNvPr>
          <p:cNvSpPr/>
          <p:nvPr/>
        </p:nvSpPr>
        <p:spPr>
          <a:xfrm>
            <a:off x="6601094" y="3936407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Erythrocebus</a:t>
            </a:r>
            <a:r>
              <a:rPr lang="fr-FR" sz="1400" i="1" dirty="0"/>
              <a:t> patas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4B51A1-03B4-4F1F-9E65-CBAD847EF159}"/>
              </a:ext>
            </a:extLst>
          </p:cNvPr>
          <p:cNvSpPr/>
          <p:nvPr/>
        </p:nvSpPr>
        <p:spPr>
          <a:xfrm>
            <a:off x="9657628" y="3971734"/>
            <a:ext cx="127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Equus quagga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F77D49-BCF3-41C2-9831-5338C02AB479}"/>
              </a:ext>
            </a:extLst>
          </p:cNvPr>
          <p:cNvSpPr/>
          <p:nvPr/>
        </p:nvSpPr>
        <p:spPr>
          <a:xfrm>
            <a:off x="728339" y="6452342"/>
            <a:ext cx="2039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Aldabrachelys</a:t>
            </a:r>
            <a:r>
              <a:rPr lang="fr-FR" sz="1400" i="1" dirty="0"/>
              <a:t> </a:t>
            </a:r>
            <a:r>
              <a:rPr lang="fr-FR" sz="1400" i="1" dirty="0" err="1"/>
              <a:t>gigantea</a:t>
            </a:r>
            <a:endParaRPr lang="fr-FR" sz="1400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F40D85-E307-4B45-B4CB-3FBC1412978B}"/>
              </a:ext>
            </a:extLst>
          </p:cNvPr>
          <p:cNvSpPr/>
          <p:nvPr/>
        </p:nvSpPr>
        <p:spPr>
          <a:xfrm>
            <a:off x="3705041" y="6468169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Phacochoerus</a:t>
            </a:r>
            <a:r>
              <a:rPr lang="fr-FR" sz="1400" i="1" dirty="0"/>
              <a:t> africanus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C5D71-7FF3-47E6-9FA0-9CCCB78CD8D3}"/>
              </a:ext>
            </a:extLst>
          </p:cNvPr>
          <p:cNvSpPr/>
          <p:nvPr/>
        </p:nvSpPr>
        <p:spPr>
          <a:xfrm>
            <a:off x="6403863" y="6453465"/>
            <a:ext cx="1957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Ceratotherium</a:t>
            </a:r>
            <a:r>
              <a:rPr lang="fr-FR" sz="1400" i="1" dirty="0"/>
              <a:t> </a:t>
            </a:r>
            <a:r>
              <a:rPr lang="fr-FR" sz="1400" i="1" dirty="0" err="1"/>
              <a:t>simum</a:t>
            </a:r>
            <a:endParaRPr lang="fr-FR" sz="1400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3A3064-B53F-4B59-964A-55D53ECED03D}"/>
              </a:ext>
            </a:extLst>
          </p:cNvPr>
          <p:cNvSpPr/>
          <p:nvPr/>
        </p:nvSpPr>
        <p:spPr>
          <a:xfrm>
            <a:off x="9455358" y="6453464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Crocodylus</a:t>
            </a:r>
            <a:r>
              <a:rPr lang="fr-FR" sz="1400" i="1" dirty="0"/>
              <a:t> </a:t>
            </a:r>
            <a:r>
              <a:rPr lang="fr-FR" sz="1400" i="1" dirty="0" err="1"/>
              <a:t>suchus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8131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3CC68-768A-4F1D-8F97-A2E23309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Methods of data collection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DBDAA-AF3A-41B2-B55B-F3962316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Questionnaire survey in French and English language</a:t>
            </a:r>
          </a:p>
          <a:p>
            <a:endParaRPr lang="en-US" dirty="0"/>
          </a:p>
          <a:p>
            <a:r>
              <a:rPr lang="en-US" dirty="0"/>
              <a:t>Sampling: convenience method</a:t>
            </a:r>
          </a:p>
        </p:txBody>
      </p:sp>
    </p:spTree>
    <p:extLst>
      <p:ext uri="{BB962C8B-B14F-4D97-AF65-F5344CB8AC3E}">
        <p14:creationId xmlns:p14="http://schemas.microsoft.com/office/powerpoint/2010/main" val="343123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4AC32-8D41-4DDD-9593-47707D60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Questionnaire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A4216-C0CC-4F6F-9C66-D1FDBE5F5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questions: 19</a:t>
            </a:r>
          </a:p>
          <a:p>
            <a:endParaRPr lang="en-US" dirty="0"/>
          </a:p>
          <a:p>
            <a:r>
              <a:rPr lang="en-US" dirty="0"/>
              <a:t>Attitudes toward above </a:t>
            </a:r>
            <a:r>
              <a:rPr lang="en-US" dirty="0" err="1"/>
              <a:t>mentionned</a:t>
            </a:r>
            <a:r>
              <a:rPr lang="en-US" dirty="0"/>
              <a:t> animals</a:t>
            </a:r>
          </a:p>
          <a:p>
            <a:endParaRPr lang="en-US" dirty="0"/>
          </a:p>
          <a:p>
            <a:r>
              <a:rPr lang="en-US" dirty="0"/>
              <a:t>Opinion about available information</a:t>
            </a:r>
          </a:p>
          <a:p>
            <a:endParaRPr lang="en-US" dirty="0"/>
          </a:p>
          <a:p>
            <a:r>
              <a:rPr lang="en-US" dirty="0"/>
              <a:t>Sociodemographic data (gender, age, education …)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70492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949</Words>
  <Application>Microsoft Office PowerPoint</Application>
  <PresentationFormat>Grand écran</PresentationFormat>
  <Paragraphs>291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Trebuchet MS</vt:lpstr>
      <vt:lpstr>Berlin</vt:lpstr>
      <vt:lpstr>Tourist’s attitudes towards natural reservations in Senegal</vt:lpstr>
      <vt:lpstr>Introduction</vt:lpstr>
      <vt:lpstr>Literature review</vt:lpstr>
      <vt:lpstr>Research problem</vt:lpstr>
      <vt:lpstr>Aims of the thesis</vt:lpstr>
      <vt:lpstr>Study site</vt:lpstr>
      <vt:lpstr>Animals of Bandia reserve</vt:lpstr>
      <vt:lpstr>Methods of data collection</vt:lpstr>
      <vt:lpstr>Questionnaire design</vt:lpstr>
      <vt:lpstr>Data analyses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Discussion</vt:lpstr>
      <vt:lpstr>Conclusion</vt:lpstr>
      <vt:lpstr>Recommendations</vt:lpstr>
      <vt:lpstr>References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Tourist’s attitudes towards natural reservations in Senegal</dc:title>
  <dc:creator>Ahmadou Beye</dc:creator>
  <cp:lastModifiedBy>Ahmadou Beye</cp:lastModifiedBy>
  <cp:revision>1</cp:revision>
  <dcterms:created xsi:type="dcterms:W3CDTF">2019-04-09T03:22:44Z</dcterms:created>
  <dcterms:modified xsi:type="dcterms:W3CDTF">2019-04-19T01:45:34Z</dcterms:modified>
</cp:coreProperties>
</file>