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1" r:id="rId7"/>
    <p:sldId id="260" r:id="rId8"/>
    <p:sldId id="264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A772E-7FF7-4904-89B1-86F65957E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808C97-3F95-45CD-872D-F5EF099B2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6EB630-D838-4174-898B-E15CD8EB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FFF1-5349-4B83-A5F3-8CA34C96756C}" type="datetimeFigureOut">
              <a:rPr lang="cs-CZ" smtClean="0"/>
              <a:t>15.06.2020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E6A51C-52A7-44FE-8105-6974CEC1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4E79F-4BAA-42E4-86EC-87DC19B2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8FF1-7DEC-49A9-8972-00ED711FA1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9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37774-4863-40E5-898F-22695419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DC2E48-E5B5-493A-B9CF-BE9997093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1311CA-B4E4-461B-95CF-911EA5B0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FFF1-5349-4B83-A5F3-8CA34C96756C}" type="datetimeFigureOut">
              <a:rPr lang="cs-CZ" smtClean="0"/>
              <a:t>15.06.2020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FCFB7D-2460-4C36-B237-44CA91F1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FAF6A1-040B-42F6-9F6E-F707BC98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8FF1-7DEC-49A9-8972-00ED711FA1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54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2F652BA-C44A-4828-ACA3-082136AF3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9BDF47-21E0-48FD-80E8-E8761CE60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E5B8CC-0CC1-4623-960A-69C6C179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FFF1-5349-4B83-A5F3-8CA34C96756C}" type="datetimeFigureOut">
              <a:rPr lang="cs-CZ" smtClean="0"/>
              <a:t>15.06.2020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98E30D-E9FD-4416-B761-CBA77564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AFD6C3-9A63-4B41-8A64-265A35F4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8FF1-7DEC-49A9-8972-00ED711FA1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5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1A336-A7E5-4A23-A01C-DE729680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E44A2-6060-4CA3-8652-61B17966E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CE09A9-47BB-4486-99EA-1CDAF99C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FFF1-5349-4B83-A5F3-8CA34C96756C}" type="datetimeFigureOut">
              <a:rPr lang="cs-CZ" smtClean="0"/>
              <a:t>15.06.2020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905199-4C7C-4F41-9BBD-701F0CCE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AFB86D-9F00-44CD-B121-F802B125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8FF1-7DEC-49A9-8972-00ED711FA1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61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B976E-24EC-48BE-91D3-35503A0A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DFA81A-C39E-4CEC-8C5D-490C9F6E0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7E6181-AEC2-4448-8C23-766AF95A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FFF1-5349-4B83-A5F3-8CA34C96756C}" type="datetimeFigureOut">
              <a:rPr lang="cs-CZ" smtClean="0"/>
              <a:t>15.06.2020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A9C29E-5DE2-45CA-963C-6431ECA8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8F482C-D240-450B-9B7A-3A898F28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8FF1-7DEC-49A9-8972-00ED711FA1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44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542A7-D9B7-4072-A2D3-5113D9D3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A235FA-CB8F-446E-913C-D66BF5813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3C6A8E-4662-4E86-9722-A6FDF515A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F5AA83-A48B-4534-8192-A9B2D161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FFF1-5349-4B83-A5F3-8CA34C96756C}" type="datetimeFigureOut">
              <a:rPr lang="cs-CZ" smtClean="0"/>
              <a:t>15.06.2020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337C01-1B71-484C-9380-8A249F45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64DFAD-843D-4C94-A006-A2C2F715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8FF1-7DEC-49A9-8972-00ED711FA1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0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E6CFF-E39A-41BE-BBEE-796D180E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0F3329-3A29-48C7-9F32-26F528E27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FC94FE-E54E-4E66-B626-09FA1FC1D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372555-EE3B-462F-B86B-8A68DA230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5A5BC31-204A-4320-8FCF-687773D14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9561E9-44CC-4853-B626-213D9B6A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FFF1-5349-4B83-A5F3-8CA34C96756C}" type="datetimeFigureOut">
              <a:rPr lang="cs-CZ" smtClean="0"/>
              <a:t>15.06.2020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257FFBA-6643-4C4C-837F-6D4A7A9F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573E1CC-3E11-413C-9A89-3E590981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8FF1-7DEC-49A9-8972-00ED711FA1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50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9CA36-B615-4516-8911-34467F89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E634243-AD30-4D61-BFB5-60FDFD52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FFF1-5349-4B83-A5F3-8CA34C96756C}" type="datetimeFigureOut">
              <a:rPr lang="cs-CZ" smtClean="0"/>
              <a:t>15.06.2020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D77044-0F6D-4786-AA3B-980EFE0B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D7C326-2705-430E-8930-CFB666CE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8FF1-7DEC-49A9-8972-00ED711FA1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59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D59D861-7343-4C4F-B5F2-06E84BFD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FFF1-5349-4B83-A5F3-8CA34C96756C}" type="datetimeFigureOut">
              <a:rPr lang="cs-CZ" smtClean="0"/>
              <a:t>15.06.2020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89057-AF21-4B8F-816B-27EC3B3E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1EA75C-8834-4C13-A09D-48CCEA08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8FF1-7DEC-49A9-8972-00ED711FA1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75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C64AD-B04C-4ECF-9B1A-EA243C09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128FB1-9A1F-4381-8C61-07069382B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662044F-F8EA-48ED-A1A8-6D5BBB9E7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C58446-EDDC-475A-94E8-D2407A76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FFF1-5349-4B83-A5F3-8CA34C96756C}" type="datetimeFigureOut">
              <a:rPr lang="cs-CZ" smtClean="0"/>
              <a:t>15.06.2020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B7A27F-B6B7-4E42-9375-E38D5354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2FBFAA-D4F3-490D-AB73-EF5B519C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8FF1-7DEC-49A9-8972-00ED711FA1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5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BA7B3-0B1B-476D-A111-8642DCBE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EAA62D6-0404-4E7E-AAB1-9D90F51A6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792E48-B260-4E35-AF03-6D2421ED2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7CA346-143C-44FB-B11F-AF28554D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FFF1-5349-4B83-A5F3-8CA34C96756C}" type="datetimeFigureOut">
              <a:rPr lang="cs-CZ" smtClean="0"/>
              <a:t>15.06.2020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8EF42A-2835-4604-AE9F-96D78C7D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1E9988-2343-4111-BF19-68B37E4E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8FF1-7DEC-49A9-8972-00ED711FA1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39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A5ACBE0-9069-4F57-A193-970DE2A2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9DB61D-FA07-495D-AD51-E9779C535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97D440-FB07-4D0A-A057-9F3C99264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5FFF1-5349-4B83-A5F3-8CA34C96756C}" type="datetimeFigureOut">
              <a:rPr lang="cs-CZ" smtClean="0"/>
              <a:t>15.06.2020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D9F84F-2A91-4FE7-8C01-04F064AD2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3D9CE6-89E5-4DE0-A1C1-8352FC227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88FF1-7DEC-49A9-8972-00ED711FA1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84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837E0-664B-4039-804E-8AE491593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156" y="736601"/>
            <a:ext cx="11215687" cy="238760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Nové metody dusíkatého hnojení u řepky ozimé (</a:t>
            </a:r>
            <a:r>
              <a:rPr lang="cs-CZ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Brassica</a:t>
            </a:r>
            <a:r>
              <a:rPr lang="cs-CZ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napus</a:t>
            </a:r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L.)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0986DA-0ED4-4A85-9095-F9F1719DA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05919"/>
            <a:ext cx="9144000" cy="1655762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Autor: Ondřej Skulina</a:t>
            </a:r>
          </a:p>
          <a:p>
            <a:r>
              <a:rPr lang="cs-CZ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Vedoucí práce: Ing. David Bečka, Ph.D.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85B038-3DF5-4E32-A6DE-3A4F782A9572}"/>
              </a:ext>
            </a:extLst>
          </p:cNvPr>
          <p:cNvSpPr txBox="1"/>
          <p:nvPr/>
        </p:nvSpPr>
        <p:spPr>
          <a:xfrm>
            <a:off x="488156" y="5705900"/>
            <a:ext cx="682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Česká zemědělská univerzita v Praze</a:t>
            </a:r>
          </a:p>
          <a:p>
            <a:r>
              <a:rPr lang="cs-CZ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Fakulta agrobiologie, potravinových a přírodních zdrojů </a:t>
            </a:r>
          </a:p>
        </p:txBody>
      </p:sp>
    </p:spTree>
    <p:extLst>
      <p:ext uri="{BB962C8B-B14F-4D97-AF65-F5344CB8AC3E}">
        <p14:creationId xmlns:p14="http://schemas.microsoft.com/office/powerpoint/2010/main" val="258974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298AA-318A-47FD-BD80-569FA6C0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9ED8FA-19E8-451A-AF86-E7B282421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000" dirty="0"/>
              <a:t>Zpracovaní literárního přehledu o výrobě dusíkatých hnojiv, nových hnojivech na trhu a současných trendech aplikace dusíku k řepce ozimé v závislosti na legislativě</a:t>
            </a:r>
          </a:p>
          <a:p>
            <a:endParaRPr lang="cs-CZ" sz="3000" dirty="0"/>
          </a:p>
          <a:p>
            <a:r>
              <a:rPr lang="cs-CZ" sz="3000" dirty="0"/>
              <a:t>Porovnání čtyř strategií jarního dusíkatého hnojení v poloprovozním pokuse, uskutečněn ve Velkých Hošticích, okres Opava</a:t>
            </a:r>
          </a:p>
          <a:p>
            <a:endParaRPr lang="cs-CZ" sz="3000" dirty="0"/>
          </a:p>
          <a:p>
            <a:r>
              <a:rPr lang="cs-CZ" sz="3000" dirty="0"/>
              <a:t>Vliv stabilizovaných dusíkatých hnojiv na růst, výnos a ekonomiku pěstovaní řepky ozimé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22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629DC-16CB-47D7-B0A7-89495FB4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Literární rešerše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BA0B9B-37D4-4A67-8385-72204288E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Biologie řepky ozimé</a:t>
            </a:r>
          </a:p>
          <a:p>
            <a:r>
              <a:rPr lang="cs-CZ" dirty="0"/>
              <a:t>Dusík: Koloběh dusíku v přírodě a rostlině</a:t>
            </a:r>
          </a:p>
          <a:p>
            <a:r>
              <a:rPr lang="cs-CZ" dirty="0"/>
              <a:t>Dusíkatá hnojiva: zdroje, výroba hnojiv, druhy hnojiv a hnojiva s inhibitory</a:t>
            </a:r>
          </a:p>
          <a:p>
            <a:r>
              <a:rPr lang="cs-CZ" dirty="0"/>
              <a:t>Výživa řepky dusíkem: dávky, termíny a druhy hnojiv</a:t>
            </a:r>
          </a:p>
          <a:p>
            <a:r>
              <a:rPr lang="cs-CZ" dirty="0"/>
              <a:t>Nová hnojiva na trhu </a:t>
            </a:r>
          </a:p>
          <a:p>
            <a:r>
              <a:rPr lang="cs-CZ" dirty="0"/>
              <a:t>Vliv dusíkatého hnojení na výnos a kvalitu semene</a:t>
            </a:r>
          </a:p>
          <a:p>
            <a:r>
              <a:rPr lang="cs-CZ" dirty="0"/>
              <a:t>Legislativa v ČR a sousedních zemích</a:t>
            </a:r>
          </a:p>
        </p:txBody>
      </p:sp>
    </p:spTree>
    <p:extLst>
      <p:ext uri="{BB962C8B-B14F-4D97-AF65-F5344CB8AC3E}">
        <p14:creationId xmlns:p14="http://schemas.microsoft.com/office/powerpoint/2010/main" val="225425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AB13E-4C7D-478F-9FB4-1269E29B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pokusu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37ECE7-854C-447E-93D6-D5F10B188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Pokus založen v podniku Hoštické a.s.,                                                 Velké Hoštice, okres Opava</a:t>
            </a:r>
          </a:p>
          <a:p>
            <a:r>
              <a:rPr lang="cs-CZ" dirty="0"/>
              <a:t>Čtyři varianty jednotlivých společností: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Podniková varianta Hoštické a.s.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/>
              <a:t>Timac</a:t>
            </a:r>
            <a:r>
              <a:rPr lang="cs-CZ" sz="2400" dirty="0"/>
              <a:t> Agro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Agrofert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Agra Group</a:t>
            </a:r>
          </a:p>
          <a:p>
            <a:r>
              <a:rPr lang="cs-CZ" dirty="0"/>
              <a:t>Jedna parcela o rozloze 1089 m</a:t>
            </a:r>
            <a:r>
              <a:rPr lang="cs-CZ" baseline="30000" dirty="0"/>
              <a:t>2</a:t>
            </a:r>
          </a:p>
          <a:p>
            <a:r>
              <a:rPr lang="cs-CZ" dirty="0"/>
              <a:t>Společné podzimní hnojení: 1. </a:t>
            </a:r>
            <a:r>
              <a:rPr lang="cs-CZ" dirty="0" err="1"/>
              <a:t>Eurofertil</a:t>
            </a:r>
            <a:r>
              <a:rPr lang="cs-CZ" dirty="0"/>
              <a:t> Plus, 2. </a:t>
            </a:r>
            <a:r>
              <a:rPr lang="cs-CZ" dirty="0" err="1"/>
              <a:t>UREAstabil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 descr="Velikost nadzemní a podzemní biomasy&#10;">
            <a:extLst>
              <a:ext uri="{FF2B5EF4-FFF2-40B4-BE49-F238E27FC236}">
                <a16:creationId xmlns:a16="http://schemas.microsoft.com/office/drawing/2014/main" id="{C945784F-C917-4B51-8A0A-71F4B6F91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37" y="681037"/>
            <a:ext cx="3576638" cy="47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4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3E06F-3713-48DC-888E-0F3456B9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pokusu</a:t>
            </a:r>
            <a:br>
              <a:rPr lang="cs-CZ" dirty="0"/>
            </a:br>
            <a:r>
              <a:rPr lang="cs-CZ" sz="2800" dirty="0"/>
              <a:t>Jarní varianty hnojení: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15C85424-2692-4B3F-B497-4817D8D66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508335"/>
              </p:ext>
            </p:extLst>
          </p:nvPr>
        </p:nvGraphicFramePr>
        <p:xfrm>
          <a:off x="838198" y="1553845"/>
          <a:ext cx="1051560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50568040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866603229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985258286"/>
                    </a:ext>
                  </a:extLst>
                </a:gridCol>
                <a:gridCol w="843916">
                  <a:extLst>
                    <a:ext uri="{9D8B030D-6E8A-4147-A177-3AD203B41FA5}">
                      <a16:colId xmlns:a16="http://schemas.microsoft.com/office/drawing/2014/main" val="4003056928"/>
                    </a:ext>
                  </a:extLst>
                </a:gridCol>
                <a:gridCol w="1227772">
                  <a:extLst>
                    <a:ext uri="{9D8B030D-6E8A-4147-A177-3AD203B41FA5}">
                      <a16:colId xmlns:a16="http://schemas.microsoft.com/office/drawing/2014/main" val="1343510417"/>
                    </a:ext>
                  </a:extLst>
                </a:gridCol>
                <a:gridCol w="875348">
                  <a:extLst>
                    <a:ext uri="{9D8B030D-6E8A-4147-A177-3AD203B41FA5}">
                      <a16:colId xmlns:a16="http://schemas.microsoft.com/office/drawing/2014/main" val="1036004189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207572216"/>
                    </a:ext>
                  </a:extLst>
                </a:gridCol>
                <a:gridCol w="863919">
                  <a:extLst>
                    <a:ext uri="{9D8B030D-6E8A-4147-A177-3AD203B41FA5}">
                      <a16:colId xmlns:a16="http://schemas.microsoft.com/office/drawing/2014/main" val="4673201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131706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Hoštická a.s.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Dusičnan amonný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Saletrosan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DAM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Celková jarní dávka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230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Termín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 dávka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19.2.2019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64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20.3.2019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65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5.4.2019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54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183 kg N/ha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867956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EDF7FB6-DAC6-4C4D-880B-F3D24F6F8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892083"/>
              </p:ext>
            </p:extLst>
          </p:nvPr>
        </p:nvGraphicFramePr>
        <p:xfrm>
          <a:off x="838198" y="5176207"/>
          <a:ext cx="1051560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164848170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249405600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720883636"/>
                    </a:ext>
                  </a:extLst>
                </a:gridCol>
                <a:gridCol w="843916">
                  <a:extLst>
                    <a:ext uri="{9D8B030D-6E8A-4147-A177-3AD203B41FA5}">
                      <a16:colId xmlns:a16="http://schemas.microsoft.com/office/drawing/2014/main" val="648285626"/>
                    </a:ext>
                  </a:extLst>
                </a:gridCol>
                <a:gridCol w="1227772">
                  <a:extLst>
                    <a:ext uri="{9D8B030D-6E8A-4147-A177-3AD203B41FA5}">
                      <a16:colId xmlns:a16="http://schemas.microsoft.com/office/drawing/2014/main" val="2332020546"/>
                    </a:ext>
                  </a:extLst>
                </a:gridCol>
                <a:gridCol w="875348">
                  <a:extLst>
                    <a:ext uri="{9D8B030D-6E8A-4147-A177-3AD203B41FA5}">
                      <a16:colId xmlns:a16="http://schemas.microsoft.com/office/drawing/2014/main" val="463520337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2606161284"/>
                    </a:ext>
                  </a:extLst>
                </a:gridCol>
                <a:gridCol w="863919">
                  <a:extLst>
                    <a:ext uri="{9D8B030D-6E8A-4147-A177-3AD203B41FA5}">
                      <a16:colId xmlns:a16="http://schemas.microsoft.com/office/drawing/2014/main" val="182127587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292806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Agra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UREAstabil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UREAstabil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DAM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Celková jarní dávka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1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Termín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 dávka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19.2.2019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23.3.2019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73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5.4.2019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60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183 kg N/ha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170596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4C309421-60DA-4417-8072-5AAAF44F0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269751"/>
              </p:ext>
            </p:extLst>
          </p:nvPr>
        </p:nvGraphicFramePr>
        <p:xfrm>
          <a:off x="838198" y="2730181"/>
          <a:ext cx="1051560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164848170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249405600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720883636"/>
                    </a:ext>
                  </a:extLst>
                </a:gridCol>
                <a:gridCol w="843916">
                  <a:extLst>
                    <a:ext uri="{9D8B030D-6E8A-4147-A177-3AD203B41FA5}">
                      <a16:colId xmlns:a16="http://schemas.microsoft.com/office/drawing/2014/main" val="648285626"/>
                    </a:ext>
                  </a:extLst>
                </a:gridCol>
                <a:gridCol w="1227772">
                  <a:extLst>
                    <a:ext uri="{9D8B030D-6E8A-4147-A177-3AD203B41FA5}">
                      <a16:colId xmlns:a16="http://schemas.microsoft.com/office/drawing/2014/main" val="2332020546"/>
                    </a:ext>
                  </a:extLst>
                </a:gridCol>
                <a:gridCol w="875348">
                  <a:extLst>
                    <a:ext uri="{9D8B030D-6E8A-4147-A177-3AD203B41FA5}">
                      <a16:colId xmlns:a16="http://schemas.microsoft.com/office/drawing/2014/main" val="463520337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2606161284"/>
                    </a:ext>
                  </a:extLst>
                </a:gridCol>
                <a:gridCol w="863919">
                  <a:extLst>
                    <a:ext uri="{9D8B030D-6E8A-4147-A177-3AD203B41FA5}">
                      <a16:colId xmlns:a16="http://schemas.microsoft.com/office/drawing/2014/main" val="182127587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292806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Timac</a:t>
                      </a:r>
                      <a:r>
                        <a:rPr lang="cs-CZ" dirty="0"/>
                        <a:t> Agro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Sulfammo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SAM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DAM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Celková jarní dávka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1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Termín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 dávka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20.2.2019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13.3.2019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56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5.4.2019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77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183 kg N/ha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170596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E339C8A-001E-4309-9AE7-13642F96D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27089"/>
              </p:ext>
            </p:extLst>
          </p:nvPr>
        </p:nvGraphicFramePr>
        <p:xfrm>
          <a:off x="838200" y="3955734"/>
          <a:ext cx="10515602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164848170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249405600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720883636"/>
                    </a:ext>
                  </a:extLst>
                </a:gridCol>
                <a:gridCol w="843916">
                  <a:extLst>
                    <a:ext uri="{9D8B030D-6E8A-4147-A177-3AD203B41FA5}">
                      <a16:colId xmlns:a16="http://schemas.microsoft.com/office/drawing/2014/main" val="648285626"/>
                    </a:ext>
                  </a:extLst>
                </a:gridCol>
                <a:gridCol w="1227772">
                  <a:extLst>
                    <a:ext uri="{9D8B030D-6E8A-4147-A177-3AD203B41FA5}">
                      <a16:colId xmlns:a16="http://schemas.microsoft.com/office/drawing/2014/main" val="2332020546"/>
                    </a:ext>
                  </a:extLst>
                </a:gridCol>
                <a:gridCol w="875348">
                  <a:extLst>
                    <a:ext uri="{9D8B030D-6E8A-4147-A177-3AD203B41FA5}">
                      <a16:colId xmlns:a16="http://schemas.microsoft.com/office/drawing/2014/main" val="463520337"/>
                    </a:ext>
                  </a:extLst>
                </a:gridCol>
                <a:gridCol w="1239202">
                  <a:extLst>
                    <a:ext uri="{9D8B030D-6E8A-4147-A177-3AD203B41FA5}">
                      <a16:colId xmlns:a16="http://schemas.microsoft.com/office/drawing/2014/main" val="2606161284"/>
                    </a:ext>
                  </a:extLst>
                </a:gridCol>
                <a:gridCol w="863919">
                  <a:extLst>
                    <a:ext uri="{9D8B030D-6E8A-4147-A177-3AD203B41FA5}">
                      <a16:colId xmlns:a16="http://schemas.microsoft.com/office/drawing/2014/main" val="182127587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292806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Agrofert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Ensin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LovoCan</a:t>
                      </a:r>
                      <a:r>
                        <a:rPr lang="cs-CZ" dirty="0"/>
                        <a:t> 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Celková jarní dávka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19215"/>
                  </a:ext>
                </a:extLst>
              </a:tr>
              <a:tr h="25971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Termín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 dávka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19.2.2019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130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24.5.2019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166 kg N/ha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170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43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4989C-42FE-4F50-AB5C-430BFDDE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porostu během jarního růstu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C91481-DFBB-4FFF-B0C8-6FC9BE648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8.3.2019: Poškození rostlin mrazem, počet rostlin na m</a:t>
            </a:r>
            <a:r>
              <a:rPr lang="cs-CZ" baseline="30000" dirty="0"/>
              <a:t>2 </a:t>
            </a:r>
            <a:r>
              <a:rPr lang="cs-CZ" dirty="0"/>
              <a:t>a subjektivní hodnocení</a:t>
            </a:r>
          </a:p>
          <a:p>
            <a:endParaRPr lang="cs-CZ" dirty="0"/>
          </a:p>
          <a:p>
            <a:r>
              <a:rPr lang="cs-CZ" dirty="0"/>
              <a:t> 12.4.2019: Výška porostu, délka a hmotnost nadzemní a podzemní biomasy, průměr kořenového krčku a subjektivní hodnocení</a:t>
            </a:r>
          </a:p>
          <a:p>
            <a:endParaRPr lang="cs-CZ" dirty="0"/>
          </a:p>
          <a:p>
            <a:r>
              <a:rPr lang="cs-CZ" dirty="0"/>
              <a:t>27.6.2019: Výška rostlin, počet plodných větví a subjektivní hodnocení</a:t>
            </a:r>
          </a:p>
        </p:txBody>
      </p:sp>
    </p:spTree>
    <p:extLst>
      <p:ext uri="{BB962C8B-B14F-4D97-AF65-F5344CB8AC3E}">
        <p14:creationId xmlns:p14="http://schemas.microsoft.com/office/powerpoint/2010/main" val="95663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50C7E-827C-4F7F-AD29-1DDAC00B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Výnos a finanční nákladnost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427E72FE-C7B1-427C-9033-715F23E56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415293"/>
              </p:ext>
            </p:extLst>
          </p:nvPr>
        </p:nvGraphicFramePr>
        <p:xfrm>
          <a:off x="838200" y="4197763"/>
          <a:ext cx="10515600" cy="1603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4372297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490543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394550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777073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6654368"/>
                    </a:ext>
                  </a:extLst>
                </a:gridCol>
              </a:tblGrid>
              <a:tr h="534458">
                <a:tc rowSpan="3"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  <a:p>
                      <a:pPr algn="ctr"/>
                      <a:r>
                        <a:rPr lang="cs-CZ" sz="2000" dirty="0"/>
                        <a:t>Celková cena za jarní N-hnojiva [Kč/ha]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Hoštická a.s.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Timac</a:t>
                      </a:r>
                      <a:r>
                        <a:rPr lang="cs-CZ" sz="2000" dirty="0"/>
                        <a:t> Agro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Agrofert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Agra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191022"/>
                  </a:ext>
                </a:extLst>
              </a:tr>
              <a:tr h="5344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3 915,-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5 681,-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4 500,-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3 834,-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64629"/>
                  </a:ext>
                </a:extLst>
              </a:tr>
              <a:tr h="53445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100 %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145 %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115 %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98 %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772019"/>
                  </a:ext>
                </a:extLst>
              </a:tr>
            </a:tbl>
          </a:graphicData>
        </a:graphic>
      </p:graphicFrame>
      <p:graphicFrame>
        <p:nvGraphicFramePr>
          <p:cNvPr id="12" name="Tabulka 12">
            <a:extLst>
              <a:ext uri="{FF2B5EF4-FFF2-40B4-BE49-F238E27FC236}">
                <a16:creationId xmlns:a16="http://schemas.microsoft.com/office/drawing/2014/main" id="{87126838-6D93-4B8C-B1E2-0A9D0915B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77147"/>
              </p:ext>
            </p:extLst>
          </p:nvPr>
        </p:nvGraphicFramePr>
        <p:xfrm>
          <a:off x="838200" y="1812098"/>
          <a:ext cx="10515600" cy="1603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52926137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2860237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6146922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2916892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97700586"/>
                    </a:ext>
                  </a:extLst>
                </a:gridCol>
              </a:tblGrid>
              <a:tr h="534458">
                <a:tc rowSpan="3"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  <a:p>
                      <a:pPr algn="ctr"/>
                      <a:r>
                        <a:rPr lang="cs-CZ" sz="2000" dirty="0"/>
                        <a:t>Výnos při 8% vlhkosti </a:t>
                      </a:r>
                    </a:p>
                    <a:p>
                      <a:pPr algn="ctr"/>
                      <a:r>
                        <a:rPr lang="cs-CZ" sz="2000" dirty="0"/>
                        <a:t>[t/ha]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Hoštická a.s.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Timac</a:t>
                      </a:r>
                      <a:r>
                        <a:rPr lang="cs-CZ" sz="2000" dirty="0"/>
                        <a:t> Agro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Agrofert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Agra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154593"/>
                  </a:ext>
                </a:extLst>
              </a:tr>
              <a:tr h="53445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4,17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4,31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4,43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4,49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95598"/>
                  </a:ext>
                </a:extLst>
              </a:tr>
              <a:tr h="53445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100 %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97 %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103 %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104 %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891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57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5010D-8D30-4BBD-A773-12A547AC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7F169E-300C-4AFC-8DA4-FCCB50093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Největší náklady na hnojivo neznamenají nejvyšší výnos</a:t>
            </a:r>
          </a:p>
          <a:p>
            <a:endParaRPr lang="cs-CZ" dirty="0"/>
          </a:p>
          <a:p>
            <a:r>
              <a:rPr lang="cs-CZ" dirty="0"/>
              <a:t>V dnešních povětrnostních podmínkách si stabilizované hnojiva získávají důležité místo v pěstovaní polních plodin</a:t>
            </a:r>
          </a:p>
          <a:p>
            <a:endParaRPr lang="cs-CZ" dirty="0"/>
          </a:p>
          <a:p>
            <a:r>
              <a:rPr lang="cs-CZ" dirty="0"/>
              <a:t>Inhibitor ureázy se ukazuje jako nejideálnější varianta pro jarní hnojení</a:t>
            </a:r>
          </a:p>
          <a:p>
            <a:endParaRPr lang="cs-CZ" dirty="0"/>
          </a:p>
          <a:p>
            <a:r>
              <a:rPr lang="cs-CZ" dirty="0"/>
              <a:t>Výhoda použití těchto hnojiv je ve snížení počtu aplikací, flexibilita termínu dávkování a zároveň zlepšení ekologického hlediska</a:t>
            </a:r>
          </a:p>
        </p:txBody>
      </p:sp>
    </p:spTree>
    <p:extLst>
      <p:ext uri="{BB962C8B-B14F-4D97-AF65-F5344CB8AC3E}">
        <p14:creationId xmlns:p14="http://schemas.microsoft.com/office/powerpoint/2010/main" val="326701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C5E02-0DA8-48C6-AAE0-469D837B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74579A-26E8-4860-B1B1-A872771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164" y="2757488"/>
            <a:ext cx="8910636" cy="3419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0937874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490</Words>
  <Application>Microsoft Office PowerPoint</Application>
  <PresentationFormat>Širokoúhlá obrazovka</PresentationFormat>
  <Paragraphs>132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Nové metody dusíkatého hnojení u řepky ozimé (Brassica napus L.)</vt:lpstr>
      <vt:lpstr>Cíl práce</vt:lpstr>
      <vt:lpstr>Literární rešerše</vt:lpstr>
      <vt:lpstr>Metodika pokusu</vt:lpstr>
      <vt:lpstr>Metodika pokusu Jarní varianty hnojení:</vt:lpstr>
      <vt:lpstr>Kontrola porostu během jarního růstu</vt:lpstr>
      <vt:lpstr>Výnos a finanční nákladnost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metody dusíkatého hnojení u řepky ozimé (Brassica napus L.)</dc:title>
  <dc:creator>admin</dc:creator>
  <cp:lastModifiedBy>admin</cp:lastModifiedBy>
  <cp:revision>21</cp:revision>
  <dcterms:created xsi:type="dcterms:W3CDTF">2020-06-08T16:25:19Z</dcterms:created>
  <dcterms:modified xsi:type="dcterms:W3CDTF">2020-06-15T15:10:51Z</dcterms:modified>
</cp:coreProperties>
</file>