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3" r:id="rId15"/>
    <p:sldId id="270" r:id="rId16"/>
    <p:sldId id="271" r:id="rId17"/>
    <p:sldId id="272"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93897637795275"/>
          <c:y val="0.17110819480898221"/>
          <c:w val="0.46992016622922134"/>
          <c:h val="0.77333624963546221"/>
        </c:manualLayout>
      </c:layout>
      <c:pieChart>
        <c:varyColors val="1"/>
        <c:ser>
          <c:idx val="0"/>
          <c:order val="0"/>
          <c:tx>
            <c:strRef>
              <c:f>'Floor coverage'!$P$18</c:f>
              <c:strCache>
                <c:ptCount val="1"/>
                <c:pt idx="0">
                  <c:v>%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832-4318-B832-9B129087DA1D}"/>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5832-4318-B832-9B129087DA1D}"/>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5832-4318-B832-9B129087DA1D}"/>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5832-4318-B832-9B129087DA1D}"/>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5832-4318-B832-9B129087DA1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'Floor coverage'!$Q$3:$U$3</c:f>
              <c:strCache>
                <c:ptCount val="5"/>
                <c:pt idx="0">
                  <c:v>Fores floor</c:v>
                </c:pt>
                <c:pt idx="1">
                  <c:v>Blueberry</c:v>
                </c:pt>
                <c:pt idx="2">
                  <c:v>Grass</c:v>
                </c:pt>
                <c:pt idx="3">
                  <c:v>Deadwood</c:v>
                </c:pt>
                <c:pt idx="4">
                  <c:v>Moss</c:v>
                </c:pt>
              </c:strCache>
            </c:strRef>
          </c:cat>
          <c:val>
            <c:numRef>
              <c:f>'Floor coverage'!$Q$18:$U$18</c:f>
              <c:numCache>
                <c:formatCode>0%</c:formatCode>
                <c:ptCount val="5"/>
                <c:pt idx="0">
                  <c:v>0.76923076923076927</c:v>
                </c:pt>
                <c:pt idx="1">
                  <c:v>7.6923076923076927E-3</c:v>
                </c:pt>
                <c:pt idx="2">
                  <c:v>0.15384615384615385</c:v>
                </c:pt>
                <c:pt idx="3">
                  <c:v>5.7692307692307696E-2</c:v>
                </c:pt>
                <c:pt idx="4">
                  <c:v>7.6923076923076927E-3</c:v>
                </c:pt>
              </c:numCache>
            </c:numRef>
          </c:val>
          <c:extLst>
            <c:ext xmlns:c16="http://schemas.microsoft.com/office/drawing/2014/chart" uri="{C3380CC4-5D6E-409C-BE32-E72D297353CC}">
              <c16:uniqueId val="{0000000A-5832-4318-B832-9B129087DA1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1.3230429988974642E-2"/>
          <c:y val="0.30285687757749569"/>
          <c:w val="0.1225946922015123"/>
          <c:h val="0.335327843272784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1426525102221"/>
          <c:y val="0"/>
          <c:w val="0.69154126164549212"/>
          <c:h val="0.88230726112224556"/>
        </c:manualLayout>
      </c:layout>
      <c:pieChart>
        <c:varyColors val="1"/>
        <c:ser>
          <c:idx val="0"/>
          <c:order val="0"/>
          <c:tx>
            <c:strRef>
              <c:f>'Floor coverage'!$I$18</c:f>
              <c:strCache>
                <c:ptCount val="1"/>
                <c:pt idx="0">
                  <c:v>%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4D-48EB-B564-62C315BC0D7D}"/>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F34D-48EB-B564-62C315BC0D7D}"/>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F34D-48EB-B564-62C315BC0D7D}"/>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F34D-48EB-B564-62C315BC0D7D}"/>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F34D-48EB-B564-62C315BC0D7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'Floor coverage'!$J$3:$N$3</c:f>
              <c:strCache>
                <c:ptCount val="5"/>
                <c:pt idx="0">
                  <c:v>Forest floor</c:v>
                </c:pt>
                <c:pt idx="1">
                  <c:v>Blueberry</c:v>
                </c:pt>
                <c:pt idx="2">
                  <c:v>Grass</c:v>
                </c:pt>
                <c:pt idx="3">
                  <c:v>Deadwood</c:v>
                </c:pt>
                <c:pt idx="4">
                  <c:v>Moss</c:v>
                </c:pt>
              </c:strCache>
            </c:strRef>
          </c:cat>
          <c:val>
            <c:numRef>
              <c:f>'Floor coverage'!$J$18:$N$18</c:f>
              <c:numCache>
                <c:formatCode>0%</c:formatCode>
                <c:ptCount val="5"/>
                <c:pt idx="0">
                  <c:v>0.64615384615384619</c:v>
                </c:pt>
                <c:pt idx="1">
                  <c:v>6.1538461538461542E-2</c:v>
                </c:pt>
                <c:pt idx="2">
                  <c:v>0.23461538461538461</c:v>
                </c:pt>
                <c:pt idx="3">
                  <c:v>4.230769230769231E-2</c:v>
                </c:pt>
                <c:pt idx="4">
                  <c:v>1.5384615384615385E-2</c:v>
                </c:pt>
              </c:numCache>
            </c:numRef>
          </c:val>
          <c:extLst>
            <c:ext xmlns:c16="http://schemas.microsoft.com/office/drawing/2014/chart" uri="{C3380CC4-5D6E-409C-BE32-E72D297353CC}">
              <c16:uniqueId val="{0000000A-F34D-48EB-B564-62C315BC0D7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1.2942191544434857E-2"/>
          <c:y val="0.2408065974627584"/>
          <c:w val="0.12596387056449695"/>
          <c:h val="0.400858262428412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41044745422611"/>
          <c:y val="0.12855649802768049"/>
          <c:w val="0.6388137132861621"/>
          <c:h val="0.73853111078994793"/>
        </c:manualLayout>
      </c:layout>
      <c:pieChart>
        <c:varyColors val="1"/>
        <c:ser>
          <c:idx val="0"/>
          <c:order val="0"/>
          <c:tx>
            <c:strRef>
              <c:f>'Floor coverage'!$B$18</c:f>
              <c:strCache>
                <c:ptCount val="1"/>
                <c:pt idx="0">
                  <c:v>%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AB2-4DB6-9B1D-DE045A4988A5}"/>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0AB2-4DB6-9B1D-DE045A4988A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0AB2-4DB6-9B1D-DE045A4988A5}"/>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0AB2-4DB6-9B1D-DE045A4988A5}"/>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0AB2-4DB6-9B1D-DE045A4988A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'Floor coverage'!$C$3:$G$3</c:f>
              <c:strCache>
                <c:ptCount val="5"/>
                <c:pt idx="0">
                  <c:v>Forest floor</c:v>
                </c:pt>
                <c:pt idx="1">
                  <c:v>Blueberry</c:v>
                </c:pt>
                <c:pt idx="2">
                  <c:v>Grass</c:v>
                </c:pt>
                <c:pt idx="3">
                  <c:v>Deadwood</c:v>
                </c:pt>
                <c:pt idx="4">
                  <c:v>Moss</c:v>
                </c:pt>
              </c:strCache>
            </c:strRef>
          </c:cat>
          <c:val>
            <c:numRef>
              <c:f>'Floor coverage'!$C$18:$G$18</c:f>
              <c:numCache>
                <c:formatCode>0%</c:formatCode>
                <c:ptCount val="5"/>
                <c:pt idx="0">
                  <c:v>0.54999999999999993</c:v>
                </c:pt>
                <c:pt idx="1">
                  <c:v>3.8461538461538464E-2</c:v>
                </c:pt>
                <c:pt idx="2">
                  <c:v>0.30000000000000004</c:v>
                </c:pt>
                <c:pt idx="3">
                  <c:v>8.7500000000000008E-2</c:v>
                </c:pt>
                <c:pt idx="4">
                  <c:v>1.5384615384615385E-2</c:v>
                </c:pt>
              </c:numCache>
            </c:numRef>
          </c:val>
          <c:extLst>
            <c:ext xmlns:c16="http://schemas.microsoft.com/office/drawing/2014/chart" uri="{C3380CC4-5D6E-409C-BE32-E72D297353CC}">
              <c16:uniqueId val="{0000000A-0AB2-4DB6-9B1D-DE045A4988A5}"/>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1.3294925769997783E-2"/>
          <c:y val="0.269781738880778"/>
          <c:w val="0.12939696519765298"/>
          <c:h val="0.3611344935645650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84657E-136F-4DD9-AF51-C0EF01E4D7D7}"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0ADAB-4226-41BF-A17A-1B9F93C611ED}" type="slidenum">
              <a:rPr lang="en-US" smtClean="0"/>
              <a:t>‹#›</a:t>
            </a:fld>
            <a:endParaRPr lang="en-US"/>
          </a:p>
        </p:txBody>
      </p:sp>
    </p:spTree>
    <p:extLst>
      <p:ext uri="{BB962C8B-B14F-4D97-AF65-F5344CB8AC3E}">
        <p14:creationId xmlns:p14="http://schemas.microsoft.com/office/powerpoint/2010/main" val="2046366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84657E-136F-4DD9-AF51-C0EF01E4D7D7}"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0ADAB-4226-41BF-A17A-1B9F93C611ED}" type="slidenum">
              <a:rPr lang="en-US" smtClean="0"/>
              <a:t>‹#›</a:t>
            </a:fld>
            <a:endParaRPr lang="en-US"/>
          </a:p>
        </p:txBody>
      </p:sp>
    </p:spTree>
    <p:extLst>
      <p:ext uri="{BB962C8B-B14F-4D97-AF65-F5344CB8AC3E}">
        <p14:creationId xmlns:p14="http://schemas.microsoft.com/office/powerpoint/2010/main" val="2388204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84657E-136F-4DD9-AF51-C0EF01E4D7D7}"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0ADAB-4226-41BF-A17A-1B9F93C611E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91909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84657E-136F-4DD9-AF51-C0EF01E4D7D7}"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0ADAB-4226-41BF-A17A-1B9F93C611ED}" type="slidenum">
              <a:rPr lang="en-US" smtClean="0"/>
              <a:t>‹#›</a:t>
            </a:fld>
            <a:endParaRPr lang="en-US"/>
          </a:p>
        </p:txBody>
      </p:sp>
    </p:spTree>
    <p:extLst>
      <p:ext uri="{BB962C8B-B14F-4D97-AF65-F5344CB8AC3E}">
        <p14:creationId xmlns:p14="http://schemas.microsoft.com/office/powerpoint/2010/main" val="2969178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84657E-136F-4DD9-AF51-C0EF01E4D7D7}"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0ADAB-4226-41BF-A17A-1B9F93C611E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4209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84657E-136F-4DD9-AF51-C0EF01E4D7D7}"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0ADAB-4226-41BF-A17A-1B9F93C611ED}" type="slidenum">
              <a:rPr lang="en-US" smtClean="0"/>
              <a:t>‹#›</a:t>
            </a:fld>
            <a:endParaRPr lang="en-US"/>
          </a:p>
        </p:txBody>
      </p:sp>
    </p:spTree>
    <p:extLst>
      <p:ext uri="{BB962C8B-B14F-4D97-AF65-F5344CB8AC3E}">
        <p14:creationId xmlns:p14="http://schemas.microsoft.com/office/powerpoint/2010/main" val="1755866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84657E-136F-4DD9-AF51-C0EF01E4D7D7}"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0ADAB-4226-41BF-A17A-1B9F93C611ED}" type="slidenum">
              <a:rPr lang="en-US" smtClean="0"/>
              <a:t>‹#›</a:t>
            </a:fld>
            <a:endParaRPr lang="en-US"/>
          </a:p>
        </p:txBody>
      </p:sp>
    </p:spTree>
    <p:extLst>
      <p:ext uri="{BB962C8B-B14F-4D97-AF65-F5344CB8AC3E}">
        <p14:creationId xmlns:p14="http://schemas.microsoft.com/office/powerpoint/2010/main" val="2600801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84657E-136F-4DD9-AF51-C0EF01E4D7D7}"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0ADAB-4226-41BF-A17A-1B9F93C611ED}" type="slidenum">
              <a:rPr lang="en-US" smtClean="0"/>
              <a:t>‹#›</a:t>
            </a:fld>
            <a:endParaRPr lang="en-US"/>
          </a:p>
        </p:txBody>
      </p:sp>
    </p:spTree>
    <p:extLst>
      <p:ext uri="{BB962C8B-B14F-4D97-AF65-F5344CB8AC3E}">
        <p14:creationId xmlns:p14="http://schemas.microsoft.com/office/powerpoint/2010/main" val="223239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84657E-136F-4DD9-AF51-C0EF01E4D7D7}"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0ADAB-4226-41BF-A17A-1B9F93C611ED}" type="slidenum">
              <a:rPr lang="en-US" smtClean="0"/>
              <a:t>‹#›</a:t>
            </a:fld>
            <a:endParaRPr lang="en-US"/>
          </a:p>
        </p:txBody>
      </p:sp>
    </p:spTree>
    <p:extLst>
      <p:ext uri="{BB962C8B-B14F-4D97-AF65-F5344CB8AC3E}">
        <p14:creationId xmlns:p14="http://schemas.microsoft.com/office/powerpoint/2010/main" val="401748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84657E-136F-4DD9-AF51-C0EF01E4D7D7}"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0ADAB-4226-41BF-A17A-1B9F93C611ED}" type="slidenum">
              <a:rPr lang="en-US" smtClean="0"/>
              <a:t>‹#›</a:t>
            </a:fld>
            <a:endParaRPr lang="en-US"/>
          </a:p>
        </p:txBody>
      </p:sp>
    </p:spTree>
    <p:extLst>
      <p:ext uri="{BB962C8B-B14F-4D97-AF65-F5344CB8AC3E}">
        <p14:creationId xmlns:p14="http://schemas.microsoft.com/office/powerpoint/2010/main" val="271655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84657E-136F-4DD9-AF51-C0EF01E4D7D7}"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0ADAB-4226-41BF-A17A-1B9F93C611ED}" type="slidenum">
              <a:rPr lang="en-US" smtClean="0"/>
              <a:t>‹#›</a:t>
            </a:fld>
            <a:endParaRPr lang="en-US"/>
          </a:p>
        </p:txBody>
      </p:sp>
    </p:spTree>
    <p:extLst>
      <p:ext uri="{BB962C8B-B14F-4D97-AF65-F5344CB8AC3E}">
        <p14:creationId xmlns:p14="http://schemas.microsoft.com/office/powerpoint/2010/main" val="76529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84657E-136F-4DD9-AF51-C0EF01E4D7D7}"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0ADAB-4226-41BF-A17A-1B9F93C611ED}" type="slidenum">
              <a:rPr lang="en-US" smtClean="0"/>
              <a:t>‹#›</a:t>
            </a:fld>
            <a:endParaRPr lang="en-US"/>
          </a:p>
        </p:txBody>
      </p:sp>
    </p:spTree>
    <p:extLst>
      <p:ext uri="{BB962C8B-B14F-4D97-AF65-F5344CB8AC3E}">
        <p14:creationId xmlns:p14="http://schemas.microsoft.com/office/powerpoint/2010/main" val="307456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84657E-136F-4DD9-AF51-C0EF01E4D7D7}"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0ADAB-4226-41BF-A17A-1B9F93C611ED}" type="slidenum">
              <a:rPr lang="en-US" smtClean="0"/>
              <a:t>‹#›</a:t>
            </a:fld>
            <a:endParaRPr lang="en-US"/>
          </a:p>
        </p:txBody>
      </p:sp>
    </p:spTree>
    <p:extLst>
      <p:ext uri="{BB962C8B-B14F-4D97-AF65-F5344CB8AC3E}">
        <p14:creationId xmlns:p14="http://schemas.microsoft.com/office/powerpoint/2010/main" val="304671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84657E-136F-4DD9-AF51-C0EF01E4D7D7}"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0ADAB-4226-41BF-A17A-1B9F93C611ED}" type="slidenum">
              <a:rPr lang="en-US" smtClean="0"/>
              <a:t>‹#›</a:t>
            </a:fld>
            <a:endParaRPr lang="en-US"/>
          </a:p>
        </p:txBody>
      </p:sp>
    </p:spTree>
    <p:extLst>
      <p:ext uri="{BB962C8B-B14F-4D97-AF65-F5344CB8AC3E}">
        <p14:creationId xmlns:p14="http://schemas.microsoft.com/office/powerpoint/2010/main" val="259769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84657E-136F-4DD9-AF51-C0EF01E4D7D7}"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0ADAB-4226-41BF-A17A-1B9F93C611ED}" type="slidenum">
              <a:rPr lang="en-US" smtClean="0"/>
              <a:t>‹#›</a:t>
            </a:fld>
            <a:endParaRPr lang="en-US"/>
          </a:p>
        </p:txBody>
      </p:sp>
    </p:spTree>
    <p:extLst>
      <p:ext uri="{BB962C8B-B14F-4D97-AF65-F5344CB8AC3E}">
        <p14:creationId xmlns:p14="http://schemas.microsoft.com/office/powerpoint/2010/main" val="108907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84657E-136F-4DD9-AF51-C0EF01E4D7D7}"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0ADAB-4226-41BF-A17A-1B9F93C611ED}" type="slidenum">
              <a:rPr lang="en-US" smtClean="0"/>
              <a:t>‹#›</a:t>
            </a:fld>
            <a:endParaRPr lang="en-US"/>
          </a:p>
        </p:txBody>
      </p:sp>
    </p:spTree>
    <p:extLst>
      <p:ext uri="{BB962C8B-B14F-4D97-AF65-F5344CB8AC3E}">
        <p14:creationId xmlns:p14="http://schemas.microsoft.com/office/powerpoint/2010/main" val="404445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84657E-136F-4DD9-AF51-C0EF01E4D7D7}" type="datetimeFigureOut">
              <a:rPr lang="en-US" smtClean="0"/>
              <a:t>5/21/2020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320ADAB-4226-41BF-A17A-1B9F93C611ED}" type="slidenum">
              <a:rPr lang="en-US" smtClean="0"/>
              <a:t>‹#›</a:t>
            </a:fld>
            <a:endParaRPr lang="en-US"/>
          </a:p>
        </p:txBody>
      </p:sp>
    </p:spTree>
    <p:extLst>
      <p:ext uri="{BB962C8B-B14F-4D97-AF65-F5344CB8AC3E}">
        <p14:creationId xmlns:p14="http://schemas.microsoft.com/office/powerpoint/2010/main" val="280135946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ypard.net/zh-hans/%E6%88%91%E4%BB%AC%E7%9A%84%E5%90%88%E4%BD%9C%E4%BC%99%E4%BC%B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9" name="Straight Connector 38">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8" name="Picture 7" descr="A close up of a logo&#10;&#10;Description automatically generated">
            <a:extLst>
              <a:ext uri="{FF2B5EF4-FFF2-40B4-BE49-F238E27FC236}">
                <a16:creationId xmlns:a16="http://schemas.microsoft.com/office/drawing/2014/main" id="{4E398F92-FF18-4F27-A3BD-70F51D4C1F6D}"/>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8381" r="3" b="925"/>
          <a:stretch/>
        </p:blipFill>
        <p:spPr>
          <a:xfrm>
            <a:off x="212548" y="-1"/>
            <a:ext cx="4671437" cy="4236855"/>
          </a:xfrm>
          <a:custGeom>
            <a:avLst/>
            <a:gdLst/>
            <a:ahLst/>
            <a:cxnLst/>
            <a:rect l="l" t="t" r="r" b="b"/>
            <a:pathLst>
              <a:path w="4671437" h="4236855">
                <a:moveTo>
                  <a:pt x="630049" y="0"/>
                </a:moveTo>
                <a:lnTo>
                  <a:pt x="4671437" y="0"/>
                </a:lnTo>
                <a:lnTo>
                  <a:pt x="4671437" y="1"/>
                </a:lnTo>
                <a:lnTo>
                  <a:pt x="3814017" y="1"/>
                </a:lnTo>
                <a:lnTo>
                  <a:pt x="3181159" y="4236855"/>
                </a:lnTo>
                <a:lnTo>
                  <a:pt x="0" y="4236855"/>
                </a:lnTo>
                <a:close/>
              </a:path>
            </a:pathLst>
          </a:custGeom>
        </p:spPr>
      </p:pic>
      <p:sp>
        <p:nvSpPr>
          <p:cNvPr id="2" name="Title 1">
            <a:extLst>
              <a:ext uri="{FF2B5EF4-FFF2-40B4-BE49-F238E27FC236}">
                <a16:creationId xmlns:a16="http://schemas.microsoft.com/office/drawing/2014/main" id="{D9F4CC53-F600-43DB-A812-AD92E9FA5762}"/>
              </a:ext>
            </a:extLst>
          </p:cNvPr>
          <p:cNvSpPr>
            <a:spLocks noGrp="1"/>
          </p:cNvSpPr>
          <p:nvPr>
            <p:ph type="ctrTitle"/>
          </p:nvPr>
        </p:nvSpPr>
        <p:spPr>
          <a:xfrm>
            <a:off x="4159225" y="609600"/>
            <a:ext cx="5114776" cy="1320800"/>
          </a:xfrm>
        </p:spPr>
        <p:txBody>
          <a:bodyPr vert="horz" lIns="91440" tIns="45720" rIns="91440" bIns="45720" rtlCol="0" anchor="t">
            <a:normAutofit/>
          </a:bodyPr>
          <a:lstStyle/>
          <a:p>
            <a:pPr algn="l">
              <a:lnSpc>
                <a:spcPct val="90000"/>
              </a:lnSpc>
            </a:pPr>
            <a:r>
              <a:rPr lang="en-US" sz="2800"/>
              <a:t>Gap regeneration of Sessile oak stands with respect to site heterogeneity</a:t>
            </a:r>
          </a:p>
        </p:txBody>
      </p:sp>
      <p:pic>
        <p:nvPicPr>
          <p:cNvPr id="5" name="Picture 4" descr="A picture containing drawing&#10;&#10;Description automatically generated">
            <a:extLst>
              <a:ext uri="{FF2B5EF4-FFF2-40B4-BE49-F238E27FC236}">
                <a16:creationId xmlns:a16="http://schemas.microsoft.com/office/drawing/2014/main" id="{C18A60FE-AEAE-40BC-B01F-ADD6FE3E87B4}"/>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143" r="14030" b="-1"/>
          <a:stretch/>
        </p:blipFill>
        <p:spPr>
          <a:xfrm>
            <a:off x="20" y="4235547"/>
            <a:ext cx="3393882" cy="2622453"/>
          </a:xfrm>
          <a:custGeom>
            <a:avLst/>
            <a:gdLst/>
            <a:ahLst/>
            <a:cxnLst/>
            <a:rect l="l" t="t" r="r" b="b"/>
            <a:pathLst>
              <a:path w="3393902" h="2622453">
                <a:moveTo>
                  <a:pt x="212741" y="0"/>
                </a:moveTo>
                <a:lnTo>
                  <a:pt x="3393902" y="0"/>
                </a:lnTo>
                <a:lnTo>
                  <a:pt x="3002186" y="2622453"/>
                </a:lnTo>
                <a:lnTo>
                  <a:pt x="0" y="2622453"/>
                </a:lnTo>
                <a:lnTo>
                  <a:pt x="0" y="1430607"/>
                </a:lnTo>
                <a:close/>
              </a:path>
            </a:pathLst>
          </a:custGeom>
        </p:spPr>
      </p:pic>
      <p:sp>
        <p:nvSpPr>
          <p:cNvPr id="50" name="Isosceles Triangle 30">
            <a:extLst>
              <a:ext uri="{FF2B5EF4-FFF2-40B4-BE49-F238E27FC236}">
                <a16:creationId xmlns:a16="http://schemas.microsoft.com/office/drawing/2014/main" id="{7D180771-8B14-4A4A-BD69-62F23BBC3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52" name="Straight Connector 51">
            <a:extLst>
              <a:ext uri="{FF2B5EF4-FFF2-40B4-BE49-F238E27FC236}">
                <a16:creationId xmlns:a16="http://schemas.microsoft.com/office/drawing/2014/main" id="{47140346-74E0-4F2B-BD19-6AFF6B983E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3615BD4D-5D4E-4728-B196-1DAEF97DAB9C}"/>
              </a:ext>
            </a:extLst>
          </p:cNvPr>
          <p:cNvSpPr>
            <a:spLocks noGrp="1"/>
          </p:cNvSpPr>
          <p:nvPr>
            <p:ph type="subTitle" idx="1"/>
          </p:nvPr>
        </p:nvSpPr>
        <p:spPr>
          <a:xfrm>
            <a:off x="4159225" y="2160589"/>
            <a:ext cx="5114776" cy="3880773"/>
          </a:xfrm>
        </p:spPr>
        <p:txBody>
          <a:bodyPr vert="horz" lIns="91440" tIns="45720" rIns="91440" bIns="45720" rtlCol="0">
            <a:normAutofit/>
          </a:bodyPr>
          <a:lstStyle/>
          <a:p>
            <a:pPr algn="l">
              <a:buFont typeface="Wingdings 3" charset="2"/>
              <a:buChar char=""/>
            </a:pPr>
            <a:r>
              <a:rPr lang="en-US">
                <a:solidFill>
                  <a:schemeClr val="tx1">
                    <a:lumMod val="75000"/>
                    <a:lumOff val="25000"/>
                  </a:schemeClr>
                </a:solidFill>
              </a:rPr>
              <a:t>Faculty of  Forestry and Wood Sciences</a:t>
            </a:r>
          </a:p>
          <a:p>
            <a:pPr algn="l">
              <a:buFont typeface="Wingdings 3" charset="2"/>
              <a:buChar char=""/>
            </a:pPr>
            <a:r>
              <a:rPr lang="en-US">
                <a:solidFill>
                  <a:schemeClr val="tx1">
                    <a:lumMod val="75000"/>
                    <a:lumOff val="25000"/>
                  </a:schemeClr>
                </a:solidFill>
              </a:rPr>
              <a:t>Department of Silviculture </a:t>
            </a:r>
          </a:p>
          <a:p>
            <a:pPr algn="l">
              <a:buFont typeface="Wingdings 3" charset="2"/>
              <a:buChar char=""/>
            </a:pPr>
            <a:r>
              <a:rPr lang="en-US">
                <a:solidFill>
                  <a:schemeClr val="tx1">
                    <a:lumMod val="75000"/>
                    <a:lumOff val="25000"/>
                  </a:schemeClr>
                </a:solidFill>
              </a:rPr>
              <a:t>Author: Bc. Alexander Aguirre Guillen</a:t>
            </a:r>
          </a:p>
          <a:p>
            <a:pPr algn="l">
              <a:buFont typeface="Wingdings 3" charset="2"/>
              <a:buChar char=""/>
            </a:pPr>
            <a:r>
              <a:rPr lang="en-US">
                <a:solidFill>
                  <a:schemeClr val="tx1">
                    <a:lumMod val="75000"/>
                    <a:lumOff val="25000"/>
                  </a:schemeClr>
                </a:solidFill>
              </a:rPr>
              <a:t>Supervisor: doc. Ing. Lukáš Bílek </a:t>
            </a:r>
          </a:p>
        </p:txBody>
      </p:sp>
    </p:spTree>
    <p:extLst>
      <p:ext uri="{BB962C8B-B14F-4D97-AF65-F5344CB8AC3E}">
        <p14:creationId xmlns:p14="http://schemas.microsoft.com/office/powerpoint/2010/main" val="112064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64B36E-16B3-459E-B872-8E85CFF64396}"/>
              </a:ext>
            </a:extLst>
          </p:cNvPr>
          <p:cNvSpPr>
            <a:spLocks noGrp="1"/>
          </p:cNvSpPr>
          <p:nvPr>
            <p:ph type="title"/>
          </p:nvPr>
        </p:nvSpPr>
        <p:spPr>
          <a:xfrm>
            <a:off x="223260" y="1824821"/>
            <a:ext cx="4203120" cy="3554774"/>
          </a:xfrm>
        </p:spPr>
        <p:txBody>
          <a:bodyPr anchor="ctr">
            <a:normAutofit/>
          </a:bodyPr>
          <a:lstStyle/>
          <a:p>
            <a:r>
              <a:rPr lang="en-US" dirty="0"/>
              <a:t>Height structure and diameter characteristics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87DA0C23-BDCE-45C1-8803-D2CABD61F2B0}"/>
              </a:ext>
            </a:extLst>
          </p:cNvPr>
          <p:cNvPicPr>
            <a:picLocks noGrp="1" noChangeAspect="1"/>
          </p:cNvPicPr>
          <p:nvPr>
            <p:ph idx="1"/>
          </p:nvPr>
        </p:nvPicPr>
        <p:blipFill>
          <a:blip r:embed="rId2"/>
          <a:stretch>
            <a:fillRect/>
          </a:stretch>
        </p:blipFill>
        <p:spPr>
          <a:xfrm>
            <a:off x="5039683" y="104516"/>
            <a:ext cx="4991295" cy="2778910"/>
          </a:xfrm>
          <a:prstGeom prst="rect">
            <a:avLst/>
          </a:prstGeom>
        </p:spPr>
      </p:pic>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8D2D4072-A86C-4C1F-BC07-61CCCFE56662}"/>
              </a:ext>
            </a:extLst>
          </p:cNvPr>
          <p:cNvPicPr>
            <a:picLocks noChangeAspect="1"/>
          </p:cNvPicPr>
          <p:nvPr/>
        </p:nvPicPr>
        <p:blipFill>
          <a:blip r:embed="rId3"/>
          <a:stretch>
            <a:fillRect/>
          </a:stretch>
        </p:blipFill>
        <p:spPr>
          <a:xfrm>
            <a:off x="5053877" y="3213614"/>
            <a:ext cx="5773412" cy="3023878"/>
          </a:xfrm>
          <a:prstGeom prst="rect">
            <a:avLst/>
          </a:prstGeom>
        </p:spPr>
      </p:pic>
      <p:sp>
        <p:nvSpPr>
          <p:cNvPr id="6" name="Rectangle 5">
            <a:extLst>
              <a:ext uri="{FF2B5EF4-FFF2-40B4-BE49-F238E27FC236}">
                <a16:creationId xmlns:a16="http://schemas.microsoft.com/office/drawing/2014/main" id="{1D0B1A71-6557-46AB-8DA0-4B2BA3C2CA2E}"/>
              </a:ext>
            </a:extLst>
          </p:cNvPr>
          <p:cNvSpPr/>
          <p:nvPr/>
        </p:nvSpPr>
        <p:spPr>
          <a:xfrm>
            <a:off x="4987632" y="2929359"/>
            <a:ext cx="5149901" cy="261610"/>
          </a:xfrm>
          <a:prstGeom prst="rect">
            <a:avLst/>
          </a:prstGeom>
        </p:spPr>
        <p:txBody>
          <a:bodyPr wrap="square">
            <a:spAutoFit/>
          </a:bodyPr>
          <a:lstStyle/>
          <a:p>
            <a:r>
              <a:rPr lang="en-US" sz="1100" dirty="0"/>
              <a:t>Graph 3. Height curve for sessile oak individuals on the research plot (RP)</a:t>
            </a:r>
          </a:p>
        </p:txBody>
      </p:sp>
      <p:sp>
        <p:nvSpPr>
          <p:cNvPr id="7" name="Rectangle 6">
            <a:extLst>
              <a:ext uri="{FF2B5EF4-FFF2-40B4-BE49-F238E27FC236}">
                <a16:creationId xmlns:a16="http://schemas.microsoft.com/office/drawing/2014/main" id="{2BAD8348-A41A-403E-881B-0F5625387805}"/>
              </a:ext>
            </a:extLst>
          </p:cNvPr>
          <p:cNvSpPr/>
          <p:nvPr/>
        </p:nvSpPr>
        <p:spPr>
          <a:xfrm>
            <a:off x="4943475" y="6366085"/>
            <a:ext cx="8289491" cy="261610"/>
          </a:xfrm>
          <a:prstGeom prst="rect">
            <a:avLst/>
          </a:prstGeom>
        </p:spPr>
        <p:txBody>
          <a:bodyPr wrap="square">
            <a:spAutoFit/>
          </a:bodyPr>
          <a:lstStyle/>
          <a:p>
            <a:r>
              <a:rPr lang="en-US" sz="1100" dirty="0"/>
              <a:t>Graph 4. Height class structure from each research plot (RP), difference between plots and spatial distribution</a:t>
            </a:r>
          </a:p>
        </p:txBody>
      </p:sp>
    </p:spTree>
    <p:extLst>
      <p:ext uri="{BB962C8B-B14F-4D97-AF65-F5344CB8AC3E}">
        <p14:creationId xmlns:p14="http://schemas.microsoft.com/office/powerpoint/2010/main" val="101834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857A5-3BBA-4FAC-AFFB-1A2D449BEE32}"/>
              </a:ext>
            </a:extLst>
          </p:cNvPr>
          <p:cNvSpPr>
            <a:spLocks noGrp="1"/>
          </p:cNvSpPr>
          <p:nvPr>
            <p:ph type="title"/>
          </p:nvPr>
        </p:nvSpPr>
        <p:spPr/>
        <p:txBody>
          <a:bodyPr/>
          <a:lstStyle/>
          <a:p>
            <a:r>
              <a:rPr lang="en-US" dirty="0"/>
              <a:t>Increment coverage</a:t>
            </a:r>
          </a:p>
        </p:txBody>
      </p:sp>
      <p:pic>
        <p:nvPicPr>
          <p:cNvPr id="4" name="Content Placeholder 3">
            <a:extLst>
              <a:ext uri="{FF2B5EF4-FFF2-40B4-BE49-F238E27FC236}">
                <a16:creationId xmlns:a16="http://schemas.microsoft.com/office/drawing/2014/main" id="{FB25E71F-6220-4201-A39F-2E9B371A03F8}"/>
              </a:ext>
            </a:extLst>
          </p:cNvPr>
          <p:cNvPicPr>
            <a:picLocks noGrp="1" noChangeAspect="1"/>
          </p:cNvPicPr>
          <p:nvPr>
            <p:ph idx="1"/>
          </p:nvPr>
        </p:nvPicPr>
        <p:blipFill>
          <a:blip r:embed="rId2"/>
          <a:stretch>
            <a:fillRect/>
          </a:stretch>
        </p:blipFill>
        <p:spPr>
          <a:xfrm>
            <a:off x="600075" y="1680879"/>
            <a:ext cx="8001000" cy="3809623"/>
          </a:xfrm>
          <a:prstGeom prst="rect">
            <a:avLst/>
          </a:prstGeom>
        </p:spPr>
      </p:pic>
      <p:sp>
        <p:nvSpPr>
          <p:cNvPr id="5" name="Rectangle 4">
            <a:extLst>
              <a:ext uri="{FF2B5EF4-FFF2-40B4-BE49-F238E27FC236}">
                <a16:creationId xmlns:a16="http://schemas.microsoft.com/office/drawing/2014/main" id="{C40A4901-5D00-4B53-8C26-4189F4391EF7}"/>
              </a:ext>
            </a:extLst>
          </p:cNvPr>
          <p:cNvSpPr/>
          <p:nvPr/>
        </p:nvSpPr>
        <p:spPr>
          <a:xfrm>
            <a:off x="509943" y="1429435"/>
            <a:ext cx="6967182" cy="307777"/>
          </a:xfrm>
          <a:prstGeom prst="rect">
            <a:avLst/>
          </a:prstGeom>
        </p:spPr>
        <p:txBody>
          <a:bodyPr wrap="square">
            <a:spAutoFit/>
          </a:bodyPr>
          <a:lstStyle/>
          <a:p>
            <a:r>
              <a:rPr lang="en-US" sz="1400" dirty="0"/>
              <a:t>Table 2. Variations in measurements within the Small gap research plot (RP).</a:t>
            </a:r>
          </a:p>
        </p:txBody>
      </p:sp>
      <p:sp>
        <p:nvSpPr>
          <p:cNvPr id="6" name="Rectangle 5">
            <a:extLst>
              <a:ext uri="{FF2B5EF4-FFF2-40B4-BE49-F238E27FC236}">
                <a16:creationId xmlns:a16="http://schemas.microsoft.com/office/drawing/2014/main" id="{901B2F97-1D81-4219-BC56-C498BEFD0FF8}"/>
              </a:ext>
            </a:extLst>
          </p:cNvPr>
          <p:cNvSpPr/>
          <p:nvPr/>
        </p:nvSpPr>
        <p:spPr>
          <a:xfrm>
            <a:off x="600075" y="5608596"/>
            <a:ext cx="7239000" cy="738664"/>
          </a:xfrm>
          <a:prstGeom prst="rect">
            <a:avLst/>
          </a:prstGeom>
        </p:spPr>
        <p:txBody>
          <a:bodyPr wrap="square">
            <a:spAutoFit/>
          </a:bodyPr>
          <a:lstStyle/>
          <a:p>
            <a:r>
              <a:rPr lang="en-US" sz="1400" dirty="0"/>
              <a:t>Note:  N- Number of individuals, Av- Average, SD – Standard deviation, Var- Variance, Me- Median, Max- Maximum value, Min- Minimum value, Height (cm), Diameter (mm). Forest cover is expressed in percentage. </a:t>
            </a:r>
          </a:p>
        </p:txBody>
      </p:sp>
    </p:spTree>
    <p:extLst>
      <p:ext uri="{BB962C8B-B14F-4D97-AF65-F5344CB8AC3E}">
        <p14:creationId xmlns:p14="http://schemas.microsoft.com/office/powerpoint/2010/main" val="2154679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08BD88-9A22-4979-A772-908E1607BF5A}"/>
              </a:ext>
            </a:extLst>
          </p:cNvPr>
          <p:cNvPicPr>
            <a:picLocks noGrp="1" noChangeAspect="1"/>
          </p:cNvPicPr>
          <p:nvPr>
            <p:ph sz="half" idx="1"/>
          </p:nvPr>
        </p:nvPicPr>
        <p:blipFill>
          <a:blip r:embed="rId2"/>
          <a:stretch>
            <a:fillRect/>
          </a:stretch>
        </p:blipFill>
        <p:spPr>
          <a:xfrm>
            <a:off x="151229" y="800100"/>
            <a:ext cx="4800858" cy="5257800"/>
          </a:xfrm>
          <a:prstGeom prst="rect">
            <a:avLst/>
          </a:prstGeom>
        </p:spPr>
      </p:pic>
      <p:pic>
        <p:nvPicPr>
          <p:cNvPr id="6" name="Content Placeholder 5">
            <a:extLst>
              <a:ext uri="{FF2B5EF4-FFF2-40B4-BE49-F238E27FC236}">
                <a16:creationId xmlns:a16="http://schemas.microsoft.com/office/drawing/2014/main" id="{6185AD47-94EB-45E0-9C60-B5A7F6F10215}"/>
              </a:ext>
            </a:extLst>
          </p:cNvPr>
          <p:cNvPicPr>
            <a:picLocks noGrp="1" noChangeAspect="1"/>
          </p:cNvPicPr>
          <p:nvPr>
            <p:ph sz="half" idx="2"/>
          </p:nvPr>
        </p:nvPicPr>
        <p:blipFill>
          <a:blip r:embed="rId3"/>
          <a:stretch>
            <a:fillRect/>
          </a:stretch>
        </p:blipFill>
        <p:spPr>
          <a:xfrm>
            <a:off x="5905758" y="683547"/>
            <a:ext cx="4658624" cy="5297439"/>
          </a:xfrm>
          <a:prstGeom prst="rect">
            <a:avLst/>
          </a:prstGeom>
        </p:spPr>
      </p:pic>
      <p:sp>
        <p:nvSpPr>
          <p:cNvPr id="7" name="Rectangle 6">
            <a:extLst>
              <a:ext uri="{FF2B5EF4-FFF2-40B4-BE49-F238E27FC236}">
                <a16:creationId xmlns:a16="http://schemas.microsoft.com/office/drawing/2014/main" id="{B0B41C7D-1EBE-4B9E-A961-428ADC4BA24C}"/>
              </a:ext>
            </a:extLst>
          </p:cNvPr>
          <p:cNvSpPr/>
          <p:nvPr/>
        </p:nvSpPr>
        <p:spPr>
          <a:xfrm>
            <a:off x="151230" y="353794"/>
            <a:ext cx="5057775" cy="523220"/>
          </a:xfrm>
          <a:prstGeom prst="rect">
            <a:avLst/>
          </a:prstGeom>
        </p:spPr>
        <p:txBody>
          <a:bodyPr wrap="square">
            <a:spAutoFit/>
          </a:bodyPr>
          <a:lstStyle/>
          <a:p>
            <a:r>
              <a:rPr lang="en-US" sz="1400" dirty="0"/>
              <a:t>Table 3. Variations in measurements within the Canopy research plot (RP)</a:t>
            </a:r>
          </a:p>
        </p:txBody>
      </p:sp>
      <p:sp>
        <p:nvSpPr>
          <p:cNvPr id="8" name="Rectangle 7">
            <a:extLst>
              <a:ext uri="{FF2B5EF4-FFF2-40B4-BE49-F238E27FC236}">
                <a16:creationId xmlns:a16="http://schemas.microsoft.com/office/drawing/2014/main" id="{F522CE9A-499E-43E1-ADD4-7C0EBFA636C5}"/>
              </a:ext>
            </a:extLst>
          </p:cNvPr>
          <p:cNvSpPr/>
          <p:nvPr/>
        </p:nvSpPr>
        <p:spPr>
          <a:xfrm>
            <a:off x="5848350" y="276880"/>
            <a:ext cx="5581650" cy="523220"/>
          </a:xfrm>
          <a:prstGeom prst="rect">
            <a:avLst/>
          </a:prstGeom>
        </p:spPr>
        <p:txBody>
          <a:bodyPr wrap="square">
            <a:spAutoFit/>
          </a:bodyPr>
          <a:lstStyle/>
          <a:p>
            <a:r>
              <a:rPr lang="en-US" sz="1400" dirty="0"/>
              <a:t>Table 4. Variations in measurements within the Big gap research plot (RP)</a:t>
            </a:r>
          </a:p>
        </p:txBody>
      </p:sp>
      <p:sp>
        <p:nvSpPr>
          <p:cNvPr id="9" name="Rectangle 8">
            <a:extLst>
              <a:ext uri="{FF2B5EF4-FFF2-40B4-BE49-F238E27FC236}">
                <a16:creationId xmlns:a16="http://schemas.microsoft.com/office/drawing/2014/main" id="{70AF88A5-26FA-4E6E-8785-25BD782EAA72}"/>
              </a:ext>
            </a:extLst>
          </p:cNvPr>
          <p:cNvSpPr/>
          <p:nvPr/>
        </p:nvSpPr>
        <p:spPr>
          <a:xfrm>
            <a:off x="488726" y="6057900"/>
            <a:ext cx="9903049" cy="523220"/>
          </a:xfrm>
          <a:prstGeom prst="rect">
            <a:avLst/>
          </a:prstGeom>
        </p:spPr>
        <p:txBody>
          <a:bodyPr wrap="square">
            <a:spAutoFit/>
          </a:bodyPr>
          <a:lstStyle/>
          <a:p>
            <a:r>
              <a:rPr lang="en-US" sz="1400" dirty="0"/>
              <a:t>Note:  N- Number of individuals, Av- Average, SD – Standard deviation, Var- Variance, Me- Median, Max- Maximum value, Min- Minimum value, Height (cm), Diameter (mm). Forest cover is expressed in percentage. </a:t>
            </a:r>
          </a:p>
        </p:txBody>
      </p:sp>
    </p:spTree>
    <p:extLst>
      <p:ext uri="{BB962C8B-B14F-4D97-AF65-F5344CB8AC3E}">
        <p14:creationId xmlns:p14="http://schemas.microsoft.com/office/powerpoint/2010/main" val="2115638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83FE2-27F6-4B93-B419-CC7019BE6AB4}"/>
              </a:ext>
            </a:extLst>
          </p:cNvPr>
          <p:cNvSpPr>
            <a:spLocks noGrp="1"/>
          </p:cNvSpPr>
          <p:nvPr>
            <p:ph type="title"/>
          </p:nvPr>
        </p:nvSpPr>
        <p:spPr>
          <a:xfrm>
            <a:off x="254546" y="94827"/>
            <a:ext cx="8596668" cy="1320800"/>
          </a:xfrm>
        </p:spPr>
        <p:txBody>
          <a:bodyPr/>
          <a:lstStyle/>
          <a:p>
            <a:r>
              <a:rPr lang="en-US" dirty="0"/>
              <a:t>Light coverage</a:t>
            </a:r>
          </a:p>
        </p:txBody>
      </p:sp>
      <p:pic>
        <p:nvPicPr>
          <p:cNvPr id="4" name="Content Placeholder 3">
            <a:extLst>
              <a:ext uri="{FF2B5EF4-FFF2-40B4-BE49-F238E27FC236}">
                <a16:creationId xmlns:a16="http://schemas.microsoft.com/office/drawing/2014/main" id="{2F968A78-44F7-4722-A9A1-76189E06856F}"/>
              </a:ext>
            </a:extLst>
          </p:cNvPr>
          <p:cNvPicPr>
            <a:picLocks noGrp="1" noChangeAspect="1"/>
          </p:cNvPicPr>
          <p:nvPr>
            <p:ph idx="1"/>
          </p:nvPr>
        </p:nvPicPr>
        <p:blipFill>
          <a:blip r:embed="rId2"/>
          <a:stretch>
            <a:fillRect/>
          </a:stretch>
        </p:blipFill>
        <p:spPr>
          <a:xfrm>
            <a:off x="420159" y="1329299"/>
            <a:ext cx="8596668" cy="2118357"/>
          </a:xfrm>
          <a:prstGeom prst="rect">
            <a:avLst/>
          </a:prstGeom>
        </p:spPr>
      </p:pic>
      <p:sp>
        <p:nvSpPr>
          <p:cNvPr id="5" name="Rectangle 4">
            <a:extLst>
              <a:ext uri="{FF2B5EF4-FFF2-40B4-BE49-F238E27FC236}">
                <a16:creationId xmlns:a16="http://schemas.microsoft.com/office/drawing/2014/main" id="{D8B847C0-BE4F-40CC-948D-13685E609B5C}"/>
              </a:ext>
            </a:extLst>
          </p:cNvPr>
          <p:cNvSpPr/>
          <p:nvPr/>
        </p:nvSpPr>
        <p:spPr>
          <a:xfrm>
            <a:off x="420159" y="1044171"/>
            <a:ext cx="7590366" cy="307777"/>
          </a:xfrm>
          <a:prstGeom prst="rect">
            <a:avLst/>
          </a:prstGeom>
        </p:spPr>
        <p:txBody>
          <a:bodyPr wrap="square">
            <a:spAutoFit/>
          </a:bodyPr>
          <a:lstStyle/>
          <a:p>
            <a:r>
              <a:rPr lang="en-US" sz="1400" dirty="0"/>
              <a:t>Table 5. Percentage of light above the canopy in the research plot (RP)</a:t>
            </a:r>
          </a:p>
        </p:txBody>
      </p:sp>
      <p:pic>
        <p:nvPicPr>
          <p:cNvPr id="6" name="Picture 5">
            <a:extLst>
              <a:ext uri="{FF2B5EF4-FFF2-40B4-BE49-F238E27FC236}">
                <a16:creationId xmlns:a16="http://schemas.microsoft.com/office/drawing/2014/main" id="{EDC73146-F1FD-4569-9186-6570302BF272}"/>
              </a:ext>
            </a:extLst>
          </p:cNvPr>
          <p:cNvPicPr>
            <a:picLocks noChangeAspect="1"/>
          </p:cNvPicPr>
          <p:nvPr/>
        </p:nvPicPr>
        <p:blipFill>
          <a:blip r:embed="rId3"/>
          <a:stretch>
            <a:fillRect/>
          </a:stretch>
        </p:blipFill>
        <p:spPr>
          <a:xfrm>
            <a:off x="420159" y="3901623"/>
            <a:ext cx="8296416" cy="1912206"/>
          </a:xfrm>
          <a:prstGeom prst="rect">
            <a:avLst/>
          </a:prstGeom>
        </p:spPr>
      </p:pic>
      <p:sp>
        <p:nvSpPr>
          <p:cNvPr id="7" name="Rectangle 6">
            <a:extLst>
              <a:ext uri="{FF2B5EF4-FFF2-40B4-BE49-F238E27FC236}">
                <a16:creationId xmlns:a16="http://schemas.microsoft.com/office/drawing/2014/main" id="{BC5ABE70-EF57-4F28-A512-E2ED7F74CA5B}"/>
              </a:ext>
            </a:extLst>
          </p:cNvPr>
          <p:cNvSpPr/>
          <p:nvPr/>
        </p:nvSpPr>
        <p:spPr>
          <a:xfrm>
            <a:off x="420159" y="3573722"/>
            <a:ext cx="7458604" cy="310359"/>
          </a:xfrm>
          <a:prstGeom prst="rect">
            <a:avLst/>
          </a:prstGeom>
        </p:spPr>
        <p:txBody>
          <a:bodyPr wrap="square">
            <a:spAutoFit/>
          </a:bodyPr>
          <a:lstStyle/>
          <a:p>
            <a:r>
              <a:rPr lang="en-US" sz="1400" dirty="0"/>
              <a:t>Table 7. Above canopy light percentage of each margin of the research plots</a:t>
            </a:r>
          </a:p>
        </p:txBody>
      </p:sp>
      <p:sp>
        <p:nvSpPr>
          <p:cNvPr id="8" name="Rectangle 7">
            <a:extLst>
              <a:ext uri="{FF2B5EF4-FFF2-40B4-BE49-F238E27FC236}">
                <a16:creationId xmlns:a16="http://schemas.microsoft.com/office/drawing/2014/main" id="{5372CA09-F655-4312-88E2-17A7291EE572}"/>
              </a:ext>
            </a:extLst>
          </p:cNvPr>
          <p:cNvSpPr/>
          <p:nvPr/>
        </p:nvSpPr>
        <p:spPr>
          <a:xfrm>
            <a:off x="420159" y="5950373"/>
            <a:ext cx="7943990" cy="461665"/>
          </a:xfrm>
          <a:prstGeom prst="rect">
            <a:avLst/>
          </a:prstGeom>
        </p:spPr>
        <p:txBody>
          <a:bodyPr wrap="square">
            <a:spAutoFit/>
          </a:bodyPr>
          <a:lstStyle/>
          <a:p>
            <a:r>
              <a:rPr lang="en-US" sz="1200" dirty="0"/>
              <a:t>Note: Center- The center of the research plot, NM- Margin North, SM-Margin South, WM-Margin West, EM-Margin East, Aver. - Average, SD-Standard Deviation, Min- Minimum, Max-Maximum, %-Percentage.</a:t>
            </a:r>
          </a:p>
        </p:txBody>
      </p:sp>
    </p:spTree>
    <p:extLst>
      <p:ext uri="{BB962C8B-B14F-4D97-AF65-F5344CB8AC3E}">
        <p14:creationId xmlns:p14="http://schemas.microsoft.com/office/powerpoint/2010/main" val="230320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9">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F1430C8-A604-4E9D-B5B0-DB8DDB66603B}"/>
              </a:ext>
            </a:extLst>
          </p:cNvPr>
          <p:cNvSpPr>
            <a:spLocks noGrp="1"/>
          </p:cNvSpPr>
          <p:nvPr>
            <p:ph type="title"/>
          </p:nvPr>
        </p:nvSpPr>
        <p:spPr>
          <a:xfrm>
            <a:off x="6094409" y="835015"/>
            <a:ext cx="3179593" cy="3215821"/>
          </a:xfrm>
        </p:spPr>
        <p:txBody>
          <a:bodyPr vert="horz" lIns="91440" tIns="45720" rIns="91440" bIns="45720" rtlCol="0" anchor="b">
            <a:normAutofit/>
          </a:bodyPr>
          <a:lstStyle/>
          <a:p>
            <a:pPr algn="r"/>
            <a:r>
              <a:rPr lang="en-US" sz="5400"/>
              <a:t>Game Damage</a:t>
            </a:r>
          </a:p>
        </p:txBody>
      </p:sp>
      <p:pic>
        <p:nvPicPr>
          <p:cNvPr id="4" name="Content Placeholder 3">
            <a:extLst>
              <a:ext uri="{FF2B5EF4-FFF2-40B4-BE49-F238E27FC236}">
                <a16:creationId xmlns:a16="http://schemas.microsoft.com/office/drawing/2014/main" id="{F56B5E7F-7E53-4949-BEB6-BD3F8E550B32}"/>
              </a:ext>
            </a:extLst>
          </p:cNvPr>
          <p:cNvPicPr>
            <a:picLocks noGrp="1" noChangeAspect="1"/>
          </p:cNvPicPr>
          <p:nvPr>
            <p:ph idx="1"/>
          </p:nvPr>
        </p:nvPicPr>
        <p:blipFill>
          <a:blip r:embed="rId2"/>
          <a:stretch>
            <a:fillRect/>
          </a:stretch>
        </p:blipFill>
        <p:spPr>
          <a:xfrm>
            <a:off x="879109" y="478460"/>
            <a:ext cx="4977562" cy="2375774"/>
          </a:xfrm>
          <a:prstGeom prst="rect">
            <a:avLst/>
          </a:prstGeom>
        </p:spPr>
      </p:pic>
      <p:pic>
        <p:nvPicPr>
          <p:cNvPr id="5" name="Picture 4">
            <a:extLst>
              <a:ext uri="{FF2B5EF4-FFF2-40B4-BE49-F238E27FC236}">
                <a16:creationId xmlns:a16="http://schemas.microsoft.com/office/drawing/2014/main" id="{A50D1309-1A9E-470D-BB0B-ED77F8F07C64}"/>
              </a:ext>
            </a:extLst>
          </p:cNvPr>
          <p:cNvPicPr>
            <a:picLocks noChangeAspect="1"/>
          </p:cNvPicPr>
          <p:nvPr/>
        </p:nvPicPr>
        <p:blipFill>
          <a:blip r:embed="rId3"/>
          <a:stretch>
            <a:fillRect/>
          </a:stretch>
        </p:blipFill>
        <p:spPr>
          <a:xfrm>
            <a:off x="888604" y="3609037"/>
            <a:ext cx="4977562" cy="2375774"/>
          </a:xfrm>
          <a:prstGeom prst="rect">
            <a:avLst/>
          </a:prstGeom>
        </p:spPr>
      </p:pic>
      <p:sp>
        <p:nvSpPr>
          <p:cNvPr id="6" name="Rectangle 5">
            <a:extLst>
              <a:ext uri="{FF2B5EF4-FFF2-40B4-BE49-F238E27FC236}">
                <a16:creationId xmlns:a16="http://schemas.microsoft.com/office/drawing/2014/main" id="{C628AA27-F228-4930-BD14-97570807013C}"/>
              </a:ext>
            </a:extLst>
          </p:cNvPr>
          <p:cNvSpPr/>
          <p:nvPr/>
        </p:nvSpPr>
        <p:spPr>
          <a:xfrm>
            <a:off x="842597" y="5984811"/>
            <a:ext cx="6096000" cy="461665"/>
          </a:xfrm>
          <a:prstGeom prst="rect">
            <a:avLst/>
          </a:prstGeom>
        </p:spPr>
        <p:txBody>
          <a:bodyPr>
            <a:spAutoFit/>
          </a:bodyPr>
          <a:lstStyle/>
          <a:p>
            <a:r>
              <a:rPr lang="en-US" sz="1200" dirty="0"/>
              <a:t>Graph 8. Effect of game damage on Sorbus spp. in each research plot (RP) as a percentage (%)</a:t>
            </a:r>
          </a:p>
        </p:txBody>
      </p:sp>
      <p:sp>
        <p:nvSpPr>
          <p:cNvPr id="7" name="Rectangle 6">
            <a:extLst>
              <a:ext uri="{FF2B5EF4-FFF2-40B4-BE49-F238E27FC236}">
                <a16:creationId xmlns:a16="http://schemas.microsoft.com/office/drawing/2014/main" id="{CB7CADB4-02F8-40EA-BD93-A2DCBA56AC4A}"/>
              </a:ext>
            </a:extLst>
          </p:cNvPr>
          <p:cNvSpPr/>
          <p:nvPr/>
        </p:nvSpPr>
        <p:spPr>
          <a:xfrm>
            <a:off x="842597" y="2928947"/>
            <a:ext cx="6096000" cy="461665"/>
          </a:xfrm>
          <a:prstGeom prst="rect">
            <a:avLst/>
          </a:prstGeom>
        </p:spPr>
        <p:txBody>
          <a:bodyPr>
            <a:spAutoFit/>
          </a:bodyPr>
          <a:lstStyle/>
          <a:p>
            <a:r>
              <a:rPr lang="en-US" sz="1200" dirty="0"/>
              <a:t>Graph 7. Effect of game damage on sessile oaks in each research plot (RP) as a percentage (%)</a:t>
            </a:r>
          </a:p>
        </p:txBody>
      </p:sp>
    </p:spTree>
    <p:extLst>
      <p:ext uri="{BB962C8B-B14F-4D97-AF65-F5344CB8AC3E}">
        <p14:creationId xmlns:p14="http://schemas.microsoft.com/office/powerpoint/2010/main" val="3837979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60FE-BE34-47E3-BA8D-5065907A38E8}"/>
              </a:ext>
            </a:extLst>
          </p:cNvPr>
          <p:cNvSpPr>
            <a:spLocks noGrp="1"/>
          </p:cNvSpPr>
          <p:nvPr>
            <p:ph type="title"/>
          </p:nvPr>
        </p:nvSpPr>
        <p:spPr>
          <a:xfrm>
            <a:off x="409755" y="162750"/>
            <a:ext cx="6381661" cy="851885"/>
          </a:xfrm>
        </p:spPr>
        <p:txBody>
          <a:bodyPr>
            <a:normAutofit/>
          </a:bodyPr>
          <a:lstStyle/>
          <a:p>
            <a:r>
              <a:rPr lang="en-US" dirty="0"/>
              <a:t>Floor coverage</a:t>
            </a:r>
          </a:p>
        </p:txBody>
      </p:sp>
      <p:sp>
        <p:nvSpPr>
          <p:cNvPr id="8" name="Rectangle 7">
            <a:extLst>
              <a:ext uri="{FF2B5EF4-FFF2-40B4-BE49-F238E27FC236}">
                <a16:creationId xmlns:a16="http://schemas.microsoft.com/office/drawing/2014/main" id="{DBBCB550-7A09-4B0C-A684-79D64CB5BFED}"/>
              </a:ext>
            </a:extLst>
          </p:cNvPr>
          <p:cNvSpPr/>
          <p:nvPr/>
        </p:nvSpPr>
        <p:spPr>
          <a:xfrm>
            <a:off x="333504" y="6251670"/>
            <a:ext cx="6314894" cy="461665"/>
          </a:xfrm>
          <a:prstGeom prst="rect">
            <a:avLst/>
          </a:prstGeom>
        </p:spPr>
        <p:txBody>
          <a:bodyPr wrap="square">
            <a:spAutoFit/>
          </a:bodyPr>
          <a:lstStyle/>
          <a:p>
            <a:r>
              <a:rPr lang="en-US" sz="1200" dirty="0"/>
              <a:t>Graph 11. Floor coverage distribution of the Big gap research plot (RP) as a percentage (%)</a:t>
            </a:r>
          </a:p>
        </p:txBody>
      </p:sp>
      <p:sp>
        <p:nvSpPr>
          <p:cNvPr id="9" name="Rectangle 8">
            <a:extLst>
              <a:ext uri="{FF2B5EF4-FFF2-40B4-BE49-F238E27FC236}">
                <a16:creationId xmlns:a16="http://schemas.microsoft.com/office/drawing/2014/main" id="{915A7EDC-163E-4E8F-88C8-9B5D4D09E054}"/>
              </a:ext>
            </a:extLst>
          </p:cNvPr>
          <p:cNvSpPr/>
          <p:nvPr/>
        </p:nvSpPr>
        <p:spPr>
          <a:xfrm>
            <a:off x="5874685" y="5067827"/>
            <a:ext cx="4095750" cy="461665"/>
          </a:xfrm>
          <a:prstGeom prst="rect">
            <a:avLst/>
          </a:prstGeom>
        </p:spPr>
        <p:txBody>
          <a:bodyPr wrap="square">
            <a:spAutoFit/>
          </a:bodyPr>
          <a:lstStyle/>
          <a:p>
            <a:r>
              <a:rPr lang="en-US" sz="1200" dirty="0"/>
              <a:t>Graph 10. Floor coverage distribution of the Canopy research plot (RP) as a percentage (%)</a:t>
            </a:r>
          </a:p>
        </p:txBody>
      </p:sp>
      <p:graphicFrame>
        <p:nvGraphicFramePr>
          <p:cNvPr id="64" name="Chart 63">
            <a:extLst>
              <a:ext uri="{FF2B5EF4-FFF2-40B4-BE49-F238E27FC236}">
                <a16:creationId xmlns:a16="http://schemas.microsoft.com/office/drawing/2014/main" id="{B5BA7A5C-E720-458B-A36E-3913B874AACE}"/>
              </a:ext>
            </a:extLst>
          </p:cNvPr>
          <p:cNvGraphicFramePr/>
          <p:nvPr>
            <p:extLst>
              <p:ext uri="{D42A27DB-BD31-4B8C-83A1-F6EECF244321}">
                <p14:modId xmlns:p14="http://schemas.microsoft.com/office/powerpoint/2010/main" val="2057416216"/>
              </p:ext>
            </p:extLst>
          </p:nvPr>
        </p:nvGraphicFramePr>
        <p:xfrm>
          <a:off x="5459610" y="1924530"/>
          <a:ext cx="5211268" cy="30089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5" name="Chart 64">
            <a:extLst>
              <a:ext uri="{FF2B5EF4-FFF2-40B4-BE49-F238E27FC236}">
                <a16:creationId xmlns:a16="http://schemas.microsoft.com/office/drawing/2014/main" id="{2D89FF69-7A50-4836-BA15-76FA9263B5AE}"/>
              </a:ext>
            </a:extLst>
          </p:cNvPr>
          <p:cNvGraphicFramePr/>
          <p:nvPr>
            <p:extLst>
              <p:ext uri="{D42A27DB-BD31-4B8C-83A1-F6EECF244321}">
                <p14:modId xmlns:p14="http://schemas.microsoft.com/office/powerpoint/2010/main" val="4241991828"/>
              </p:ext>
            </p:extLst>
          </p:nvPr>
        </p:nvGraphicFramePr>
        <p:xfrm>
          <a:off x="333504" y="1014636"/>
          <a:ext cx="4193390" cy="24143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6" name="Chart 65">
            <a:extLst>
              <a:ext uri="{FF2B5EF4-FFF2-40B4-BE49-F238E27FC236}">
                <a16:creationId xmlns:a16="http://schemas.microsoft.com/office/drawing/2014/main" id="{BD64E3D8-C4EB-4871-B1EF-F2A3753A0BA2}"/>
              </a:ext>
            </a:extLst>
          </p:cNvPr>
          <p:cNvGraphicFramePr/>
          <p:nvPr>
            <p:extLst>
              <p:ext uri="{D42A27DB-BD31-4B8C-83A1-F6EECF244321}">
                <p14:modId xmlns:p14="http://schemas.microsoft.com/office/powerpoint/2010/main" val="2786443443"/>
              </p:ext>
            </p:extLst>
          </p:nvPr>
        </p:nvGraphicFramePr>
        <p:xfrm>
          <a:off x="409756" y="3706503"/>
          <a:ext cx="4703782" cy="270048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36B734B0-4FFF-4DC4-AB27-F93BB9E7921B}"/>
              </a:ext>
            </a:extLst>
          </p:cNvPr>
          <p:cNvSpPr/>
          <p:nvPr/>
        </p:nvSpPr>
        <p:spPr>
          <a:xfrm>
            <a:off x="333504" y="3198167"/>
            <a:ext cx="4703782" cy="461665"/>
          </a:xfrm>
          <a:prstGeom prst="rect">
            <a:avLst/>
          </a:prstGeom>
        </p:spPr>
        <p:txBody>
          <a:bodyPr wrap="square">
            <a:spAutoFit/>
          </a:bodyPr>
          <a:lstStyle/>
          <a:p>
            <a:r>
              <a:rPr lang="en-US" sz="1200" dirty="0"/>
              <a:t>Graph 9. Floor coverage distribution of the Small gap research plot (RP) as a percentage (%)</a:t>
            </a:r>
          </a:p>
        </p:txBody>
      </p:sp>
    </p:spTree>
    <p:extLst>
      <p:ext uri="{BB962C8B-B14F-4D97-AF65-F5344CB8AC3E}">
        <p14:creationId xmlns:p14="http://schemas.microsoft.com/office/powerpoint/2010/main" val="1378271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CA22-75F9-4853-AC3D-133448E566A5}"/>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F1C98BFF-247C-4E33-8DCE-9383EBCDD53A}"/>
              </a:ext>
            </a:extLst>
          </p:cNvPr>
          <p:cNvSpPr>
            <a:spLocks noGrp="1"/>
          </p:cNvSpPr>
          <p:nvPr>
            <p:ph idx="1"/>
          </p:nvPr>
        </p:nvSpPr>
        <p:spPr>
          <a:xfrm>
            <a:off x="677334" y="1423743"/>
            <a:ext cx="8596668" cy="4692972"/>
          </a:xfrm>
        </p:spPr>
        <p:txBody>
          <a:bodyPr/>
          <a:lstStyle/>
          <a:p>
            <a:r>
              <a:rPr lang="en-US" dirty="0"/>
              <a:t>Differences in Research plot density: The Small gap and the Big gap presented similar density of the Sessile oak; Meanwhile Whitebeam show higher on the density on the Big gap than Small gap.</a:t>
            </a:r>
          </a:p>
          <a:p>
            <a:r>
              <a:rPr lang="en-US" dirty="0"/>
              <a:t>In regard of the height structure, the majority of the high seedling is show on the Big gap.</a:t>
            </a:r>
          </a:p>
          <a:p>
            <a:r>
              <a:rPr lang="en-US" dirty="0"/>
              <a:t>Light coverage shows that Small gap have 11.67 percent of diffuse light above canopy, Big gap present  11.61 percent . Big gap shows the highest in diffuse radiation</a:t>
            </a:r>
          </a:p>
          <a:p>
            <a:r>
              <a:rPr lang="en-US" dirty="0"/>
              <a:t>Difference within in the gaps are visible. The Center of the gaps presented the greatest number of individuals. In the Big gap center margin concentrate the seedling with greatest high.</a:t>
            </a:r>
          </a:p>
          <a:p>
            <a:r>
              <a:rPr lang="en-US" dirty="0"/>
              <a:t>The heterogeneity within the gap is noncomplex. Showing that the Sessile oak is the Dominant tree of the site</a:t>
            </a:r>
          </a:p>
        </p:txBody>
      </p:sp>
    </p:spTree>
    <p:extLst>
      <p:ext uri="{BB962C8B-B14F-4D97-AF65-F5344CB8AC3E}">
        <p14:creationId xmlns:p14="http://schemas.microsoft.com/office/powerpoint/2010/main" val="1921657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1E41-47AD-49D5-BB14-6519E887DA4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351AA91E-BBB9-4F3E-AC5C-36F12E1B0228}"/>
              </a:ext>
            </a:extLst>
          </p:cNvPr>
          <p:cNvSpPr>
            <a:spLocks noGrp="1"/>
          </p:cNvSpPr>
          <p:nvPr>
            <p:ph idx="1"/>
          </p:nvPr>
        </p:nvSpPr>
        <p:spPr/>
        <p:txBody>
          <a:bodyPr/>
          <a:lstStyle/>
          <a:p>
            <a:r>
              <a:rPr lang="en-US" dirty="0"/>
              <a:t>From the result given, shows that the first stages of growth are important and where the  seedlings are more affected by the direct  light and diffuse light above the canopy .</a:t>
            </a:r>
          </a:p>
          <a:p>
            <a:r>
              <a:rPr lang="en-US" dirty="0"/>
              <a:t>This topic is open for more research.</a:t>
            </a:r>
          </a:p>
        </p:txBody>
      </p:sp>
    </p:spTree>
    <p:extLst>
      <p:ext uri="{BB962C8B-B14F-4D97-AF65-F5344CB8AC3E}">
        <p14:creationId xmlns:p14="http://schemas.microsoft.com/office/powerpoint/2010/main" val="439832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28AD7-8887-4200-B31A-6607969199AD}"/>
              </a:ext>
            </a:extLst>
          </p:cNvPr>
          <p:cNvSpPr>
            <a:spLocks noGrp="1"/>
          </p:cNvSpPr>
          <p:nvPr>
            <p:ph type="title"/>
          </p:nvPr>
        </p:nvSpPr>
        <p:spPr>
          <a:xfrm>
            <a:off x="675065" y="609600"/>
            <a:ext cx="2930518" cy="1320800"/>
          </a:xfrm>
        </p:spPr>
        <p:txBody>
          <a:bodyPr anchor="ctr">
            <a:normAutofit/>
          </a:bodyPr>
          <a:lstStyle/>
          <a:p>
            <a:r>
              <a:rPr lang="en-US" dirty="0"/>
              <a:t>Appendix  </a:t>
            </a:r>
          </a:p>
        </p:txBody>
      </p:sp>
      <p:sp>
        <p:nvSpPr>
          <p:cNvPr id="9" name="Content Placeholder 8">
            <a:extLst>
              <a:ext uri="{FF2B5EF4-FFF2-40B4-BE49-F238E27FC236}">
                <a16:creationId xmlns:a16="http://schemas.microsoft.com/office/drawing/2014/main" id="{DF3F043E-8062-4095-9EB3-AFDF12033C56}"/>
              </a:ext>
            </a:extLst>
          </p:cNvPr>
          <p:cNvSpPr>
            <a:spLocks noGrp="1"/>
          </p:cNvSpPr>
          <p:nvPr>
            <p:ph idx="1"/>
          </p:nvPr>
        </p:nvSpPr>
        <p:spPr>
          <a:xfrm>
            <a:off x="671361" y="2160589"/>
            <a:ext cx="2930517" cy="3880773"/>
          </a:xfrm>
        </p:spPr>
        <p:txBody>
          <a:bodyPr>
            <a:normAutofit/>
          </a:bodyPr>
          <a:lstStyle/>
          <a:p>
            <a:r>
              <a:rPr lang="en-US" dirty="0"/>
              <a:t>Photo take of the canopy, second is the image changed to a monochrome . </a:t>
            </a:r>
          </a:p>
        </p:txBody>
      </p:sp>
      <p:pic>
        <p:nvPicPr>
          <p:cNvPr id="4" name="Content Placeholder 3">
            <a:extLst>
              <a:ext uri="{FF2B5EF4-FFF2-40B4-BE49-F238E27FC236}">
                <a16:creationId xmlns:a16="http://schemas.microsoft.com/office/drawing/2014/main" id="{10E7E1BA-97D2-495A-AA5D-BF5C6D1F8BB5}"/>
              </a:ext>
            </a:extLst>
          </p:cNvPr>
          <p:cNvPicPr>
            <a:picLocks noChangeAspect="1"/>
          </p:cNvPicPr>
          <p:nvPr/>
        </p:nvPicPr>
        <p:blipFill>
          <a:blip r:embed="rId2"/>
          <a:stretch>
            <a:fillRect/>
          </a:stretch>
        </p:blipFill>
        <p:spPr>
          <a:xfrm>
            <a:off x="4685873" y="3563226"/>
            <a:ext cx="3900546" cy="2601747"/>
          </a:xfrm>
          <a:prstGeom prst="rect">
            <a:avLst/>
          </a:prstGeom>
        </p:spPr>
      </p:pic>
      <p:pic>
        <p:nvPicPr>
          <p:cNvPr id="5" name="Picture 4">
            <a:extLst>
              <a:ext uri="{FF2B5EF4-FFF2-40B4-BE49-F238E27FC236}">
                <a16:creationId xmlns:a16="http://schemas.microsoft.com/office/drawing/2014/main" id="{549FCB82-0E40-442E-B928-1EB0FB1F81DE}"/>
              </a:ext>
            </a:extLst>
          </p:cNvPr>
          <p:cNvPicPr>
            <a:picLocks noChangeAspect="1"/>
          </p:cNvPicPr>
          <p:nvPr/>
        </p:nvPicPr>
        <p:blipFill>
          <a:blip r:embed="rId3"/>
          <a:stretch>
            <a:fillRect/>
          </a:stretch>
        </p:blipFill>
        <p:spPr>
          <a:xfrm>
            <a:off x="4687782" y="609600"/>
            <a:ext cx="3898637" cy="2602341"/>
          </a:xfrm>
          <a:prstGeom prst="rect">
            <a:avLst/>
          </a:prstGeom>
        </p:spPr>
      </p:pic>
    </p:spTree>
    <p:extLst>
      <p:ext uri="{BB962C8B-B14F-4D97-AF65-F5344CB8AC3E}">
        <p14:creationId xmlns:p14="http://schemas.microsoft.com/office/powerpoint/2010/main" val="27756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01E08F-7A6C-496F-8868-A59987EF89DD}"/>
              </a:ext>
            </a:extLst>
          </p:cNvPr>
          <p:cNvSpPr>
            <a:spLocks noGrp="1"/>
          </p:cNvSpPr>
          <p:nvPr>
            <p:ph type="title"/>
          </p:nvPr>
        </p:nvSpPr>
        <p:spPr>
          <a:xfrm>
            <a:off x="1043950" y="1179151"/>
            <a:ext cx="3300646" cy="4463889"/>
          </a:xfrm>
        </p:spPr>
        <p:txBody>
          <a:bodyPr anchor="ctr">
            <a:normAutofit/>
          </a:bodyPr>
          <a:lstStyle/>
          <a:p>
            <a:r>
              <a:rPr lang="en-US"/>
              <a:t>Introduction</a:t>
            </a: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DDA35850-272D-4082-B2F8-4B1BADF73E50}"/>
              </a:ext>
            </a:extLst>
          </p:cNvPr>
          <p:cNvSpPr>
            <a:spLocks noGrp="1"/>
          </p:cNvSpPr>
          <p:nvPr>
            <p:ph idx="1"/>
          </p:nvPr>
        </p:nvSpPr>
        <p:spPr>
          <a:xfrm>
            <a:off x="4978918" y="1109145"/>
            <a:ext cx="6341016" cy="4603900"/>
          </a:xfrm>
        </p:spPr>
        <p:txBody>
          <a:bodyPr anchor="ctr">
            <a:normAutofit/>
          </a:bodyPr>
          <a:lstStyle/>
          <a:p>
            <a:pPr marL="0" indent="0">
              <a:buNone/>
            </a:pPr>
            <a:r>
              <a:rPr lang="en-US" dirty="0"/>
              <a:t> European forest have been affected or managed by humans for many years. Forest cover in Europe 1.02 billion hectares and oaks are one of the most widespread tree species in the world and important for European communities.</a:t>
            </a:r>
          </a:p>
          <a:p>
            <a:pPr marL="0" indent="0">
              <a:buNone/>
            </a:pPr>
            <a:r>
              <a:rPr lang="en-US" dirty="0"/>
              <a:t>Sessile oak (Quercus petraea (Matt.) Liebl.)  mid-sessional tree native from Central Europe, have a great importance for the wood processing industry and the ecological interest concerning the climate change. </a:t>
            </a:r>
          </a:p>
          <a:p>
            <a:pPr marL="0" indent="0">
              <a:buNone/>
            </a:pPr>
            <a:r>
              <a:rPr lang="en-US" dirty="0"/>
              <a:t>The collected data will help to response or understand the processes of the natural regeneration of sessile oak, the effect of solar radiation over the canopy affect the local population. The Effect of the ground competition within the gap, game damage, etc.</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96465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F395-5939-4D10-B04C-7963C9AA95FA}"/>
              </a:ext>
            </a:extLst>
          </p:cNvPr>
          <p:cNvSpPr>
            <a:spLocks noGrp="1"/>
          </p:cNvSpPr>
          <p:nvPr>
            <p:ph type="title"/>
          </p:nvPr>
        </p:nvSpPr>
        <p:spPr/>
        <p:txBody>
          <a:bodyPr/>
          <a:lstStyle/>
          <a:p>
            <a:r>
              <a:rPr lang="en-US" dirty="0"/>
              <a:t>Literature review</a:t>
            </a:r>
          </a:p>
        </p:txBody>
      </p:sp>
      <p:sp>
        <p:nvSpPr>
          <p:cNvPr id="3" name="Content Placeholder 2">
            <a:extLst>
              <a:ext uri="{FF2B5EF4-FFF2-40B4-BE49-F238E27FC236}">
                <a16:creationId xmlns:a16="http://schemas.microsoft.com/office/drawing/2014/main" id="{7EE05E49-ECAB-4833-BE56-68A230EB323B}"/>
              </a:ext>
            </a:extLst>
          </p:cNvPr>
          <p:cNvSpPr>
            <a:spLocks noGrp="1"/>
          </p:cNvSpPr>
          <p:nvPr>
            <p:ph idx="1"/>
          </p:nvPr>
        </p:nvSpPr>
        <p:spPr/>
        <p:txBody>
          <a:bodyPr>
            <a:normAutofit lnSpcReduction="10000"/>
          </a:bodyPr>
          <a:lstStyle/>
          <a:p>
            <a:r>
              <a:rPr lang="en-US" dirty="0"/>
              <a:t>Oak species in Central Europe: The genus “Quercus” is a native of the Northern Hemisphere, from the Fabaceae family, contain approximately 600 extant species of oak. Central Europe have four native species : </a:t>
            </a:r>
            <a:r>
              <a:rPr lang="en-US" b="1" dirty="0"/>
              <a:t>Sessile oak</a:t>
            </a:r>
            <a:r>
              <a:rPr lang="en-US" dirty="0"/>
              <a:t>, </a:t>
            </a:r>
            <a:r>
              <a:rPr lang="en-US" b="1" dirty="0"/>
              <a:t>Pedunculate oak</a:t>
            </a:r>
            <a:r>
              <a:rPr lang="en-US" dirty="0"/>
              <a:t>, </a:t>
            </a:r>
            <a:r>
              <a:rPr lang="en-US" b="1" dirty="0"/>
              <a:t>Turkish oak</a:t>
            </a:r>
            <a:r>
              <a:rPr lang="en-US" dirty="0"/>
              <a:t>, </a:t>
            </a:r>
            <a:r>
              <a:rPr lang="en-US" b="1" dirty="0"/>
              <a:t>Pubescent oak</a:t>
            </a:r>
            <a:r>
              <a:rPr lang="en-US" dirty="0"/>
              <a:t>. </a:t>
            </a:r>
          </a:p>
          <a:p>
            <a:r>
              <a:rPr lang="en-US" dirty="0"/>
              <a:t>Sessile oak and Pedunculate oak: these two species are important for central and rest of Europe for their ecological and economic value. Both are large deciduous trees, native to central Europe, they are the most frequent tree species in Europe. </a:t>
            </a:r>
          </a:p>
          <a:p>
            <a:r>
              <a:rPr lang="en-US" dirty="0"/>
              <a:t>Climate change and Oak species: The long-term accumulative impact of humans on the Earth’s ecosystems to some extent is affecting climate change. The consternation regarding the climate changes and the effects it has on the forests are widespread. The increase interest in the oaks and their ability to resist droughts  have become an </a:t>
            </a:r>
            <a:r>
              <a:rPr lang="en-US" dirty="0" err="1"/>
              <a:t>importan</a:t>
            </a:r>
            <a:r>
              <a:rPr lang="en-US" dirty="0"/>
              <a:t> topic  for the European authorities  </a:t>
            </a:r>
          </a:p>
        </p:txBody>
      </p:sp>
    </p:spTree>
    <p:extLst>
      <p:ext uri="{BB962C8B-B14F-4D97-AF65-F5344CB8AC3E}">
        <p14:creationId xmlns:p14="http://schemas.microsoft.com/office/powerpoint/2010/main" val="116914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9D3E-CAFA-4BE1-80C7-EFA7FB4A0B6A}"/>
              </a:ext>
            </a:extLst>
          </p:cNvPr>
          <p:cNvSpPr>
            <a:spLocks noGrp="1"/>
          </p:cNvSpPr>
          <p:nvPr>
            <p:ph type="title"/>
          </p:nvPr>
        </p:nvSpPr>
        <p:spPr/>
        <p:txBody>
          <a:bodyPr/>
          <a:lstStyle/>
          <a:p>
            <a:r>
              <a:rPr lang="en-US" dirty="0"/>
              <a:t>Literature review</a:t>
            </a:r>
          </a:p>
        </p:txBody>
      </p:sp>
      <p:sp>
        <p:nvSpPr>
          <p:cNvPr id="3" name="Content Placeholder 2">
            <a:extLst>
              <a:ext uri="{FF2B5EF4-FFF2-40B4-BE49-F238E27FC236}">
                <a16:creationId xmlns:a16="http://schemas.microsoft.com/office/drawing/2014/main" id="{AD90C93E-2936-4B97-9574-337A8E58EEA0}"/>
              </a:ext>
            </a:extLst>
          </p:cNvPr>
          <p:cNvSpPr>
            <a:spLocks noGrp="1"/>
          </p:cNvSpPr>
          <p:nvPr>
            <p:ph idx="1"/>
          </p:nvPr>
        </p:nvSpPr>
        <p:spPr/>
        <p:txBody>
          <a:bodyPr>
            <a:normAutofit lnSpcReduction="10000"/>
          </a:bodyPr>
          <a:lstStyle/>
          <a:p>
            <a:r>
              <a:rPr lang="en-US" dirty="0"/>
              <a:t>Resilient forest: are those that can adapt to disturbance easily, such like climate change, pest and diseases. The resistance of the ecosystems will be the key stones to combat the consequences of climate change.</a:t>
            </a:r>
          </a:p>
          <a:p>
            <a:r>
              <a:rPr lang="en-US" dirty="0"/>
              <a:t>Regeneration of oak: The regeneration of Quercus spp. has been studied in Europe and other countries, however the reasons for differing success of natural oak regeneration are still not well understood. Sessile oak does not occur naturally as far in the northeast as pedunculate oak. The natural regeneration of oaks is relatively rare on the territory of the Czech Republic, justifying its difficulty on heavily embedded soils and because oaks are usually not kept in such quantity to ensure a natural restoration. </a:t>
            </a:r>
          </a:p>
          <a:p>
            <a:r>
              <a:rPr lang="en-US" dirty="0"/>
              <a:t>Research locality: Kunratice Forest in the southern part of Prague, Czech Republic (284 ha, the highest point 310 m above sea level), surrounded by the development of </a:t>
            </a:r>
            <a:r>
              <a:rPr lang="en-US" dirty="0" err="1"/>
              <a:t>Roztyl</a:t>
            </a:r>
            <a:r>
              <a:rPr lang="en-US" dirty="0"/>
              <a:t>, Chodov, Kunratice, </a:t>
            </a:r>
            <a:r>
              <a:rPr lang="en-US" dirty="0" err="1"/>
              <a:t>Krč</a:t>
            </a:r>
            <a:r>
              <a:rPr lang="en-US" dirty="0"/>
              <a:t> and the </a:t>
            </a:r>
            <a:r>
              <a:rPr lang="en-US" dirty="0" err="1"/>
              <a:t>Kačerov</a:t>
            </a:r>
            <a:r>
              <a:rPr lang="en-US" dirty="0"/>
              <a:t> depot (or the Southern Junction). </a:t>
            </a:r>
          </a:p>
          <a:p>
            <a:endParaRPr lang="en-US" dirty="0"/>
          </a:p>
        </p:txBody>
      </p:sp>
    </p:spTree>
    <p:extLst>
      <p:ext uri="{BB962C8B-B14F-4D97-AF65-F5344CB8AC3E}">
        <p14:creationId xmlns:p14="http://schemas.microsoft.com/office/powerpoint/2010/main" val="2564493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D61E5-05B6-4E41-BD27-2607A9985DB1}"/>
              </a:ext>
            </a:extLst>
          </p:cNvPr>
          <p:cNvSpPr>
            <a:spLocks noGrp="1"/>
          </p:cNvSpPr>
          <p:nvPr>
            <p:ph type="title"/>
          </p:nvPr>
        </p:nvSpPr>
        <p:spPr/>
        <p:txBody>
          <a:bodyPr/>
          <a:lstStyle/>
          <a:p>
            <a:r>
              <a:rPr lang="en-US" dirty="0"/>
              <a:t>Material and Methods</a:t>
            </a:r>
          </a:p>
        </p:txBody>
      </p:sp>
      <p:sp>
        <p:nvSpPr>
          <p:cNvPr id="3" name="Content Placeholder 2">
            <a:extLst>
              <a:ext uri="{FF2B5EF4-FFF2-40B4-BE49-F238E27FC236}">
                <a16:creationId xmlns:a16="http://schemas.microsoft.com/office/drawing/2014/main" id="{FA4955D9-B967-4877-8D3E-FFC2C3CDDD3A}"/>
              </a:ext>
            </a:extLst>
          </p:cNvPr>
          <p:cNvSpPr>
            <a:spLocks noGrp="1"/>
          </p:cNvSpPr>
          <p:nvPr>
            <p:ph sz="half" idx="1"/>
          </p:nvPr>
        </p:nvSpPr>
        <p:spPr>
          <a:xfrm>
            <a:off x="677334" y="1503123"/>
            <a:ext cx="4308025" cy="4271376"/>
          </a:xfrm>
        </p:spPr>
        <p:txBody>
          <a:bodyPr>
            <a:normAutofit/>
          </a:bodyPr>
          <a:lstStyle/>
          <a:p>
            <a:r>
              <a:rPr lang="en-US" sz="1600" dirty="0"/>
              <a:t>Site characteristics :Forest stands presented in the area of Kunratice are specialized forests with a recreational function. The data was collected in the location of forest stand 149 A12 (Fig.1) with an age class VII, forest site soil composition is 2K5. beech-oak zone (Fagus sylvatica- Quercus petreae). Edaphic series K series- Acidic (oligotrophic): forest vegetation zone Fageto-Querceta acidophila (acidic beech-oak forests) prevail at lower uplands and basins on nutrient-poorer soil parent materials (Fig.2). </a:t>
            </a:r>
          </a:p>
        </p:txBody>
      </p:sp>
      <p:pic>
        <p:nvPicPr>
          <p:cNvPr id="5" name="Content Placeholder 4">
            <a:extLst>
              <a:ext uri="{FF2B5EF4-FFF2-40B4-BE49-F238E27FC236}">
                <a16:creationId xmlns:a16="http://schemas.microsoft.com/office/drawing/2014/main" id="{373534D7-F0D4-46E0-81B3-D394E2FCC398}"/>
              </a:ext>
            </a:extLst>
          </p:cNvPr>
          <p:cNvPicPr>
            <a:picLocks noGrp="1" noChangeAspect="1"/>
          </p:cNvPicPr>
          <p:nvPr>
            <p:ph sz="half" idx="2"/>
          </p:nvPr>
        </p:nvPicPr>
        <p:blipFill>
          <a:blip r:embed="rId2"/>
          <a:stretch>
            <a:fillRect/>
          </a:stretch>
        </p:blipFill>
        <p:spPr>
          <a:xfrm>
            <a:off x="5691724" y="244747"/>
            <a:ext cx="3582278" cy="3045754"/>
          </a:xfrm>
          <a:prstGeom prst="rect">
            <a:avLst/>
          </a:prstGeom>
        </p:spPr>
      </p:pic>
      <p:sp>
        <p:nvSpPr>
          <p:cNvPr id="6" name="Rectangle 5">
            <a:extLst>
              <a:ext uri="{FF2B5EF4-FFF2-40B4-BE49-F238E27FC236}">
                <a16:creationId xmlns:a16="http://schemas.microsoft.com/office/drawing/2014/main" id="{B7604EBF-CD5E-45DC-B797-60DE89FD6D67}"/>
              </a:ext>
            </a:extLst>
          </p:cNvPr>
          <p:cNvSpPr/>
          <p:nvPr/>
        </p:nvSpPr>
        <p:spPr>
          <a:xfrm>
            <a:off x="5691724" y="3290502"/>
            <a:ext cx="6500276" cy="276999"/>
          </a:xfrm>
          <a:prstGeom prst="rect">
            <a:avLst/>
          </a:prstGeom>
        </p:spPr>
        <p:txBody>
          <a:bodyPr wrap="square">
            <a:spAutoFit/>
          </a:bodyPr>
          <a:lstStyle/>
          <a:p>
            <a:r>
              <a:rPr lang="en-US" sz="1200" dirty="0"/>
              <a:t>Figure 1. Kunratice forest (</a:t>
            </a:r>
            <a:r>
              <a:rPr lang="en-US" sz="1200" dirty="0" err="1"/>
              <a:t>Kunraticky</a:t>
            </a:r>
            <a:r>
              <a:rPr lang="en-US" sz="1200" dirty="0"/>
              <a:t> les) and research stand composition</a:t>
            </a:r>
          </a:p>
        </p:txBody>
      </p:sp>
      <p:pic>
        <p:nvPicPr>
          <p:cNvPr id="9" name="Picture 8">
            <a:extLst>
              <a:ext uri="{FF2B5EF4-FFF2-40B4-BE49-F238E27FC236}">
                <a16:creationId xmlns:a16="http://schemas.microsoft.com/office/drawing/2014/main" id="{0DCE99FC-000B-4A9B-9A4D-0B70C06C43FF}"/>
              </a:ext>
            </a:extLst>
          </p:cNvPr>
          <p:cNvPicPr>
            <a:picLocks noChangeAspect="1"/>
          </p:cNvPicPr>
          <p:nvPr/>
        </p:nvPicPr>
        <p:blipFill>
          <a:blip r:embed="rId3"/>
          <a:stretch>
            <a:fillRect/>
          </a:stretch>
        </p:blipFill>
        <p:spPr>
          <a:xfrm>
            <a:off x="5691724" y="3567501"/>
            <a:ext cx="3639627" cy="2481287"/>
          </a:xfrm>
          <a:prstGeom prst="rect">
            <a:avLst/>
          </a:prstGeom>
        </p:spPr>
      </p:pic>
      <p:sp>
        <p:nvSpPr>
          <p:cNvPr id="10" name="Rectangle 9">
            <a:extLst>
              <a:ext uri="{FF2B5EF4-FFF2-40B4-BE49-F238E27FC236}">
                <a16:creationId xmlns:a16="http://schemas.microsoft.com/office/drawing/2014/main" id="{225EAD2E-CDA5-458A-A56E-BC78E18753D4}"/>
              </a:ext>
            </a:extLst>
          </p:cNvPr>
          <p:cNvSpPr/>
          <p:nvPr/>
        </p:nvSpPr>
        <p:spPr>
          <a:xfrm>
            <a:off x="5691724" y="6171898"/>
            <a:ext cx="5972399" cy="276999"/>
          </a:xfrm>
          <a:prstGeom prst="rect">
            <a:avLst/>
          </a:prstGeom>
        </p:spPr>
        <p:txBody>
          <a:bodyPr wrap="square">
            <a:spAutoFit/>
          </a:bodyPr>
          <a:lstStyle/>
          <a:p>
            <a:r>
              <a:rPr lang="en-US" sz="1200" dirty="0"/>
              <a:t>Figure 2. Soil composition of the site in </a:t>
            </a:r>
            <a:r>
              <a:rPr lang="en-US" sz="1200" dirty="0" err="1"/>
              <a:t>Kunraticky</a:t>
            </a:r>
            <a:r>
              <a:rPr lang="en-US" sz="1200" dirty="0"/>
              <a:t> forest</a:t>
            </a:r>
          </a:p>
        </p:txBody>
      </p:sp>
    </p:spTree>
    <p:extLst>
      <p:ext uri="{BB962C8B-B14F-4D97-AF65-F5344CB8AC3E}">
        <p14:creationId xmlns:p14="http://schemas.microsoft.com/office/powerpoint/2010/main" val="845503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D02F0F1-C095-4EA5-823D-2826E5141417}"/>
              </a:ext>
            </a:extLst>
          </p:cNvPr>
          <p:cNvSpPr>
            <a:spLocks noGrp="1"/>
          </p:cNvSpPr>
          <p:nvPr>
            <p:ph type="title"/>
          </p:nvPr>
        </p:nvSpPr>
        <p:spPr>
          <a:xfrm>
            <a:off x="677334" y="609600"/>
            <a:ext cx="2938468" cy="5431762"/>
          </a:xfrm>
        </p:spPr>
        <p:txBody>
          <a:bodyPr vert="horz" lIns="91440" tIns="45720" rIns="91440" bIns="45720" rtlCol="0" anchor="ctr">
            <a:normAutofit/>
          </a:bodyPr>
          <a:lstStyle/>
          <a:p>
            <a:r>
              <a:rPr lang="en-US" dirty="0"/>
              <a:t>Data Collection</a:t>
            </a:r>
          </a:p>
        </p:txBody>
      </p:sp>
      <p:sp>
        <p:nvSpPr>
          <p:cNvPr id="3" name="Content Placeholder 2">
            <a:extLst>
              <a:ext uri="{FF2B5EF4-FFF2-40B4-BE49-F238E27FC236}">
                <a16:creationId xmlns:a16="http://schemas.microsoft.com/office/drawing/2014/main" id="{FCC07DC8-C6FB-4FD0-A8C3-B6258C7A9894}"/>
              </a:ext>
            </a:extLst>
          </p:cNvPr>
          <p:cNvSpPr>
            <a:spLocks noGrp="1"/>
          </p:cNvSpPr>
          <p:nvPr>
            <p:ph sz="half" idx="1"/>
          </p:nvPr>
        </p:nvSpPr>
        <p:spPr>
          <a:xfrm>
            <a:off x="3846889" y="609602"/>
            <a:ext cx="5424112" cy="3208334"/>
          </a:xfrm>
        </p:spPr>
        <p:txBody>
          <a:bodyPr vert="horz" lIns="91440" tIns="45720" rIns="91440" bIns="45720" rtlCol="0">
            <a:normAutofit/>
          </a:bodyPr>
          <a:lstStyle/>
          <a:p>
            <a:r>
              <a:rPr lang="en-US" dirty="0"/>
              <a:t>The marking of the plots and collection of the data was executed during the months of October and November of 2019. The site consists of three research plots (RP) that are identified as: small gap (1), canopy (2), big gap (3) (Tab.1). Each RP is divided into 2 transections, each transection that crosses the RP is the length of 30 meters (m), which are measured from south to north and west to east.</a:t>
            </a:r>
          </a:p>
        </p:txBody>
      </p:sp>
      <p:pic>
        <p:nvPicPr>
          <p:cNvPr id="5" name="Content Placeholder 4">
            <a:extLst>
              <a:ext uri="{FF2B5EF4-FFF2-40B4-BE49-F238E27FC236}">
                <a16:creationId xmlns:a16="http://schemas.microsoft.com/office/drawing/2014/main" id="{65AA0A0E-804A-4558-9171-ACD47E59FD01}"/>
              </a:ext>
            </a:extLst>
          </p:cNvPr>
          <p:cNvPicPr>
            <a:picLocks noGrp="1" noChangeAspect="1"/>
          </p:cNvPicPr>
          <p:nvPr>
            <p:ph sz="half" idx="2"/>
          </p:nvPr>
        </p:nvPicPr>
        <p:blipFill>
          <a:blip r:embed="rId2"/>
          <a:stretch>
            <a:fillRect/>
          </a:stretch>
        </p:blipFill>
        <p:spPr>
          <a:xfrm>
            <a:off x="3907214" y="4726016"/>
            <a:ext cx="5424112" cy="1315346"/>
          </a:xfrm>
          <a:prstGeom prst="rect">
            <a:avLst/>
          </a:prstGeom>
        </p:spPr>
      </p:pic>
      <p:sp>
        <p:nvSpPr>
          <p:cNvPr id="6" name="Rectangle 5">
            <a:extLst>
              <a:ext uri="{FF2B5EF4-FFF2-40B4-BE49-F238E27FC236}">
                <a16:creationId xmlns:a16="http://schemas.microsoft.com/office/drawing/2014/main" id="{A11610EC-A61B-4290-A699-F5306E177827}"/>
              </a:ext>
            </a:extLst>
          </p:cNvPr>
          <p:cNvSpPr/>
          <p:nvPr/>
        </p:nvSpPr>
        <p:spPr>
          <a:xfrm>
            <a:off x="3918008" y="4451349"/>
            <a:ext cx="4046364" cy="276999"/>
          </a:xfrm>
          <a:prstGeom prst="rect">
            <a:avLst/>
          </a:prstGeom>
        </p:spPr>
        <p:txBody>
          <a:bodyPr wrap="none">
            <a:spAutoFit/>
          </a:bodyPr>
          <a:lstStyle/>
          <a:p>
            <a:r>
              <a:rPr lang="en-US" sz="1200" dirty="0"/>
              <a:t>Table 1. Classic characteristics of the research plot (RP)</a:t>
            </a:r>
          </a:p>
        </p:txBody>
      </p:sp>
    </p:spTree>
    <p:extLst>
      <p:ext uri="{BB962C8B-B14F-4D97-AF65-F5344CB8AC3E}">
        <p14:creationId xmlns:p14="http://schemas.microsoft.com/office/powerpoint/2010/main" val="138091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42BD76-41CF-4963-B60D-3C8BE4E59DAE}"/>
              </a:ext>
            </a:extLst>
          </p:cNvPr>
          <p:cNvSpPr>
            <a:spLocks noGrp="1"/>
          </p:cNvSpPr>
          <p:nvPr>
            <p:ph type="title"/>
          </p:nvPr>
        </p:nvSpPr>
        <p:spPr>
          <a:xfrm>
            <a:off x="643467" y="816638"/>
            <a:ext cx="3367359" cy="5224724"/>
          </a:xfrm>
        </p:spPr>
        <p:txBody>
          <a:bodyPr anchor="ctr">
            <a:normAutofit/>
          </a:bodyPr>
          <a:lstStyle/>
          <a:p>
            <a:r>
              <a:rPr lang="en-US" dirty="0"/>
              <a:t>Data evaluation</a:t>
            </a:r>
          </a:p>
        </p:txBody>
      </p:sp>
      <p:sp>
        <p:nvSpPr>
          <p:cNvPr id="3" name="Content Placeholder 2">
            <a:extLst>
              <a:ext uri="{FF2B5EF4-FFF2-40B4-BE49-F238E27FC236}">
                <a16:creationId xmlns:a16="http://schemas.microsoft.com/office/drawing/2014/main" id="{7358EBFF-DA2C-4309-911B-475E1662C68A}"/>
              </a:ext>
            </a:extLst>
          </p:cNvPr>
          <p:cNvSpPr>
            <a:spLocks noGrp="1"/>
          </p:cNvSpPr>
          <p:nvPr>
            <p:ph idx="1"/>
          </p:nvPr>
        </p:nvSpPr>
        <p:spPr>
          <a:xfrm>
            <a:off x="4654295" y="816638"/>
            <a:ext cx="4619706" cy="5224724"/>
          </a:xfrm>
        </p:spPr>
        <p:txBody>
          <a:bodyPr anchor="ctr">
            <a:normAutofit/>
          </a:bodyPr>
          <a:lstStyle/>
          <a:p>
            <a:r>
              <a:rPr lang="en-US" dirty="0"/>
              <a:t>With the data collected from the site, characteristics for each Research Plot were gathered. The results are expected to represent aspects of gap regeneration and site heterogeneity. Data analysis was possible with the use of MATLAB 2016 and Microsoft Excel, all information collected has been set up to answer questions related to this work.</a:t>
            </a:r>
          </a:p>
        </p:txBody>
      </p:sp>
    </p:spTree>
    <p:extLst>
      <p:ext uri="{BB962C8B-B14F-4D97-AF65-F5344CB8AC3E}">
        <p14:creationId xmlns:p14="http://schemas.microsoft.com/office/powerpoint/2010/main" val="33146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03A9-2076-4CF9-97B9-76D355BBB174}"/>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DF1E4736-26F3-45F5-B860-86086DD15269}"/>
              </a:ext>
            </a:extLst>
          </p:cNvPr>
          <p:cNvSpPr>
            <a:spLocks noGrp="1"/>
          </p:cNvSpPr>
          <p:nvPr>
            <p:ph idx="1"/>
          </p:nvPr>
        </p:nvSpPr>
        <p:spPr/>
        <p:txBody>
          <a:bodyPr/>
          <a:lstStyle/>
          <a:p>
            <a:r>
              <a:rPr lang="en-US" dirty="0"/>
              <a:t>Regeneration Density and Tree species composition</a:t>
            </a:r>
          </a:p>
          <a:p>
            <a:r>
              <a:rPr lang="en-US" dirty="0"/>
              <a:t>Height structure  and diameter characteristics and quality of stem</a:t>
            </a:r>
          </a:p>
          <a:p>
            <a:r>
              <a:rPr lang="en-US" dirty="0"/>
              <a:t>Increment coverage</a:t>
            </a:r>
          </a:p>
          <a:p>
            <a:r>
              <a:rPr lang="en-US" dirty="0"/>
              <a:t>Light coverage</a:t>
            </a:r>
          </a:p>
          <a:p>
            <a:r>
              <a:rPr lang="en-US" dirty="0"/>
              <a:t>Game damage</a:t>
            </a:r>
          </a:p>
          <a:p>
            <a:r>
              <a:rPr lang="en-US" dirty="0"/>
              <a:t>Floor coverage</a:t>
            </a:r>
          </a:p>
        </p:txBody>
      </p:sp>
    </p:spTree>
    <p:extLst>
      <p:ext uri="{BB962C8B-B14F-4D97-AF65-F5344CB8AC3E}">
        <p14:creationId xmlns:p14="http://schemas.microsoft.com/office/powerpoint/2010/main" val="1890792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0BB8B-BBFF-4CBD-8AB8-08F80588446E}"/>
              </a:ext>
            </a:extLst>
          </p:cNvPr>
          <p:cNvSpPr>
            <a:spLocks noGrp="1"/>
          </p:cNvSpPr>
          <p:nvPr>
            <p:ph type="title"/>
          </p:nvPr>
        </p:nvSpPr>
        <p:spPr/>
        <p:txBody>
          <a:bodyPr>
            <a:normAutofit fontScale="90000"/>
          </a:bodyPr>
          <a:lstStyle/>
          <a:p>
            <a:r>
              <a:rPr lang="en-US" dirty="0"/>
              <a:t>Regeneration Density and Tree species composition</a:t>
            </a:r>
            <a:br>
              <a:rPr lang="en-US" dirty="0"/>
            </a:br>
            <a:endParaRPr lang="en-US" dirty="0"/>
          </a:p>
        </p:txBody>
      </p:sp>
      <p:sp>
        <p:nvSpPr>
          <p:cNvPr id="3" name="Text Placeholder 2">
            <a:extLst>
              <a:ext uri="{FF2B5EF4-FFF2-40B4-BE49-F238E27FC236}">
                <a16:creationId xmlns:a16="http://schemas.microsoft.com/office/drawing/2014/main" id="{DBE81581-383E-4A39-89A5-3E13A62225AB}"/>
              </a:ext>
            </a:extLst>
          </p:cNvPr>
          <p:cNvSpPr>
            <a:spLocks noGrp="1"/>
          </p:cNvSpPr>
          <p:nvPr>
            <p:ph type="body" idx="1"/>
          </p:nvPr>
        </p:nvSpPr>
        <p:spPr/>
        <p:txBody>
          <a:bodyPr/>
          <a:lstStyle/>
          <a:p>
            <a:r>
              <a:rPr lang="en-US" sz="1200" dirty="0"/>
              <a:t>Comparison  of Sessile oak(dominant)  density and  Whitebeam (Codominant) </a:t>
            </a:r>
          </a:p>
        </p:txBody>
      </p:sp>
      <p:pic>
        <p:nvPicPr>
          <p:cNvPr id="7" name="Content Placeholder 6">
            <a:extLst>
              <a:ext uri="{FF2B5EF4-FFF2-40B4-BE49-F238E27FC236}">
                <a16:creationId xmlns:a16="http://schemas.microsoft.com/office/drawing/2014/main" id="{D29B0FAD-83B4-4EEB-8953-9AC22A5A1BC5}"/>
              </a:ext>
            </a:extLst>
          </p:cNvPr>
          <p:cNvPicPr>
            <a:picLocks noGrp="1" noChangeAspect="1"/>
          </p:cNvPicPr>
          <p:nvPr>
            <p:ph sz="half" idx="2"/>
          </p:nvPr>
        </p:nvPicPr>
        <p:blipFill>
          <a:blip r:embed="rId2"/>
          <a:stretch>
            <a:fillRect/>
          </a:stretch>
        </p:blipFill>
        <p:spPr>
          <a:xfrm>
            <a:off x="675745" y="3005253"/>
            <a:ext cx="4184650" cy="2873679"/>
          </a:xfrm>
          <a:prstGeom prst="rect">
            <a:avLst/>
          </a:prstGeom>
        </p:spPr>
      </p:pic>
      <p:sp>
        <p:nvSpPr>
          <p:cNvPr id="5" name="Text Placeholder 4">
            <a:extLst>
              <a:ext uri="{FF2B5EF4-FFF2-40B4-BE49-F238E27FC236}">
                <a16:creationId xmlns:a16="http://schemas.microsoft.com/office/drawing/2014/main" id="{DFB7D660-C916-4DBB-B10E-52946BE29751}"/>
              </a:ext>
            </a:extLst>
          </p:cNvPr>
          <p:cNvSpPr>
            <a:spLocks noGrp="1"/>
          </p:cNvSpPr>
          <p:nvPr>
            <p:ph type="body" sz="quarter" idx="3"/>
          </p:nvPr>
        </p:nvSpPr>
        <p:spPr/>
        <p:txBody>
          <a:bodyPr/>
          <a:lstStyle/>
          <a:p>
            <a:r>
              <a:rPr lang="en-US" sz="1200" dirty="0"/>
              <a:t>Comparison of Sessile oak density and Pedunculate oak</a:t>
            </a:r>
          </a:p>
        </p:txBody>
      </p:sp>
      <p:pic>
        <p:nvPicPr>
          <p:cNvPr id="8" name="Content Placeholder 7">
            <a:extLst>
              <a:ext uri="{FF2B5EF4-FFF2-40B4-BE49-F238E27FC236}">
                <a16:creationId xmlns:a16="http://schemas.microsoft.com/office/drawing/2014/main" id="{85B9765F-5216-49DE-9EB4-2AF2F2D57C03}"/>
              </a:ext>
            </a:extLst>
          </p:cNvPr>
          <p:cNvPicPr>
            <a:picLocks noGrp="1" noChangeAspect="1"/>
          </p:cNvPicPr>
          <p:nvPr>
            <p:ph sz="quarter" idx="4"/>
          </p:nvPr>
        </p:nvPicPr>
        <p:blipFill>
          <a:blip r:embed="rId3"/>
          <a:stretch>
            <a:fillRect/>
          </a:stretch>
        </p:blipFill>
        <p:spPr>
          <a:xfrm>
            <a:off x="5087938" y="2967829"/>
            <a:ext cx="4186237" cy="2873678"/>
          </a:xfrm>
          <a:prstGeom prst="rect">
            <a:avLst/>
          </a:prstGeom>
        </p:spPr>
      </p:pic>
      <p:sp>
        <p:nvSpPr>
          <p:cNvPr id="9" name="Rectangle 8">
            <a:extLst>
              <a:ext uri="{FF2B5EF4-FFF2-40B4-BE49-F238E27FC236}">
                <a16:creationId xmlns:a16="http://schemas.microsoft.com/office/drawing/2014/main" id="{2FEB51A6-D758-4056-B6F6-CD85F3F54E05}"/>
              </a:ext>
            </a:extLst>
          </p:cNvPr>
          <p:cNvSpPr/>
          <p:nvPr/>
        </p:nvSpPr>
        <p:spPr>
          <a:xfrm>
            <a:off x="5087938" y="5925234"/>
            <a:ext cx="6096000" cy="261610"/>
          </a:xfrm>
          <a:prstGeom prst="rect">
            <a:avLst/>
          </a:prstGeom>
        </p:spPr>
        <p:txBody>
          <a:bodyPr wrap="square">
            <a:spAutoFit/>
          </a:bodyPr>
          <a:lstStyle/>
          <a:p>
            <a:r>
              <a:rPr lang="en-US" sz="1100" dirty="0"/>
              <a:t>Graph 2. Regeneration density of sessile oak and pedunculate oak</a:t>
            </a:r>
          </a:p>
        </p:txBody>
      </p:sp>
      <p:sp>
        <p:nvSpPr>
          <p:cNvPr id="10" name="Rectangle 9">
            <a:extLst>
              <a:ext uri="{FF2B5EF4-FFF2-40B4-BE49-F238E27FC236}">
                <a16:creationId xmlns:a16="http://schemas.microsoft.com/office/drawing/2014/main" id="{9F35FE00-E7B1-4F81-A8B5-20EAA0660CC9}"/>
              </a:ext>
            </a:extLst>
          </p:cNvPr>
          <p:cNvSpPr/>
          <p:nvPr/>
        </p:nvSpPr>
        <p:spPr>
          <a:xfrm>
            <a:off x="675745" y="5916357"/>
            <a:ext cx="4429958" cy="430887"/>
          </a:xfrm>
          <a:prstGeom prst="rect">
            <a:avLst/>
          </a:prstGeom>
        </p:spPr>
        <p:txBody>
          <a:bodyPr wrap="square">
            <a:spAutoFit/>
          </a:bodyPr>
          <a:lstStyle/>
          <a:p>
            <a:r>
              <a:rPr lang="en-US" sz="1100" dirty="0"/>
              <a:t>Graph 1. Number of individuals and regeneration density for each research plot (RP)</a:t>
            </a:r>
          </a:p>
        </p:txBody>
      </p:sp>
    </p:spTree>
    <p:extLst>
      <p:ext uri="{BB962C8B-B14F-4D97-AF65-F5344CB8AC3E}">
        <p14:creationId xmlns:p14="http://schemas.microsoft.com/office/powerpoint/2010/main" val="13590233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52</TotalTime>
  <Words>1404</Words>
  <Application>Microsoft Office PowerPoint</Application>
  <PresentationFormat>Widescreen</PresentationFormat>
  <Paragraphs>69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Trebuchet MS</vt:lpstr>
      <vt:lpstr>Wingdings 3</vt:lpstr>
      <vt:lpstr>Facet</vt:lpstr>
      <vt:lpstr>Gap regeneration of Sessile oak stands with respect to site heterogeneity</vt:lpstr>
      <vt:lpstr>Introduction</vt:lpstr>
      <vt:lpstr>Literature review</vt:lpstr>
      <vt:lpstr>Literature review</vt:lpstr>
      <vt:lpstr>Material and Methods</vt:lpstr>
      <vt:lpstr>Data Collection</vt:lpstr>
      <vt:lpstr>Data evaluation</vt:lpstr>
      <vt:lpstr>Results</vt:lpstr>
      <vt:lpstr>Regeneration Density and Tree species composition </vt:lpstr>
      <vt:lpstr>Height structure and diameter characteristics </vt:lpstr>
      <vt:lpstr>Increment coverage</vt:lpstr>
      <vt:lpstr>PowerPoint Presentation</vt:lpstr>
      <vt:lpstr>Light coverage</vt:lpstr>
      <vt:lpstr>Game Damage</vt:lpstr>
      <vt:lpstr>Floor coverage</vt:lpstr>
      <vt:lpstr>Discussion</vt:lpstr>
      <vt:lpstr>Conclusion</vt:lpstr>
      <vt:lpstr>Appendix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Gap regeneration of Sessile oak stands with respect to site heterogeneity</dc:title>
  <dc:creator> </dc:creator>
  <cp:lastModifiedBy> </cp:lastModifiedBy>
  <cp:revision>3</cp:revision>
  <dcterms:created xsi:type="dcterms:W3CDTF">2020-05-14T14:24:41Z</dcterms:created>
  <dcterms:modified xsi:type="dcterms:W3CDTF">2020-05-21T07:32:55Z</dcterms:modified>
</cp:coreProperties>
</file>