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7" r:id="rId6"/>
    <p:sldId id="260" r:id="rId7"/>
    <p:sldId id="261" r:id="rId8"/>
    <p:sldId id="262" r:id="rId9"/>
    <p:sldId id="263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4" r:id="rId26"/>
    <p:sldId id="286" r:id="rId27"/>
    <p:sldId id="287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A285F-B451-4615-BCD8-2E35FF030AB5}" type="datetimeFigureOut">
              <a:rPr lang="cs-CZ" smtClean="0"/>
              <a:pPr/>
              <a:t>25. 3. 2018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45798-3A59-469F-80FF-479209644FD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Jehličnaté dřeviny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Rozpoznávací znaky jednotlivých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druhů</a:t>
            </a:r>
          </a:p>
          <a:p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Veronika Špidlenová</a:t>
            </a:r>
            <a:endParaRPr lang="cs-CZ" sz="2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Picea</a:t>
            </a:r>
            <a:r>
              <a:rPr lang="cs-CZ" i="1" dirty="0" smtClean="0"/>
              <a:t> </a:t>
            </a:r>
            <a:r>
              <a:rPr lang="cs-CZ" i="1" dirty="0" err="1" smtClean="0"/>
              <a:t>pungens</a:t>
            </a:r>
            <a:r>
              <a:rPr lang="cs-CZ" i="1" dirty="0" smtClean="0"/>
              <a:t> </a:t>
            </a:r>
            <a:r>
              <a:rPr lang="cs-CZ" dirty="0" smtClean="0"/>
              <a:t>– smrk pichlavý</a:t>
            </a:r>
            <a:endParaRPr lang="cs-CZ" dirty="0"/>
          </a:p>
        </p:txBody>
      </p:sp>
      <p:pic>
        <p:nvPicPr>
          <p:cNvPr id="4" name="Zástupný symbol pro obsah 3" descr="Conifer-picea-pungens-thomsen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5088565" cy="3816424"/>
          </a:xfrm>
        </p:spPr>
      </p:pic>
      <p:pic>
        <p:nvPicPr>
          <p:cNvPr id="5" name="Obrázek 4" descr="98cd01e5cca84e3cc64d42d13c2687a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484784"/>
            <a:ext cx="2925760" cy="44046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483768" y="5949280"/>
            <a:ext cx="3556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 err="1" smtClean="0"/>
              <a:t>Picea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pungens</a:t>
            </a:r>
            <a:r>
              <a:rPr lang="cs-CZ" sz="2800" i="1" dirty="0" smtClean="0"/>
              <a:t> </a:t>
            </a:r>
            <a:r>
              <a:rPr lang="cs-CZ" sz="2800" dirty="0" smtClean="0"/>
              <a:t>´</a:t>
            </a:r>
            <a:r>
              <a:rPr lang="cs-CZ" sz="2800" dirty="0" err="1" smtClean="0"/>
              <a:t>Glauca</a:t>
            </a:r>
            <a:r>
              <a:rPr lang="cs-CZ" sz="2800" dirty="0" smtClean="0"/>
              <a:t>´</a:t>
            </a:r>
            <a:endParaRPr lang="cs-CZ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Abies alba </a:t>
            </a:r>
            <a:r>
              <a:rPr lang="cs-CZ" dirty="0" smtClean="0"/>
              <a:t>– jedle bělokorá </a:t>
            </a:r>
            <a:endParaRPr lang="cs-CZ" dirty="0"/>
          </a:p>
        </p:txBody>
      </p:sp>
      <p:pic>
        <p:nvPicPr>
          <p:cNvPr id="4" name="Zástupný symbol pro obsah 3" descr="alba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5028519" cy="3773015"/>
          </a:xfrm>
        </p:spPr>
      </p:pic>
      <p:pic>
        <p:nvPicPr>
          <p:cNvPr id="5" name="Obrázek 4" descr="abies_alba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0263" y="1628800"/>
            <a:ext cx="4103737" cy="3080959"/>
          </a:xfrm>
          <a:prstGeom prst="rect">
            <a:avLst/>
          </a:prstGeom>
        </p:spPr>
      </p:pic>
      <p:pic>
        <p:nvPicPr>
          <p:cNvPr id="6" name="Obrázek 5" descr="silver-fir-abies-alba-tree-artwork-science-photo-libra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4114800"/>
            <a:ext cx="2743200" cy="2743200"/>
          </a:xfrm>
          <a:prstGeom prst="rect">
            <a:avLst/>
          </a:prstGeom>
        </p:spPr>
      </p:pic>
      <p:pic>
        <p:nvPicPr>
          <p:cNvPr id="7" name="Obrázek 6" descr="abies_alba_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4365104"/>
            <a:ext cx="2663577" cy="23562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Abies </a:t>
            </a:r>
            <a:r>
              <a:rPr lang="cs-CZ" i="1" dirty="0" err="1" smtClean="0"/>
              <a:t>grandis</a:t>
            </a:r>
            <a:r>
              <a:rPr lang="cs-CZ" i="1" dirty="0" smtClean="0"/>
              <a:t> </a:t>
            </a:r>
            <a:r>
              <a:rPr lang="cs-CZ" dirty="0" smtClean="0"/>
              <a:t>– jedle obrovská</a:t>
            </a:r>
            <a:endParaRPr lang="cs-CZ" dirty="0"/>
          </a:p>
        </p:txBody>
      </p:sp>
      <p:pic>
        <p:nvPicPr>
          <p:cNvPr id="4" name="Zástupný symbol pro obsah 3" descr="AbieGran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5094312" cy="3820734"/>
          </a:xfrm>
        </p:spPr>
      </p:pic>
      <p:pic>
        <p:nvPicPr>
          <p:cNvPr id="5" name="Obrázek 4" descr="622d8a4fe913c9d6a90074145ade844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717032"/>
            <a:ext cx="4104456" cy="29850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Abies </a:t>
            </a:r>
            <a:r>
              <a:rPr lang="cs-CZ" i="1" dirty="0" err="1" smtClean="0"/>
              <a:t>concolor</a:t>
            </a:r>
            <a:r>
              <a:rPr lang="cs-CZ" i="1" dirty="0" smtClean="0"/>
              <a:t> – jedle ojíněná  </a:t>
            </a:r>
            <a:endParaRPr lang="cs-CZ" i="1" dirty="0"/>
          </a:p>
        </p:txBody>
      </p:sp>
      <p:pic>
        <p:nvPicPr>
          <p:cNvPr id="4" name="Zástupný symbol pro obsah 3" descr="botanikfoto-427055-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4395406" cy="4525963"/>
          </a:xfrm>
        </p:spPr>
      </p:pic>
      <p:pic>
        <p:nvPicPr>
          <p:cNvPr id="5" name="Obrázek 4" descr="s468003859194629765_p57_i3_w31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1512" y="1916832"/>
            <a:ext cx="4392488" cy="32872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Abies </a:t>
            </a:r>
            <a:r>
              <a:rPr lang="cs-CZ" i="1" dirty="0" err="1" smtClean="0"/>
              <a:t>procera</a:t>
            </a:r>
            <a:r>
              <a:rPr lang="cs-CZ" i="1" dirty="0" smtClean="0"/>
              <a:t> – </a:t>
            </a:r>
            <a:r>
              <a:rPr lang="cs-CZ" dirty="0" smtClean="0"/>
              <a:t>jedle vznešená</a:t>
            </a:r>
            <a:endParaRPr lang="cs-CZ" dirty="0"/>
          </a:p>
        </p:txBody>
      </p:sp>
      <p:pic>
        <p:nvPicPr>
          <p:cNvPr id="4" name="Zástupný symbol pro obsah 3" descr="abiespro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0072" y="1556792"/>
            <a:ext cx="3394472" cy="4525963"/>
          </a:xfrm>
        </p:spPr>
      </p:pic>
      <p:pic>
        <p:nvPicPr>
          <p:cNvPr id="5" name="Obrázek 4" descr="procera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060848"/>
            <a:ext cx="4320480" cy="3240360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6228184" y="2852936"/>
            <a:ext cx="1800200" cy="187220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/>
              <a:t>Abies </a:t>
            </a:r>
            <a:r>
              <a:rPr lang="cs-CZ" i="1" dirty="0" err="1" smtClean="0"/>
              <a:t>koreana</a:t>
            </a:r>
            <a:r>
              <a:rPr lang="cs-CZ" i="1" dirty="0" smtClean="0"/>
              <a:t>  - </a:t>
            </a:r>
            <a:r>
              <a:rPr lang="cs-CZ" dirty="0" smtClean="0"/>
              <a:t>jedle korejská</a:t>
            </a:r>
            <a:endParaRPr lang="cs-CZ" dirty="0"/>
          </a:p>
        </p:txBody>
      </p:sp>
      <p:pic>
        <p:nvPicPr>
          <p:cNvPr id="4" name="Zástupný symbol pro obsah 3" descr="6633893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3394472" cy="4525963"/>
          </a:xfrm>
        </p:spPr>
      </p:pic>
      <p:pic>
        <p:nvPicPr>
          <p:cNvPr id="5" name="Obrázek 4" descr="FDC3A49EC6DA1224ACB220588481D4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628800"/>
            <a:ext cx="4693268" cy="37170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Larix</a:t>
            </a:r>
            <a:r>
              <a:rPr lang="cs-CZ" i="1" dirty="0" smtClean="0"/>
              <a:t> decidua </a:t>
            </a:r>
            <a:r>
              <a:rPr lang="cs-CZ" dirty="0" smtClean="0"/>
              <a:t>– modřín opadavý </a:t>
            </a:r>
            <a:endParaRPr lang="cs-CZ" dirty="0"/>
          </a:p>
        </p:txBody>
      </p:sp>
      <p:pic>
        <p:nvPicPr>
          <p:cNvPr id="4" name="Zástupný symbol pro obsah 3" descr="larix-decidua-mi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5013176"/>
            <a:ext cx="3185640" cy="1844824"/>
          </a:xfrm>
        </p:spPr>
      </p:pic>
      <p:pic>
        <p:nvPicPr>
          <p:cNvPr id="5" name="Obrázek 4" descr="_vyr_190larix_decidu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3645024" cy="3645024"/>
          </a:xfrm>
          <a:prstGeom prst="rect">
            <a:avLst/>
          </a:prstGeom>
        </p:spPr>
      </p:pic>
      <p:pic>
        <p:nvPicPr>
          <p:cNvPr id="6" name="Obrázek 5" descr="4570881383_a585418f17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412776"/>
            <a:ext cx="4092072" cy="3065058"/>
          </a:xfrm>
          <a:prstGeom prst="rect">
            <a:avLst/>
          </a:prstGeom>
        </p:spPr>
      </p:pic>
      <p:pic>
        <p:nvPicPr>
          <p:cNvPr id="7" name="Obrázek 6" descr="larix-decidua-fr-at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718974" y="3812958"/>
            <a:ext cx="2610036" cy="34800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Larix</a:t>
            </a:r>
            <a:r>
              <a:rPr lang="cs-CZ" dirty="0" smtClean="0"/>
              <a:t> </a:t>
            </a:r>
            <a:r>
              <a:rPr lang="cs-CZ" dirty="0" err="1" smtClean="0"/>
              <a:t>kaempferi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6" name="Zástupný symbol pro obsah 5" descr="Larix-kaempferi-3-600x6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772816"/>
            <a:ext cx="4476328" cy="4476328"/>
          </a:xfrm>
        </p:spPr>
      </p:pic>
      <p:pic>
        <p:nvPicPr>
          <p:cNvPr id="7" name="Obrázek 6" descr="LARIX-kaempferi-Stiff-Weeper-6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44824"/>
            <a:ext cx="4477680" cy="29851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Juniperus</a:t>
            </a:r>
            <a:r>
              <a:rPr lang="cs-CZ" dirty="0" smtClean="0"/>
              <a:t> </a:t>
            </a:r>
            <a:r>
              <a:rPr lang="cs-CZ" dirty="0" err="1" smtClean="0"/>
              <a:t>communis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 descr="Juniperus_communis_co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5384367" cy="3168352"/>
          </a:xfrm>
          <a:prstGeom prst="rect">
            <a:avLst/>
          </a:prstGeom>
        </p:spPr>
      </p:pic>
      <p:pic>
        <p:nvPicPr>
          <p:cNvPr id="4" name="Zástupný symbol pro obsah 3" descr="especie_035_01_m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646040"/>
            <a:ext cx="4211960" cy="421196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57200" y="260649"/>
            <a:ext cx="4040188" cy="1152128"/>
          </a:xfrm>
        </p:spPr>
        <p:txBody>
          <a:bodyPr/>
          <a:lstStyle/>
          <a:p>
            <a:r>
              <a:rPr lang="cs-CZ" sz="2800" b="0" i="1" dirty="0" err="1" smtClean="0"/>
              <a:t>Juniperus</a:t>
            </a:r>
            <a:r>
              <a:rPr lang="cs-CZ" sz="2800" b="0" i="1" dirty="0" smtClean="0"/>
              <a:t> </a:t>
            </a:r>
            <a:r>
              <a:rPr lang="cs-CZ" sz="2800" b="0" i="1" dirty="0" err="1" smtClean="0"/>
              <a:t>sabina</a:t>
            </a:r>
            <a:r>
              <a:rPr lang="cs-CZ" sz="2800" b="0" i="1" dirty="0" smtClean="0"/>
              <a:t> </a:t>
            </a:r>
          </a:p>
          <a:p>
            <a:r>
              <a:rPr lang="cs-CZ" b="0" dirty="0" smtClean="0"/>
              <a:t>jalovec chvojka </a:t>
            </a:r>
            <a:endParaRPr lang="cs-CZ" b="0" dirty="0"/>
          </a:p>
        </p:txBody>
      </p:sp>
      <p:pic>
        <p:nvPicPr>
          <p:cNvPr id="9" name="Zástupný symbol pro obsah 8" descr="JuniperusSabin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2880320" cy="3374775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45025" y="260649"/>
            <a:ext cx="4041775" cy="1152128"/>
          </a:xfrm>
        </p:spPr>
        <p:txBody>
          <a:bodyPr/>
          <a:lstStyle/>
          <a:p>
            <a:r>
              <a:rPr lang="cs-CZ" sz="2800" b="0" i="1" dirty="0" err="1" smtClean="0"/>
              <a:t>Juniperus</a:t>
            </a:r>
            <a:r>
              <a:rPr lang="cs-CZ" sz="2800" b="0" i="1" dirty="0" smtClean="0"/>
              <a:t> </a:t>
            </a:r>
            <a:r>
              <a:rPr lang="cs-CZ" sz="2800" b="0" i="1" dirty="0" err="1" smtClean="0"/>
              <a:t>squamata</a:t>
            </a:r>
            <a:endParaRPr lang="cs-CZ" sz="2800" b="0" i="1" dirty="0" smtClean="0"/>
          </a:p>
          <a:p>
            <a:r>
              <a:rPr lang="cs-CZ" b="0" dirty="0" smtClean="0"/>
              <a:t>jalovec stěsnaný</a:t>
            </a:r>
            <a:endParaRPr lang="cs-CZ" b="0" dirty="0"/>
          </a:p>
        </p:txBody>
      </p:sp>
      <p:pic>
        <p:nvPicPr>
          <p:cNvPr id="10" name="Zástupný symbol pro obsah 9" descr="Juniperus_sabina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95536" y="4843036"/>
            <a:ext cx="3419872" cy="2014964"/>
          </a:xfrm>
        </p:spPr>
      </p:pic>
      <p:pic>
        <p:nvPicPr>
          <p:cNvPr id="11" name="Obrázek 10" descr="ind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412776"/>
            <a:ext cx="3427636" cy="2744840"/>
          </a:xfrm>
          <a:prstGeom prst="rect">
            <a:avLst/>
          </a:prstGeom>
        </p:spPr>
      </p:pic>
      <p:pic>
        <p:nvPicPr>
          <p:cNvPr id="12" name="Obrázek 11" descr="Juniperus-squamata-Blue-Carp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193704"/>
            <a:ext cx="2664296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Pinus</a:t>
            </a:r>
            <a:r>
              <a:rPr lang="cs-CZ" i="1" dirty="0" smtClean="0"/>
              <a:t> </a:t>
            </a:r>
            <a:r>
              <a:rPr lang="cs-CZ" i="1" dirty="0" err="1" smtClean="0"/>
              <a:t>sylvestris</a:t>
            </a:r>
            <a:r>
              <a:rPr lang="cs-CZ" i="1" dirty="0" smtClean="0"/>
              <a:t>  </a:t>
            </a:r>
            <a:r>
              <a:rPr lang="cs-CZ" dirty="0" smtClean="0"/>
              <a:t>- borovice lesní</a:t>
            </a:r>
            <a:endParaRPr lang="cs-CZ" dirty="0"/>
          </a:p>
        </p:txBody>
      </p:sp>
      <p:pic>
        <p:nvPicPr>
          <p:cNvPr id="4" name="Zástupný symbol pro obsah 3" descr="borovice-lesni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2700807" cy="3601076"/>
          </a:xfrm>
        </p:spPr>
      </p:pic>
      <p:pic>
        <p:nvPicPr>
          <p:cNvPr id="5" name="Obrázek 4" descr="borovice-lesn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3072" y="1479724"/>
            <a:ext cx="3780928" cy="5378276"/>
          </a:xfrm>
          <a:prstGeom prst="rect">
            <a:avLst/>
          </a:prstGeom>
        </p:spPr>
      </p:pic>
      <p:pic>
        <p:nvPicPr>
          <p:cNvPr id="6" name="Obrázek 5" descr="borovice_lesni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81128"/>
            <a:ext cx="3227850" cy="2420888"/>
          </a:xfrm>
          <a:prstGeom prst="rect">
            <a:avLst/>
          </a:prstGeom>
        </p:spPr>
      </p:pic>
      <p:pic>
        <p:nvPicPr>
          <p:cNvPr id="7" name="Obrázek 6" descr="613533_borovice-lesnipinus-sylvestris-detail_image_620x3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661137" y="2667454"/>
            <a:ext cx="4752529" cy="267522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1" dirty="0" err="1" smtClean="0"/>
              <a:t>Chamaecyparis</a:t>
            </a:r>
            <a:r>
              <a:rPr lang="cs-CZ" i="1" dirty="0" smtClean="0"/>
              <a:t> </a:t>
            </a:r>
            <a:r>
              <a:rPr lang="cs-CZ" i="1" dirty="0" err="1" smtClean="0"/>
              <a:t>nootkatensis</a:t>
            </a:r>
            <a:r>
              <a:rPr lang="cs-CZ" i="1" dirty="0" smtClean="0"/>
              <a:t> – </a:t>
            </a:r>
            <a:r>
              <a:rPr lang="cs-CZ" dirty="0" err="1" smtClean="0"/>
              <a:t>cypřišek</a:t>
            </a:r>
            <a:r>
              <a:rPr lang="cs-CZ" dirty="0" smtClean="0"/>
              <a:t>   </a:t>
            </a:r>
            <a:br>
              <a:rPr lang="cs-CZ" dirty="0" smtClean="0"/>
            </a:br>
            <a:r>
              <a:rPr lang="cs-CZ" dirty="0" smtClean="0"/>
              <a:t>                                                     </a:t>
            </a:r>
            <a:r>
              <a:rPr lang="cs-CZ" dirty="0" err="1" smtClean="0"/>
              <a:t>nutkajský</a:t>
            </a:r>
            <a:endParaRPr lang="cs-CZ" dirty="0"/>
          </a:p>
        </p:txBody>
      </p:sp>
      <p:pic>
        <p:nvPicPr>
          <p:cNvPr id="8" name="Zástupný symbol pro obsah 7" descr="chno52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3932709" cy="2549568"/>
          </a:xfrm>
        </p:spPr>
      </p:pic>
      <p:pic>
        <p:nvPicPr>
          <p:cNvPr id="9" name="Obrázek 8" descr="Chamaecyparis_nootkatensis,_leaf_-_showing_orientation_on_twig,I_SB41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1855" y="1988840"/>
            <a:ext cx="5012145" cy="3351872"/>
          </a:xfrm>
          <a:prstGeom prst="rect">
            <a:avLst/>
          </a:prstGeom>
        </p:spPr>
      </p:pic>
      <p:pic>
        <p:nvPicPr>
          <p:cNvPr id="10" name="Obrázek 9" descr="Chamaecyparis nootkatensis cones CherylMoorehe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933056"/>
            <a:ext cx="3943046" cy="2636912"/>
          </a:xfrm>
          <a:prstGeom prst="rect">
            <a:avLst/>
          </a:prstGeom>
        </p:spPr>
      </p:pic>
      <p:sp>
        <p:nvSpPr>
          <p:cNvPr id="11" name="Elipsa 10"/>
          <p:cNvSpPr/>
          <p:nvPr/>
        </p:nvSpPr>
        <p:spPr>
          <a:xfrm>
            <a:off x="6228184" y="3356992"/>
            <a:ext cx="2304256" cy="216024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chamaelawherb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660466"/>
            <a:ext cx="4248472" cy="319753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i="1" dirty="0" err="1" smtClean="0"/>
              <a:t>Chamaecyparis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lawsoniana</a:t>
            </a:r>
            <a:r>
              <a:rPr lang="cs-CZ" sz="3600" i="1" dirty="0" smtClean="0"/>
              <a:t>  -</a:t>
            </a:r>
            <a:r>
              <a:rPr lang="cs-CZ" sz="3200" i="1" dirty="0" smtClean="0"/>
              <a:t> </a:t>
            </a:r>
            <a:r>
              <a:rPr lang="cs-CZ" sz="3200" dirty="0" err="1" smtClean="0"/>
              <a:t>cypřišek</a:t>
            </a:r>
            <a:r>
              <a:rPr lang="cs-CZ" sz="3200" dirty="0" smtClean="0"/>
              <a:t>     </a:t>
            </a:r>
            <a:br>
              <a:rPr lang="cs-CZ" sz="3200" dirty="0" smtClean="0"/>
            </a:br>
            <a:r>
              <a:rPr lang="cs-CZ" sz="3200" dirty="0" smtClean="0"/>
              <a:t>                                                                   </a:t>
            </a:r>
            <a:r>
              <a:rPr lang="cs-CZ" sz="3200" dirty="0" err="1" smtClean="0"/>
              <a:t>lawsonův</a:t>
            </a:r>
            <a:r>
              <a:rPr lang="cs-CZ" sz="3200" dirty="0" smtClean="0"/>
              <a:t> </a:t>
            </a:r>
            <a:endParaRPr lang="cs-CZ" sz="3200" i="1" dirty="0"/>
          </a:p>
        </p:txBody>
      </p:sp>
      <p:pic>
        <p:nvPicPr>
          <p:cNvPr id="4" name="Zástupný symbol pro obsah 3" descr="chla77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86150" y="1268760"/>
            <a:ext cx="5657850" cy="3810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Chamaecyparis</a:t>
            </a:r>
            <a:r>
              <a:rPr lang="cs-CZ" dirty="0" smtClean="0"/>
              <a:t> </a:t>
            </a:r>
            <a:r>
              <a:rPr lang="cs-CZ" dirty="0" err="1" smtClean="0"/>
              <a:t>pisifera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ástupný symbol pro obsah 3" descr="Chamaecyparis_pisifera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412777"/>
            <a:ext cx="3982503" cy="2664295"/>
          </a:xfrm>
        </p:spPr>
      </p:pic>
      <p:pic>
        <p:nvPicPr>
          <p:cNvPr id="5" name="Obrázek 4" descr="_vyr_300Chamaecyparis-pisifera-Filifera-Na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765" y="2636912"/>
            <a:ext cx="4483235" cy="390882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411760" y="5733256"/>
            <a:ext cx="126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Ch. </a:t>
            </a:r>
            <a:r>
              <a:rPr lang="cs-CZ" i="1" dirty="0" err="1" smtClean="0"/>
              <a:t>pisifera</a:t>
            </a:r>
            <a:r>
              <a:rPr lang="cs-CZ" i="1" dirty="0" smtClean="0"/>
              <a:t> </a:t>
            </a:r>
            <a:r>
              <a:rPr lang="cs-CZ" dirty="0" smtClean="0"/>
              <a:t>´</a:t>
            </a:r>
            <a:r>
              <a:rPr lang="cs-CZ" dirty="0" err="1" smtClean="0"/>
              <a:t>Filifera</a:t>
            </a:r>
            <a:r>
              <a:rPr lang="cs-CZ" dirty="0" smtClean="0"/>
              <a:t>´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1" dirty="0" err="1" smtClean="0"/>
              <a:t>Pseudotsuga</a:t>
            </a:r>
            <a:r>
              <a:rPr lang="cs-CZ" i="1" dirty="0" smtClean="0"/>
              <a:t> </a:t>
            </a:r>
            <a:r>
              <a:rPr lang="cs-CZ" i="1" dirty="0" err="1" smtClean="0"/>
              <a:t>menziesii</a:t>
            </a:r>
            <a:r>
              <a:rPr lang="cs-CZ" i="1" dirty="0" smtClean="0"/>
              <a:t> </a:t>
            </a:r>
            <a:r>
              <a:rPr lang="cs-CZ" dirty="0" smtClean="0"/>
              <a:t>– douglaska tisolistá </a:t>
            </a:r>
            <a:endParaRPr lang="cs-CZ" dirty="0"/>
          </a:p>
        </p:txBody>
      </p:sp>
      <p:pic>
        <p:nvPicPr>
          <p:cNvPr id="4" name="Zástupný symbol pro obsah 3" descr="menziesii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3168174" cy="4525963"/>
          </a:xfrm>
        </p:spPr>
      </p:pic>
      <p:pic>
        <p:nvPicPr>
          <p:cNvPr id="5" name="Obrázek 4" descr="pseudotsug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4500" y="2032000"/>
            <a:ext cx="3619500" cy="4826000"/>
          </a:xfrm>
          <a:prstGeom prst="rect">
            <a:avLst/>
          </a:prstGeom>
        </p:spPr>
      </p:pic>
      <p:pic>
        <p:nvPicPr>
          <p:cNvPr id="6" name="Obrázek 5" descr="vghjklvh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2564904"/>
            <a:ext cx="3043884" cy="395550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1" dirty="0" smtClean="0"/>
              <a:t>Tsuga </a:t>
            </a:r>
            <a:r>
              <a:rPr lang="cs-CZ" i="1" dirty="0" err="1" smtClean="0"/>
              <a:t>canadensis</a:t>
            </a:r>
            <a:r>
              <a:rPr lang="cs-CZ" i="1" dirty="0" smtClean="0"/>
              <a:t> </a:t>
            </a:r>
            <a:r>
              <a:rPr lang="cs-CZ" dirty="0" smtClean="0"/>
              <a:t>– jedlovec kanadský</a:t>
            </a:r>
            <a:endParaRPr lang="cs-CZ" dirty="0"/>
          </a:p>
        </p:txBody>
      </p:sp>
      <p:pic>
        <p:nvPicPr>
          <p:cNvPr id="4" name="Zástupný symbol pro obsah 3" descr="Tsuga_canadensis-9189065F2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6816209" cy="4525963"/>
          </a:xfrm>
        </p:spPr>
      </p:pic>
      <p:pic>
        <p:nvPicPr>
          <p:cNvPr id="5" name="Obrázek 4" descr="Tsuga-canadensi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9624" y="2060848"/>
            <a:ext cx="3384376" cy="4583805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2339752" y="2348880"/>
            <a:ext cx="1872208" cy="1800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Thuja</a:t>
            </a:r>
            <a:endParaRPr lang="cs-CZ" i="1" dirty="0"/>
          </a:p>
        </p:txBody>
      </p:sp>
      <p:pic>
        <p:nvPicPr>
          <p:cNvPr id="4" name="Zástupný symbol pro obsah 3" descr="th-orpoc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12776"/>
            <a:ext cx="6982717" cy="4996577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Taxus</a:t>
            </a:r>
            <a:r>
              <a:rPr lang="cs-CZ" i="1" dirty="0" smtClean="0"/>
              <a:t> </a:t>
            </a:r>
            <a:r>
              <a:rPr lang="cs-CZ" i="1" dirty="0" err="1" smtClean="0"/>
              <a:t>baccata</a:t>
            </a:r>
            <a:r>
              <a:rPr lang="cs-CZ" i="1" dirty="0" smtClean="0"/>
              <a:t>  - </a:t>
            </a:r>
            <a:r>
              <a:rPr lang="cs-CZ" dirty="0" smtClean="0"/>
              <a:t>tis červený</a:t>
            </a:r>
            <a:endParaRPr lang="cs-CZ" i="1" dirty="0"/>
          </a:p>
        </p:txBody>
      </p:sp>
      <p:pic>
        <p:nvPicPr>
          <p:cNvPr id="4" name="Zástupný symbol pro obsah 3" descr="20120619181446-eb7fae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3668894" cy="5503340"/>
          </a:xfrm>
        </p:spPr>
      </p:pic>
      <p:pic>
        <p:nvPicPr>
          <p:cNvPr id="6" name="Obrázek 5" descr="Podlaskie_-_Suprasl_-_Kopna_Gora_-_Arboretum_-_Taxus_baccata_'Repandens'_-_bran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15474" y="1988840"/>
            <a:ext cx="4728526" cy="35463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Taxus</a:t>
            </a:r>
            <a:r>
              <a:rPr lang="cs-CZ" i="1" dirty="0" smtClean="0"/>
              <a:t> </a:t>
            </a:r>
            <a:r>
              <a:rPr lang="cs-CZ" i="1" dirty="0" err="1" smtClean="0"/>
              <a:t>cuspidata</a:t>
            </a:r>
            <a:r>
              <a:rPr lang="cs-CZ" i="1" dirty="0" smtClean="0"/>
              <a:t>  - </a:t>
            </a:r>
            <a:r>
              <a:rPr lang="cs-CZ" dirty="0" smtClean="0"/>
              <a:t>tis japonský</a:t>
            </a:r>
            <a:endParaRPr lang="cs-CZ" i="1" dirty="0"/>
          </a:p>
        </p:txBody>
      </p:sp>
      <p:pic>
        <p:nvPicPr>
          <p:cNvPr id="4" name="Zástupný symbol pro obsah 3" descr="Taxus_cuspidata-Laurel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5939958" cy="3816423"/>
          </a:xfrm>
        </p:spPr>
      </p:pic>
      <p:pic>
        <p:nvPicPr>
          <p:cNvPr id="5" name="Obrázek 4" descr="fruit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2420888"/>
            <a:ext cx="3200400" cy="3975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Pinus</a:t>
            </a:r>
            <a:r>
              <a:rPr lang="cs-CZ" dirty="0" smtClean="0"/>
              <a:t> </a:t>
            </a:r>
            <a:r>
              <a:rPr lang="cs-CZ" dirty="0" err="1" smtClean="0"/>
              <a:t>mugo</a:t>
            </a:r>
            <a:r>
              <a:rPr lang="cs-CZ" dirty="0" smtClean="0"/>
              <a:t> – borovice kleč</a:t>
            </a:r>
            <a:endParaRPr lang="cs-CZ" dirty="0"/>
          </a:p>
        </p:txBody>
      </p:sp>
      <p:pic>
        <p:nvPicPr>
          <p:cNvPr id="4" name="Zástupný symbol pro obsah 3" descr="Pinus_mugo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3059832" cy="4079776"/>
          </a:xfrm>
        </p:spPr>
      </p:pic>
      <p:pic>
        <p:nvPicPr>
          <p:cNvPr id="5" name="Obrázek 4" descr="kleč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196752"/>
            <a:ext cx="5580112" cy="3713311"/>
          </a:xfrm>
          <a:prstGeom prst="rect">
            <a:avLst/>
          </a:prstGeom>
        </p:spPr>
      </p:pic>
      <p:pic>
        <p:nvPicPr>
          <p:cNvPr id="6" name="Obrázek 5" descr="O540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3" y="4653136"/>
            <a:ext cx="2939819" cy="22048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Pinus</a:t>
            </a:r>
            <a:r>
              <a:rPr lang="cs-CZ" dirty="0" smtClean="0"/>
              <a:t> </a:t>
            </a:r>
            <a:r>
              <a:rPr lang="cs-CZ" dirty="0" err="1" smtClean="0"/>
              <a:t>nigra</a:t>
            </a:r>
            <a:r>
              <a:rPr lang="cs-CZ" dirty="0" smtClean="0"/>
              <a:t> – borovice černá </a:t>
            </a:r>
            <a:endParaRPr lang="cs-CZ" dirty="0"/>
          </a:p>
        </p:txBody>
      </p:sp>
      <p:pic>
        <p:nvPicPr>
          <p:cNvPr id="4" name="Zástupný symbol pro obsah 3" descr="Pinus_nigr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5760639" cy="4320479"/>
          </a:xfrm>
        </p:spPr>
      </p:pic>
      <p:pic>
        <p:nvPicPr>
          <p:cNvPr id="5" name="Obrázek 4" descr="borovice_cerna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412776"/>
            <a:ext cx="3696072" cy="2772054"/>
          </a:xfrm>
          <a:prstGeom prst="rect">
            <a:avLst/>
          </a:prstGeom>
        </p:spPr>
      </p:pic>
      <p:pic>
        <p:nvPicPr>
          <p:cNvPr id="6" name="Obrázek 5" descr="pinus-nig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933056"/>
            <a:ext cx="4104456" cy="2748520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1691680" y="4221088"/>
            <a:ext cx="1944216" cy="21328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Pinus</a:t>
            </a:r>
            <a:r>
              <a:rPr lang="cs-CZ" dirty="0" smtClean="0"/>
              <a:t> </a:t>
            </a:r>
            <a:r>
              <a:rPr lang="cs-CZ" dirty="0" err="1" smtClean="0"/>
              <a:t>rotundata</a:t>
            </a:r>
            <a:r>
              <a:rPr lang="cs-CZ" dirty="0" smtClean="0"/>
              <a:t> – borovice blatka </a:t>
            </a:r>
            <a:endParaRPr lang="cs-CZ" dirty="0"/>
          </a:p>
        </p:txBody>
      </p:sp>
      <p:pic>
        <p:nvPicPr>
          <p:cNvPr id="4" name="Zástupný symbol pro obsah 3" descr="Pinus_rotundata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0072" y="1340768"/>
            <a:ext cx="3706264" cy="5183585"/>
          </a:xfrm>
        </p:spPr>
      </p:pic>
      <p:pic>
        <p:nvPicPr>
          <p:cNvPr id="5" name="Obrázek 4" descr="pinusuligherb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4"/>
            <a:ext cx="5163862" cy="39680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1" dirty="0" err="1" smtClean="0"/>
              <a:t>Pinus</a:t>
            </a:r>
            <a:r>
              <a:rPr lang="cs-CZ" i="1" dirty="0" smtClean="0"/>
              <a:t> </a:t>
            </a:r>
            <a:r>
              <a:rPr lang="cs-CZ" i="1" dirty="0" err="1" smtClean="0"/>
              <a:t>ponderosa</a:t>
            </a:r>
            <a:r>
              <a:rPr lang="cs-CZ" i="1" dirty="0" smtClean="0"/>
              <a:t> </a:t>
            </a:r>
            <a:r>
              <a:rPr lang="cs-CZ" dirty="0" smtClean="0"/>
              <a:t>– </a:t>
            </a:r>
            <a:r>
              <a:rPr lang="cs-CZ" sz="4000" dirty="0" smtClean="0"/>
              <a:t>borovice těžká (žlutá)</a:t>
            </a:r>
            <a:endParaRPr lang="cs-CZ" sz="4000" dirty="0"/>
          </a:p>
        </p:txBody>
      </p:sp>
      <p:pic>
        <p:nvPicPr>
          <p:cNvPr id="4" name="Zástupný symbol pro obsah 3" descr="33485-borovice-tezka-pupen-a-jehl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340768"/>
            <a:ext cx="3337817" cy="2476872"/>
          </a:xfrm>
        </p:spPr>
      </p:pic>
      <p:pic>
        <p:nvPicPr>
          <p:cNvPr id="5" name="Obrázek 4" descr="158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4896544" cy="3672408"/>
          </a:xfrm>
          <a:prstGeom prst="rect">
            <a:avLst/>
          </a:prstGeom>
        </p:spPr>
      </p:pic>
      <p:pic>
        <p:nvPicPr>
          <p:cNvPr id="6" name="Obrázek 5" descr="429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832152"/>
            <a:ext cx="4536504" cy="3025848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5580112" y="4581128"/>
            <a:ext cx="1512168" cy="1512168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4932040" y="1628800"/>
            <a:ext cx="1872208" cy="187220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Pinus</a:t>
            </a:r>
            <a:r>
              <a:rPr lang="cs-CZ" dirty="0" smtClean="0"/>
              <a:t> </a:t>
            </a:r>
            <a:r>
              <a:rPr lang="cs-CZ" dirty="0" err="1" smtClean="0"/>
              <a:t>strobus</a:t>
            </a:r>
            <a:r>
              <a:rPr lang="cs-CZ" dirty="0" smtClean="0"/>
              <a:t>  - borovice vejmutovka </a:t>
            </a:r>
            <a:endParaRPr lang="cs-CZ" dirty="0"/>
          </a:p>
        </p:txBody>
      </p:sp>
      <p:pic>
        <p:nvPicPr>
          <p:cNvPr id="4" name="Zástupný symbol pro obsah 3" descr="83274-vejmutovka-jehlici-vete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4445131" cy="2958161"/>
          </a:xfrm>
        </p:spPr>
      </p:pic>
      <p:pic>
        <p:nvPicPr>
          <p:cNvPr id="5" name="Obrázek 4" descr="Pinus_strobus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2739" y="1412776"/>
            <a:ext cx="4431261" cy="2952328"/>
          </a:xfrm>
          <a:prstGeom prst="rect">
            <a:avLst/>
          </a:prstGeom>
        </p:spPr>
      </p:pic>
      <p:pic>
        <p:nvPicPr>
          <p:cNvPr id="7" name="Obrázek 6" descr="103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4253516"/>
            <a:ext cx="4968552" cy="26044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/>
              <a:t>Picea</a:t>
            </a:r>
            <a:r>
              <a:rPr lang="cs-CZ" i="1" dirty="0" smtClean="0"/>
              <a:t> abies </a:t>
            </a:r>
            <a:r>
              <a:rPr lang="cs-CZ" dirty="0" smtClean="0"/>
              <a:t>– smrk ztepilý </a:t>
            </a:r>
            <a:endParaRPr lang="cs-CZ" dirty="0"/>
          </a:p>
        </p:txBody>
      </p:sp>
      <p:pic>
        <p:nvPicPr>
          <p:cNvPr id="4" name="Zástupný symbol pro obsah 3" descr="Picea_abie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1268760"/>
            <a:ext cx="3214960" cy="4142598"/>
          </a:xfrm>
        </p:spPr>
      </p:pic>
      <p:pic>
        <p:nvPicPr>
          <p:cNvPr id="6" name="Obrázek 5" descr="Picea_abies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4099821" cy="3798168"/>
          </a:xfrm>
          <a:prstGeom prst="rect">
            <a:avLst/>
          </a:prstGeom>
        </p:spPr>
      </p:pic>
      <p:pic>
        <p:nvPicPr>
          <p:cNvPr id="5" name="Obrázek 4" descr="Picea_abies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6733" y="3140968"/>
            <a:ext cx="2397267" cy="3384376"/>
          </a:xfrm>
          <a:prstGeom prst="rect">
            <a:avLst/>
          </a:prstGeom>
        </p:spPr>
      </p:pic>
      <p:pic>
        <p:nvPicPr>
          <p:cNvPr id="8" name="Obrázek 7" descr="index.ph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4925306"/>
            <a:ext cx="4392488" cy="19326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457200" y="260649"/>
            <a:ext cx="4040188" cy="1152128"/>
          </a:xfrm>
        </p:spPr>
        <p:txBody>
          <a:bodyPr>
            <a:normAutofit/>
          </a:bodyPr>
          <a:lstStyle/>
          <a:p>
            <a:r>
              <a:rPr lang="cs-CZ" b="0" i="1" dirty="0" err="1" smtClean="0"/>
              <a:t>Picea</a:t>
            </a:r>
            <a:r>
              <a:rPr lang="cs-CZ" b="0" i="1" dirty="0" smtClean="0"/>
              <a:t> </a:t>
            </a:r>
            <a:r>
              <a:rPr lang="cs-CZ" b="0" i="1" dirty="0" err="1" smtClean="0"/>
              <a:t>orientalis</a:t>
            </a:r>
            <a:r>
              <a:rPr lang="cs-CZ" b="0" i="1" dirty="0" smtClean="0"/>
              <a:t> </a:t>
            </a:r>
          </a:p>
          <a:p>
            <a:r>
              <a:rPr lang="cs-CZ" b="0" dirty="0" smtClean="0"/>
              <a:t>Smrk východní </a:t>
            </a:r>
            <a:endParaRPr lang="cs-CZ" b="0" dirty="0"/>
          </a:p>
        </p:txBody>
      </p:sp>
      <p:pic>
        <p:nvPicPr>
          <p:cNvPr id="10" name="Zástupný symbol pro obsah 9" descr="picea-orientalis-leave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4040188" cy="2890288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645025" y="260649"/>
            <a:ext cx="4041775" cy="1152128"/>
          </a:xfrm>
        </p:spPr>
        <p:txBody>
          <a:bodyPr>
            <a:normAutofit/>
          </a:bodyPr>
          <a:lstStyle/>
          <a:p>
            <a:r>
              <a:rPr lang="cs-CZ" b="0" i="1" dirty="0" err="1" smtClean="0"/>
              <a:t>Picea</a:t>
            </a:r>
            <a:r>
              <a:rPr lang="cs-CZ" b="0" i="1" dirty="0" smtClean="0"/>
              <a:t> </a:t>
            </a:r>
            <a:r>
              <a:rPr lang="cs-CZ" b="0" i="1" dirty="0" err="1" smtClean="0"/>
              <a:t>mariana</a:t>
            </a:r>
            <a:r>
              <a:rPr lang="cs-CZ" b="0" i="1" dirty="0" smtClean="0"/>
              <a:t> </a:t>
            </a:r>
          </a:p>
          <a:p>
            <a:r>
              <a:rPr lang="cs-CZ" b="0" dirty="0" smtClean="0"/>
              <a:t>Smrk černý </a:t>
            </a:r>
          </a:p>
        </p:txBody>
      </p:sp>
      <p:pic>
        <p:nvPicPr>
          <p:cNvPr id="11" name="Zástupný symbol pro obsah 10" descr="if20648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1560" y="4221088"/>
            <a:ext cx="3023319" cy="2267489"/>
          </a:xfrm>
        </p:spPr>
      </p:pic>
      <p:pic>
        <p:nvPicPr>
          <p:cNvPr id="12" name="Obrázek 11" descr="picea-mariana-fr-dkaus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12776"/>
            <a:ext cx="4151784" cy="3113838"/>
          </a:xfrm>
          <a:prstGeom prst="rect">
            <a:avLst/>
          </a:prstGeom>
        </p:spPr>
      </p:pic>
      <p:pic>
        <p:nvPicPr>
          <p:cNvPr id="13" name="Obrázek 12" descr="picmar_twig01web4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801953" y="3855231"/>
            <a:ext cx="1944217" cy="33960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143</Words>
  <Application>Microsoft Office PowerPoint</Application>
  <PresentationFormat>Předvádění na obrazovce (4:3)</PresentationFormat>
  <Paragraphs>38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sady Office</vt:lpstr>
      <vt:lpstr>Jehličnaté dřeviny</vt:lpstr>
      <vt:lpstr>Pinus sylvestris  - borovice lesní</vt:lpstr>
      <vt:lpstr>Pinus mugo – borovice kleč</vt:lpstr>
      <vt:lpstr>Pinus nigra – borovice černá </vt:lpstr>
      <vt:lpstr>Pinus rotundata – borovice blatka </vt:lpstr>
      <vt:lpstr>Pinus ponderosa – borovice těžká (žlutá)</vt:lpstr>
      <vt:lpstr>Pinus strobus  - borovice vejmutovka </vt:lpstr>
      <vt:lpstr>Picea abies – smrk ztepilý </vt:lpstr>
      <vt:lpstr>Snímek 9</vt:lpstr>
      <vt:lpstr>Picea pungens – smrk pichlavý</vt:lpstr>
      <vt:lpstr>Abies alba – jedle bělokorá </vt:lpstr>
      <vt:lpstr>Abies grandis – jedle obrovská</vt:lpstr>
      <vt:lpstr>Abies concolor – jedle ojíněná  </vt:lpstr>
      <vt:lpstr>Abies procera – jedle vznešená</vt:lpstr>
      <vt:lpstr>Abies koreana  - jedle korejská</vt:lpstr>
      <vt:lpstr>Larix decidua – modřín opadavý </vt:lpstr>
      <vt:lpstr>Larix kaempferi </vt:lpstr>
      <vt:lpstr>Juniperus communis </vt:lpstr>
      <vt:lpstr>Snímek 19</vt:lpstr>
      <vt:lpstr>Chamaecyparis nootkatensis – cypřišek                                                         nutkajský</vt:lpstr>
      <vt:lpstr>Chamaecyparis lawsoniana  - cypřišek                                                                         lawsonův </vt:lpstr>
      <vt:lpstr>Chamaecyparis pisifera </vt:lpstr>
      <vt:lpstr>Pseudotsuga menziesii – douglaska tisolistá </vt:lpstr>
      <vt:lpstr>Tsuga canadensis – jedlovec kanadský</vt:lpstr>
      <vt:lpstr>Thuja</vt:lpstr>
      <vt:lpstr>Taxus baccata  - tis červený</vt:lpstr>
      <vt:lpstr>Taxus cuspidata  - tis japonský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Jehličnaté dřeviny</dc:title>
  <dc:creator>PC Home</dc:creator>
  <cp:lastModifiedBy>PC Home</cp:lastModifiedBy>
  <cp:revision>25</cp:revision>
  <dcterms:created xsi:type="dcterms:W3CDTF">2018-03-24T19:52:25Z</dcterms:created>
  <dcterms:modified xsi:type="dcterms:W3CDTF">2018-03-25T11:01:32Z</dcterms:modified>
</cp:coreProperties>
</file>