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460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05ADF-AFBF-491E-B50A-AABCF44CAA08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45991-0BB4-4A7D-BB13-B303BFB639E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5991-0BB4-4A7D-BB13-B303BFB639EA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F55B-3DC1-472D-A857-6B8806898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1521-6A5B-45D9-8CF5-66A6A069F14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/>
              <a:t/>
            </a:r>
            <a:br>
              <a:rPr lang="cs-CZ" sz="3500" dirty="0"/>
            </a:br>
            <a:r>
              <a:rPr lang="cs-CZ" sz="3500" dirty="0" err="1" smtClean="0"/>
              <a:t>Diploma</a:t>
            </a:r>
            <a:r>
              <a:rPr lang="cs-CZ" sz="3500" dirty="0" smtClean="0"/>
              <a:t> Thesis </a:t>
            </a:r>
            <a:r>
              <a:rPr lang="cs-CZ" sz="3500" dirty="0" err="1" smtClean="0"/>
              <a:t>Presentation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b="1" dirty="0" smtClean="0"/>
              <a:t>BUSINESS MODELS:</a:t>
            </a:r>
            <a:br>
              <a:rPr lang="cs-CZ" b="1" dirty="0" smtClean="0"/>
            </a:br>
            <a:r>
              <a:rPr lang="cs-CZ" b="1" dirty="0" smtClean="0"/>
              <a:t>Case study </a:t>
            </a:r>
            <a:r>
              <a:rPr lang="cs-CZ" b="1" dirty="0" err="1" smtClean="0"/>
              <a:t>of</a:t>
            </a:r>
            <a:r>
              <a:rPr lang="cs-CZ" b="1" dirty="0" smtClean="0"/>
              <a:t> Atelier Čarodějka </a:t>
            </a:r>
            <a:endParaRPr lang="en-GB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7236296" cy="1484784"/>
          </a:xfrm>
        </p:spPr>
        <p:txBody>
          <a:bodyPr>
            <a:normAutofit/>
          </a:bodyPr>
          <a:lstStyle/>
          <a:p>
            <a:r>
              <a:rPr lang="cs-CZ" sz="3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Czech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University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Life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Sciences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Faculty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Economics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Management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Obrázek 4" descr="CZU_EN_zelena_zluta_900x600x300dpi"/>
          <p:cNvPicPr/>
          <p:nvPr/>
        </p:nvPicPr>
        <p:blipFill>
          <a:blip r:embed="rId2" cstate="print">
            <a:biLevel thresh="50000"/>
          </a:blip>
          <a:srcRect/>
          <a:stretch>
            <a:fillRect/>
          </a:stretch>
        </p:blipFill>
        <p:spPr bwMode="auto">
          <a:xfrm>
            <a:off x="7092280" y="0"/>
            <a:ext cx="205172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4941168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Author</a:t>
            </a:r>
            <a:r>
              <a:rPr lang="cs-CZ" sz="2800" dirty="0" smtClean="0"/>
              <a:t>: Barbora Zýková </a:t>
            </a:r>
          </a:p>
          <a:p>
            <a:r>
              <a:rPr lang="cs-CZ" sz="2800" dirty="0" err="1" smtClean="0"/>
              <a:t>Supervisor</a:t>
            </a:r>
            <a:r>
              <a:rPr lang="cs-CZ" sz="2800" dirty="0" smtClean="0"/>
              <a:t>:</a:t>
            </a:r>
            <a:r>
              <a:rPr lang="cs-CZ" sz="2800" dirty="0"/>
              <a:t> prof. Ing. Ivana Tichá, PhD.</a:t>
            </a:r>
            <a:endParaRPr lang="en-GB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621166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© 2016 CULS </a:t>
            </a:r>
            <a:r>
              <a:rPr lang="en-GB" b="1" dirty="0"/>
              <a:t>Prague</a:t>
            </a:r>
            <a:endParaRPr lang="cs-CZ" b="1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Analyzing the small family business Atelier Čarodějka, focused on flowers, decorations and seasonal markets </a:t>
            </a:r>
            <a:endParaRPr lang="cs-CZ" dirty="0" smtClean="0"/>
          </a:p>
          <a:p>
            <a:r>
              <a:rPr lang="en-GB" dirty="0" smtClean="0"/>
              <a:t>Creating the business model according to </a:t>
            </a:r>
            <a:r>
              <a:rPr lang="en-GB" dirty="0" err="1" smtClean="0"/>
              <a:t>Osterwalder´s</a:t>
            </a:r>
            <a:r>
              <a:rPr lang="en-GB" dirty="0" smtClean="0"/>
              <a:t> Business Model Generation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5373216"/>
            <a:ext cx="88924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Keywords</a:t>
            </a:r>
            <a:r>
              <a:rPr lang="en-GB" sz="2000" dirty="0"/>
              <a:t>: Business model, business model canvas, business plan, small business</a:t>
            </a:r>
            <a:br>
              <a:rPr lang="en-GB" sz="2000" dirty="0"/>
            </a:br>
            <a:endParaRPr lang="cs-CZ" sz="20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r>
              <a:rPr lang="cs-CZ" dirty="0" smtClean="0"/>
              <a:t>AIMS OF THE DIPLOMA THESIS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pPr marL="95250" indent="0">
              <a:buNone/>
            </a:pPr>
            <a:r>
              <a:rPr lang="en-GB" dirty="0"/>
              <a:t>The main objective of the diploma thesis is </a:t>
            </a:r>
            <a:r>
              <a:rPr lang="en-GB" dirty="0" smtClean="0"/>
              <a:t>to</a:t>
            </a:r>
            <a:r>
              <a:rPr lang="cs-CZ" dirty="0" smtClean="0"/>
              <a:t> </a:t>
            </a:r>
            <a:r>
              <a:rPr lang="en-GB" dirty="0" smtClean="0"/>
              <a:t>develop </a:t>
            </a:r>
            <a:r>
              <a:rPr lang="en-GB" dirty="0"/>
              <a:t>a business model for a small firm called Atelier Čarodějka by bringing sustainability to this business in a long- term </a:t>
            </a:r>
            <a:r>
              <a:rPr lang="en-GB" dirty="0" smtClean="0"/>
              <a:t>perspective</a:t>
            </a:r>
            <a:r>
              <a:rPr lang="cs-CZ" dirty="0" smtClean="0"/>
              <a:t>.</a:t>
            </a:r>
          </a:p>
          <a:p>
            <a:pPr marL="95250" indent="0">
              <a:buNone/>
            </a:pPr>
            <a:endParaRPr lang="cs-CZ" dirty="0"/>
          </a:p>
          <a:p>
            <a:pPr marL="95250" indent="0">
              <a:buNone/>
            </a:pPr>
            <a:r>
              <a:rPr lang="en-US" dirty="0" smtClean="0"/>
              <a:t>Recommendations for Atelier Čarodějka.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METHODOLOGY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Capturing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Unstructured</a:t>
            </a:r>
            <a:r>
              <a:rPr lang="cs-CZ" dirty="0" smtClean="0"/>
              <a:t> </a:t>
            </a:r>
            <a:r>
              <a:rPr lang="cs-CZ" dirty="0" err="1" smtClean="0"/>
              <a:t>qualitative</a:t>
            </a:r>
            <a:r>
              <a:rPr lang="cs-CZ" dirty="0" smtClean="0"/>
              <a:t> interview </a:t>
            </a:r>
            <a:r>
              <a:rPr lang="cs-CZ" dirty="0" err="1" smtClean="0"/>
              <a:t>with</a:t>
            </a:r>
            <a:r>
              <a:rPr lang="cs-CZ" dirty="0" smtClean="0"/>
              <a:t> Jaroslava Malinová,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owner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firm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business model </a:t>
            </a:r>
            <a:r>
              <a:rPr lang="cs-CZ" dirty="0" err="1" smtClean="0"/>
              <a:t>canvas</a:t>
            </a:r>
            <a:r>
              <a:rPr lang="cs-CZ" dirty="0" smtClean="0"/>
              <a:t> </a:t>
            </a:r>
          </a:p>
          <a:p>
            <a:r>
              <a:rPr lang="cs-CZ" dirty="0" smtClean="0"/>
              <a:t>SWOT </a:t>
            </a:r>
            <a:r>
              <a:rPr lang="cs-CZ" dirty="0" err="1" smtClean="0"/>
              <a:t>analysis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THE BUSINESS MODEL CANVAS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7410" name="Picture 2" descr="C:\Users\Bara\DIPLOMA THESIS\xNFFVaRdObW5JIVL-F4C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714" y="1124744"/>
            <a:ext cx="8666572" cy="544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Obrázek 3" descr="C:\Users\Bara\DIPLOMA THESIS\a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45606">
            <a:off x="753894" y="867869"/>
            <a:ext cx="8103476" cy="611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300000"/>
            </a:camera>
            <a:lightRig rig="threePt" dir="t"/>
          </a:scene3d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Picture: </a:t>
            </a:r>
            <a:r>
              <a:rPr kumimoji="0" lang="cs-CZ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cs-CZ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recommended</a:t>
            </a:r>
            <a:r>
              <a:rPr kumimoji="0" lang="cs-CZ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business model </a:t>
            </a:r>
            <a:r>
              <a:rPr kumimoji="0" lang="cs-CZ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for</a:t>
            </a:r>
            <a:r>
              <a:rPr kumimoji="0" lang="cs-CZ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Atelier Čarodějka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700" dirty="0" err="1" smtClean="0"/>
              <a:t>The</a:t>
            </a:r>
            <a:r>
              <a:rPr lang="cs-CZ" sz="3700" dirty="0" smtClean="0"/>
              <a:t> </a:t>
            </a:r>
            <a:r>
              <a:rPr lang="cs-CZ" sz="3700" dirty="0" err="1" smtClean="0"/>
              <a:t>recommended</a:t>
            </a:r>
            <a:r>
              <a:rPr lang="cs-CZ" sz="3700" dirty="0" smtClean="0"/>
              <a:t> business model </a:t>
            </a:r>
            <a:r>
              <a:rPr lang="cs-CZ" sz="3700" dirty="0" err="1" smtClean="0"/>
              <a:t>for</a:t>
            </a:r>
            <a:r>
              <a:rPr lang="cs-CZ" sz="3700" dirty="0" smtClean="0"/>
              <a:t> AČ </a:t>
            </a:r>
            <a:endParaRPr lang="en-GB" sz="3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700" dirty="0" smtClean="0"/>
              <a:t>CONCLUSIONS AND RECOMMENDATIONS</a:t>
            </a:r>
            <a:endParaRPr lang="en-GB" sz="3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cs-CZ" dirty="0" err="1" smtClean="0"/>
              <a:t>high</a:t>
            </a:r>
            <a:r>
              <a:rPr lang="en-GB" dirty="0" smtClean="0"/>
              <a:t>- </a:t>
            </a:r>
            <a:r>
              <a:rPr lang="en-GB" dirty="0"/>
              <a:t>quality unique business </a:t>
            </a:r>
            <a:r>
              <a:rPr lang="en-GB" dirty="0" smtClean="0"/>
              <a:t>model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Payment</a:t>
            </a:r>
            <a:r>
              <a:rPr lang="cs-CZ" dirty="0" smtClean="0"/>
              <a:t> </a:t>
            </a:r>
            <a:r>
              <a:rPr lang="cs-CZ" dirty="0" err="1" smtClean="0"/>
              <a:t>terminal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management</a:t>
            </a:r>
          </a:p>
          <a:p>
            <a:r>
              <a:rPr lang="cs-CZ" dirty="0" err="1" smtClean="0"/>
              <a:t>Focused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profitable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propositions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segments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it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latin typeface="Calibri"/>
              </a:rPr>
              <a:t>→</a:t>
            </a:r>
            <a:r>
              <a:rPr lang="cs-CZ" dirty="0" err="1" smtClean="0"/>
              <a:t>seasonal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SELECTED BIBLIOGRAPHY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b="1" dirty="0" err="1"/>
              <a:t>Chesbrough</a:t>
            </a:r>
            <a:r>
              <a:rPr lang="en-GB" b="1" dirty="0"/>
              <a:t>, Henry. 2007.</a:t>
            </a:r>
            <a:r>
              <a:rPr lang="en-GB" dirty="0"/>
              <a:t> Business model innovation: it's not just about technology anymore. </a:t>
            </a:r>
            <a:r>
              <a:rPr lang="en-GB" i="1" dirty="0"/>
              <a:t>Emerald Insight. </a:t>
            </a:r>
            <a:r>
              <a:rPr lang="en-GB" dirty="0"/>
              <a:t>[Online] 2007. [Cited: 20 10 2015.] http://www.emeraldinsight.com/doi/full/10.1108/10878570710833714. 1087-8572.</a:t>
            </a:r>
            <a:endParaRPr lang="cs-CZ" dirty="0"/>
          </a:p>
          <a:p>
            <a:r>
              <a:rPr lang="en-GB" b="1" dirty="0"/>
              <a:t>—. 2009.</a:t>
            </a:r>
            <a:r>
              <a:rPr lang="en-GB" dirty="0"/>
              <a:t> Business Model Innovation: Opportunities and Barriers. </a:t>
            </a:r>
            <a:r>
              <a:rPr lang="en-GB" i="1" dirty="0"/>
              <a:t>Business Model Community. </a:t>
            </a:r>
            <a:r>
              <a:rPr lang="en-GB" dirty="0"/>
              <a:t>[Online] 2009. [Cited: 30 8 2015.] http://www.businessmodelcommunity.com/fs/root/8oex8-chesbrough.pdf. 0024-6301.</a:t>
            </a:r>
            <a:endParaRPr lang="cs-CZ" dirty="0"/>
          </a:p>
          <a:p>
            <a:r>
              <a:rPr lang="en-GB" b="1" dirty="0"/>
              <a:t>Johnson, Mark W. 2010.</a:t>
            </a:r>
            <a:r>
              <a:rPr lang="en-GB" dirty="0"/>
              <a:t> A New Framework for Business Models. </a:t>
            </a:r>
            <a:r>
              <a:rPr lang="en-GB" i="1" dirty="0" err="1"/>
              <a:t>Harward</a:t>
            </a:r>
            <a:r>
              <a:rPr lang="en-GB" i="1" dirty="0"/>
              <a:t> Business Review. </a:t>
            </a:r>
            <a:r>
              <a:rPr lang="en-GB" dirty="0"/>
              <a:t>[Online] 21 1 2010. [Cited: 12 10 2015.] https://hbr.org/2010/01/is-your-business-model-a-myste-1.</a:t>
            </a:r>
            <a:endParaRPr lang="cs-CZ" dirty="0"/>
          </a:p>
          <a:p>
            <a:r>
              <a:rPr lang="en-GB" b="1" dirty="0" err="1"/>
              <a:t>Magretta</a:t>
            </a:r>
            <a:r>
              <a:rPr lang="en-GB" b="1" dirty="0"/>
              <a:t>, Joan. 2002.</a:t>
            </a:r>
            <a:r>
              <a:rPr lang="en-GB" dirty="0"/>
              <a:t> Harvard business review: Financial Management. </a:t>
            </a:r>
            <a:r>
              <a:rPr lang="en-GB" i="1" dirty="0"/>
              <a:t>Why Business Models Matter. </a:t>
            </a:r>
            <a:r>
              <a:rPr lang="en-GB" dirty="0"/>
              <a:t>[Online] 5 2002. [Cited: 12 6 2015.] https://hbr.org/2002/05/why-business-models-matter.</a:t>
            </a:r>
            <a:endParaRPr lang="cs-CZ" dirty="0"/>
          </a:p>
          <a:p>
            <a:r>
              <a:rPr lang="en-GB" b="1" dirty="0" err="1"/>
              <a:t>Mayura</a:t>
            </a:r>
            <a:r>
              <a:rPr lang="en-GB" b="1" dirty="0"/>
              <a:t>, Ash. 2015.</a:t>
            </a:r>
            <a:r>
              <a:rPr lang="en-GB" dirty="0"/>
              <a:t> No Problems in Your Business Model is a Problem. </a:t>
            </a:r>
            <a:r>
              <a:rPr lang="en-GB" i="1" dirty="0" err="1"/>
              <a:t>Leanstack</a:t>
            </a:r>
            <a:r>
              <a:rPr lang="en-GB" i="1" dirty="0"/>
              <a:t>. </a:t>
            </a:r>
            <a:r>
              <a:rPr lang="en-GB" dirty="0"/>
              <a:t>[Online] Spark59, Inc., 23 3 2015. [Cited: 11 8 2015.] http://leanstack.com/no-problems-in-your-business-model-is-a-problem/.</a:t>
            </a:r>
            <a:endParaRPr lang="cs-CZ" dirty="0"/>
          </a:p>
          <a:p>
            <a:r>
              <a:rPr lang="de-DE" b="1" dirty="0"/>
              <a:t>Morris, Michael, </a:t>
            </a:r>
            <a:r>
              <a:rPr lang="de-DE" b="1" dirty="0" err="1"/>
              <a:t>Schindehutte</a:t>
            </a:r>
            <a:r>
              <a:rPr lang="de-DE" b="1" dirty="0"/>
              <a:t>, </a:t>
            </a:r>
            <a:r>
              <a:rPr lang="de-DE" b="1" dirty="0" err="1"/>
              <a:t>Minet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Allen, Jeffrey. </a:t>
            </a:r>
            <a:r>
              <a:rPr lang="en-GB" b="1" dirty="0"/>
              <a:t>2002.</a:t>
            </a:r>
            <a:r>
              <a:rPr lang="en-GB" dirty="0"/>
              <a:t> The entrepreneur´s business model: toward a unified perspective. </a:t>
            </a:r>
            <a:r>
              <a:rPr lang="en-GB" i="1" dirty="0"/>
              <a:t>Journal of Business Research. </a:t>
            </a:r>
            <a:r>
              <a:rPr lang="en-GB" dirty="0"/>
              <a:t>[Online] 22 9 2002. [Cited: 15 6 2015.] http://www.emprendedoresparalasamericas.com/uploads/reports/a59860d3249b734b2b4a4583d9f68c6359599cfb.pdf. Journal of Business Research 58 (2005) 726–735.</a:t>
            </a:r>
            <a:endParaRPr lang="cs-CZ" dirty="0"/>
          </a:p>
          <a:p>
            <a:r>
              <a:rPr lang="de-DE" b="1" dirty="0"/>
              <a:t>Osterwalder, Alexander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Pigneur</a:t>
            </a:r>
            <a:r>
              <a:rPr lang="de-DE" b="1" dirty="0"/>
              <a:t>, Yves. 2010.</a:t>
            </a:r>
            <a:r>
              <a:rPr lang="de-DE" dirty="0"/>
              <a:t> </a:t>
            </a:r>
            <a:r>
              <a:rPr lang="en-GB" i="1" dirty="0"/>
              <a:t>Business Model Generation. </a:t>
            </a:r>
            <a:r>
              <a:rPr lang="en-GB" dirty="0"/>
              <a:t>New Jersey : John Wiley &amp; sons, Inc., 2010. 978-0470-87641-1.</a:t>
            </a:r>
            <a:endParaRPr lang="cs-CZ" dirty="0"/>
          </a:p>
          <a:p>
            <a:r>
              <a:rPr lang="en-GB" dirty="0"/>
              <a:t> </a:t>
            </a:r>
            <a:endParaRPr lang="cs-CZ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434</Words>
  <Application>Microsoft Office PowerPoint</Application>
  <PresentationFormat>Předvádění na obrazovce (4:3)</PresentationFormat>
  <Paragraphs>40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  Diploma Thesis Presentation  BUSINESS MODELS: Case study of Atelier Čarodějka </vt:lpstr>
      <vt:lpstr>Snímek 2</vt:lpstr>
      <vt:lpstr>AIMS OF THE DIPLOMA THESIS</vt:lpstr>
      <vt:lpstr>METHODOLOGY</vt:lpstr>
      <vt:lpstr>THE BUSINESS MODEL CANVAS</vt:lpstr>
      <vt:lpstr>The recommended business model for AČ </vt:lpstr>
      <vt:lpstr>CONCLUSIONS AND RECOMMENDATIONS</vt:lpstr>
      <vt:lpstr>SELECTED BIBLIOGRAPHY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Diploma Thesis Presentation  BUSINESS MODELS: Case study of Atelier Čarodějka </dc:title>
  <dc:creator>Bara</dc:creator>
  <cp:lastModifiedBy>Bara</cp:lastModifiedBy>
  <cp:revision>2</cp:revision>
  <dcterms:created xsi:type="dcterms:W3CDTF">2016-03-16T18:30:29Z</dcterms:created>
  <dcterms:modified xsi:type="dcterms:W3CDTF">2016-03-16T19:01:19Z</dcterms:modified>
</cp:coreProperties>
</file>