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69" r:id="rId5"/>
    <p:sldId id="259" r:id="rId6"/>
    <p:sldId id="260" r:id="rId7"/>
    <p:sldId id="264" r:id="rId8"/>
    <p:sldId id="261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BA Tomáš" initials="KT" lastIdx="11" clrIdx="0">
    <p:extLst>
      <p:ext uri="{19B8F6BF-5375-455C-9EA6-DF929625EA0E}">
        <p15:presenceInfo xmlns:p15="http://schemas.microsoft.com/office/powerpoint/2012/main" userId="S-1-5-21-854245398-1085031214-839522115-196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102" d="100"/>
          <a:sy n="102" d="100"/>
        </p:scale>
        <p:origin x="11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B0ED892-7477-4C66-9D72-238A6A5BFECB}" type="datetimeFigureOut">
              <a:rPr lang="cs-CZ" smtClean="0"/>
              <a:t>10.7.2020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84BC6-098F-4473-918F-5C66C85C9B1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3933056"/>
            <a:ext cx="6840760" cy="936104"/>
          </a:xfrm>
          <a:ln>
            <a:solidFill>
              <a:schemeClr val="bg2"/>
            </a:solidFill>
          </a:ln>
        </p:spPr>
        <p:txBody>
          <a:bodyPr/>
          <a:lstStyle/>
          <a:p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</a:rPr>
              <a:t>DIPLOMOVÁ PRÁCE</a:t>
            </a:r>
            <a:endParaRPr lang="cs-CZ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57042" y="4869161"/>
            <a:ext cx="6039294" cy="936104"/>
          </a:xfrm>
        </p:spPr>
        <p:txBody>
          <a:bodyPr>
            <a:normAutofit fontScale="92500" lnSpcReduction="20000"/>
          </a:bodyPr>
          <a:lstStyle/>
          <a:p>
            <a:endParaRPr lang="cs-CZ" sz="3200" b="1" dirty="0" smtClean="0"/>
          </a:p>
          <a:p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Bc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. Tomáš Kuba, </a:t>
            </a:r>
            <a:r>
              <a:rPr lang="cs-CZ" sz="32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DiS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.</a:t>
            </a:r>
          </a:p>
          <a:p>
            <a:endParaRPr lang="cs-CZ" dirty="0"/>
          </a:p>
        </p:txBody>
      </p:sp>
      <p:pic>
        <p:nvPicPr>
          <p:cNvPr id="5" name="obrázek 1" descr="logo_CZU_cerna_seda_300dpi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513" y="600708"/>
            <a:ext cx="3168352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21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8" y="2564904"/>
            <a:ext cx="7745505" cy="3384376"/>
          </a:xfrm>
        </p:spPr>
        <p:txBody>
          <a:bodyPr/>
          <a:lstStyle/>
          <a:p>
            <a:pPr marL="0" indent="0" algn="ctr">
              <a:spcAft>
                <a:spcPts val="1800"/>
              </a:spcAft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Metodika</a:t>
            </a:r>
          </a:p>
          <a:p>
            <a:r>
              <a:rPr lang="cs-CZ" dirty="0"/>
              <a:t>vlastní </a:t>
            </a:r>
            <a:r>
              <a:rPr lang="cs-CZ" dirty="0" smtClean="0"/>
              <a:t>šetření, </a:t>
            </a:r>
            <a:endParaRPr lang="cs-CZ" dirty="0"/>
          </a:p>
          <a:p>
            <a:r>
              <a:rPr lang="cs-CZ" dirty="0"/>
              <a:t>strukturovaný dotazník vlastní </a:t>
            </a:r>
            <a:r>
              <a:rPr lang="cs-CZ" dirty="0" smtClean="0"/>
              <a:t>konstrukce, </a:t>
            </a:r>
            <a:endParaRPr lang="cs-CZ" dirty="0"/>
          </a:p>
          <a:p>
            <a:r>
              <a:rPr lang="cs-CZ" dirty="0"/>
              <a:t>osobní distribuce náhodným </a:t>
            </a:r>
            <a:r>
              <a:rPr lang="cs-CZ" dirty="0" smtClean="0"/>
              <a:t>respondentům,</a:t>
            </a:r>
            <a:r>
              <a:rPr lang="cs-CZ" dirty="0"/>
              <a:t> </a:t>
            </a:r>
          </a:p>
          <a:p>
            <a:r>
              <a:rPr lang="cs-CZ" dirty="0"/>
              <a:t>SWOT </a:t>
            </a:r>
            <a:r>
              <a:rPr lang="cs-CZ" dirty="0" smtClean="0"/>
              <a:t>analýza,</a:t>
            </a:r>
            <a:endParaRPr lang="cs-CZ" dirty="0"/>
          </a:p>
          <a:p>
            <a:r>
              <a:rPr lang="cs-CZ" dirty="0"/>
              <a:t>komparace </a:t>
            </a:r>
            <a:r>
              <a:rPr lang="cs-CZ" dirty="0" smtClean="0"/>
              <a:t>výsledků.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832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8" y="2420888"/>
            <a:ext cx="7745505" cy="4021831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Výzkumná zjištění</a:t>
            </a:r>
          </a:p>
          <a:p>
            <a:pPr algn="just">
              <a:spcAft>
                <a:spcPts val="600"/>
              </a:spcAft>
            </a:pPr>
            <a:r>
              <a:rPr lang="cs-CZ" dirty="0"/>
              <a:t>Úloha malých a středních podniků ve zkoumaných regionech je klíčová jak z pohledu zaměstnávání, tak z pohledu dodávky zboží i služeb, které obyvatelé odebírají. </a:t>
            </a:r>
          </a:p>
          <a:p>
            <a:pPr algn="just">
              <a:spcAft>
                <a:spcPts val="600"/>
              </a:spcAft>
            </a:pPr>
            <a:r>
              <a:rPr lang="cs-CZ" dirty="0"/>
              <a:t>Většina respondentů by uvítala možnost zaměstnání ve velkém podniku oproti malým, které charakterizují jako jistější a stabilnější.</a:t>
            </a:r>
          </a:p>
          <a:p>
            <a:pPr algn="just"/>
            <a:r>
              <a:rPr lang="cs-CZ" dirty="0"/>
              <a:t>Malé a střední podniky v předmětných regionech zaměstnávají většinu pracujících.  </a:t>
            </a:r>
          </a:p>
          <a:p>
            <a:pPr marL="0" indent="0" algn="ctr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7546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329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33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</a:p>
          <a:p>
            <a:pPr lvl="0">
              <a:spcAft>
                <a:spcPts val="600"/>
              </a:spcAft>
            </a:pPr>
            <a:r>
              <a:rPr lang="cs-CZ" sz="2600" dirty="0"/>
              <a:t>V Jaroměři jsou malé a střední podniky vnímány spíše jako příležitost, ve Dvoře Králové jako variabilita.</a:t>
            </a:r>
          </a:p>
          <a:p>
            <a:pPr lvl="0">
              <a:spcAft>
                <a:spcPts val="600"/>
              </a:spcAft>
            </a:pPr>
            <a:r>
              <a:rPr lang="cs-CZ" sz="2600" dirty="0"/>
              <a:t>Malé a střední podniky jsou zde jednoznačně klíčové, velké podniky zde takřka nepůsobí, maximálně jako pobočky celonárodních firem.</a:t>
            </a:r>
          </a:p>
          <a:p>
            <a:pPr>
              <a:spcAft>
                <a:spcPts val="600"/>
              </a:spcAft>
            </a:pPr>
            <a:r>
              <a:rPr lang="cs-CZ" sz="2600" dirty="0"/>
              <a:t>Zjištění obstrukcí a obavy vedoucí ke stagnaci malého a středního podnikání.</a:t>
            </a:r>
          </a:p>
          <a:p>
            <a:r>
              <a:rPr lang="cs-CZ" sz="2600" dirty="0"/>
              <a:t>Malé podniky jsou dle občanů motivací pro mladé lidi, aby z měst neodcházeli.</a:t>
            </a:r>
          </a:p>
          <a:p>
            <a:pPr marL="0" indent="0" algn="ctr">
              <a:spcAft>
                <a:spcPts val="1200"/>
              </a:spcAft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803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3140968"/>
            <a:ext cx="7776864" cy="1584176"/>
          </a:xfrm>
        </p:spPr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42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ZADÁNÍ DIPLOMOVÉ PRÁCE</a:t>
            </a:r>
            <a:endParaRPr lang="cs-CZ" sz="4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977208" cy="2253972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Význam malého a 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středního podnikání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 rozvoj regionu</a:t>
            </a: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52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492896"/>
            <a:ext cx="8496944" cy="3877815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Autor práce: </a:t>
            </a:r>
            <a:r>
              <a:rPr lang="cs-CZ" sz="2200" b="1" dirty="0" smtClean="0"/>
              <a:t>		</a:t>
            </a:r>
            <a:r>
              <a:rPr lang="cs-CZ" sz="2200" b="1" dirty="0" smtClean="0">
                <a:solidFill>
                  <a:schemeClr val="tx1"/>
                </a:solidFill>
              </a:rPr>
              <a:t>Bc. Tomáš Kuba, </a:t>
            </a:r>
            <a:r>
              <a:rPr lang="cs-CZ" sz="2200" b="1" dirty="0" err="1" smtClean="0">
                <a:solidFill>
                  <a:schemeClr val="tx1"/>
                </a:solidFill>
              </a:rPr>
              <a:t>DiS</a:t>
            </a:r>
            <a:r>
              <a:rPr lang="cs-CZ" sz="2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Studijní program:</a:t>
            </a:r>
            <a:r>
              <a:rPr lang="cs-CZ" sz="2200" b="1" dirty="0" smtClean="0"/>
              <a:t>	</a:t>
            </a:r>
            <a:r>
              <a:rPr lang="cs-CZ" sz="2200" b="1" dirty="0" smtClean="0">
                <a:solidFill>
                  <a:schemeClr val="tx1"/>
                </a:solidFill>
              </a:rPr>
              <a:t>Rozvoj venkova a zemědělství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Obor:</a:t>
            </a:r>
            <a:r>
              <a:rPr lang="cs-CZ" sz="2200" b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200" b="1" dirty="0" smtClean="0"/>
              <a:t>		</a:t>
            </a:r>
            <a:r>
              <a:rPr lang="cs-CZ" sz="2200" b="1" dirty="0" smtClean="0">
                <a:solidFill>
                  <a:schemeClr val="tx1"/>
                </a:solidFill>
              </a:rPr>
              <a:t>Rozvoj venkovského prostoru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Vedoucí práce:</a:t>
            </a:r>
            <a:r>
              <a:rPr lang="cs-CZ" sz="2200" b="1" dirty="0" smtClean="0"/>
              <a:t>		</a:t>
            </a:r>
            <a:r>
              <a:rPr lang="cs-CZ" sz="2200" b="1" dirty="0" smtClean="0">
                <a:solidFill>
                  <a:schemeClr val="tx1"/>
                </a:solidFill>
              </a:rPr>
              <a:t>RNDr. Milan Skalický, Ph.D.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Garantující pracoviště: </a:t>
            </a:r>
            <a:r>
              <a:rPr lang="cs-CZ" sz="2200" b="1" dirty="0" smtClean="0"/>
              <a:t>	</a:t>
            </a:r>
            <a:r>
              <a:rPr lang="cs-CZ" sz="2200" b="1" dirty="0" smtClean="0">
                <a:solidFill>
                  <a:schemeClr val="tx1"/>
                </a:solidFill>
              </a:rPr>
              <a:t>Katedra Botaniky a fyziologie rostlin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5">
                    <a:lumMod val="50000"/>
                  </a:schemeClr>
                </a:solidFill>
              </a:rPr>
              <a:t>Jazyk práce:</a:t>
            </a:r>
            <a:r>
              <a:rPr lang="cs-CZ" sz="2200" b="1" dirty="0" smtClean="0"/>
              <a:t>		</a:t>
            </a:r>
            <a:r>
              <a:rPr lang="cs-CZ" sz="2200" b="1" dirty="0" smtClean="0">
                <a:solidFill>
                  <a:schemeClr val="tx1"/>
                </a:solidFill>
              </a:rPr>
              <a:t>Český jazyk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527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8" y="2780928"/>
            <a:ext cx="7745505" cy="305286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vytvoření co nejpříznivější podmínky a prostředí pro založení a fungování </a:t>
            </a:r>
            <a:r>
              <a:rPr lang="cs-CZ" dirty="0" smtClean="0"/>
              <a:t>podniků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role podnikání v ekonomickém a společenském rozvoji jednotlivých </a:t>
            </a:r>
            <a:r>
              <a:rPr lang="cs-CZ" dirty="0" smtClean="0"/>
              <a:t>krajů</a:t>
            </a:r>
            <a:endParaRPr lang="cs-CZ" dirty="0"/>
          </a:p>
          <a:p>
            <a:r>
              <a:rPr lang="cs-CZ" dirty="0"/>
              <a:t>analýza a porovnání krajů regionu NUTS II Severovýchod, s konkrétním příkladem na městech Dvůr Králové nad Labem a Jaroměř,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522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04864"/>
            <a:ext cx="7745505" cy="4464496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Hypotézy</a:t>
            </a:r>
          </a:p>
          <a:p>
            <a:pPr algn="just">
              <a:spcAft>
                <a:spcPts val="600"/>
              </a:spcAft>
            </a:pPr>
            <a:r>
              <a:rPr lang="cs-CZ" b="1" dirty="0"/>
              <a:t>Hypotéza 1:</a:t>
            </a:r>
            <a:r>
              <a:rPr lang="cs-CZ" dirty="0"/>
              <a:t> V regionu měst Dvůr Králové nad Labem a Jaroměř má MSP nezanedbatelný vliv na rozvoj regionu a jeho ekonomiku. </a:t>
            </a:r>
          </a:p>
          <a:p>
            <a:pPr algn="just">
              <a:spcAft>
                <a:spcPts val="600"/>
              </a:spcAft>
            </a:pPr>
            <a:r>
              <a:rPr lang="cs-CZ" b="1" dirty="0"/>
              <a:t>Hypotéza 2:</a:t>
            </a:r>
            <a:r>
              <a:rPr lang="cs-CZ" dirty="0"/>
              <a:t> V regionu Severovýchod je zaměstnání v podnicích, spadajících do malého a středního podnikání veřejností, vnímáno jako rovnocenná příležitost k zaměstnání u velkých podniků. </a:t>
            </a:r>
          </a:p>
          <a:p>
            <a:pPr algn="just"/>
            <a:r>
              <a:rPr lang="cs-CZ" b="1" dirty="0"/>
              <a:t>Hypotéza 3:</a:t>
            </a:r>
            <a:r>
              <a:rPr lang="cs-CZ" dirty="0"/>
              <a:t> MSP se podílí nejméně z </a:t>
            </a:r>
            <a:r>
              <a:rPr lang="cs-CZ" dirty="0" smtClean="0"/>
              <a:t>50% </a:t>
            </a:r>
            <a:r>
              <a:rPr lang="cs-CZ" dirty="0"/>
              <a:t>na zaměstnanosti v regionu</a:t>
            </a:r>
            <a:r>
              <a:rPr lang="cs-CZ" dirty="0" smtClean="0"/>
              <a:t>.</a:t>
            </a:r>
          </a:p>
          <a:p>
            <a:pPr algn="just"/>
            <a:endParaRPr lang="cs-CZ" sz="2800" dirty="0"/>
          </a:p>
          <a:p>
            <a:pPr marL="0" indent="0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9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36724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Kritéria pro vymezení MSP</a:t>
            </a:r>
            <a:endParaRPr lang="cs-CZ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cs-CZ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cs-CZ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cs-CZ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35577"/>
              </p:ext>
            </p:extLst>
          </p:nvPr>
        </p:nvGraphicFramePr>
        <p:xfrm>
          <a:off x="730141" y="3717032"/>
          <a:ext cx="774550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522">
                  <a:extLst>
                    <a:ext uri="{9D8B030D-6E8A-4147-A177-3AD203B41FA5}">
                      <a16:colId xmlns:a16="http://schemas.microsoft.com/office/drawing/2014/main" val="119549408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08396104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4034614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624499951"/>
                    </a:ext>
                  </a:extLst>
                </a:gridCol>
                <a:gridCol w="2360583">
                  <a:extLst>
                    <a:ext uri="{9D8B030D-6E8A-4147-A177-3AD203B41FA5}">
                      <a16:colId xmlns:a16="http://schemas.microsoft.com/office/drawing/2014/main" val="4030883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OBRAT</a:t>
                      </a:r>
                      <a:endParaRPr lang="cs-CZ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NEBO</a:t>
                      </a:r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BILANČNÍ SUMA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760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Střední podnik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&lt; 250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≤ 50 mil. EUR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≤ 43 mil. EUR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6419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Malý podnik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&lt; 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≤ 10 mil. EUR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≤ 10 mil. EUR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4482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Mikropodnik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&lt; 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≤ 2 </a:t>
                      </a:r>
                      <a:r>
                        <a:rPr lang="cs-CZ" sz="1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mil</a:t>
                      </a: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EUR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≤ </a:t>
                      </a:r>
                      <a:r>
                        <a:rPr lang="cs-CZ" sz="1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 </a:t>
                      </a: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mil. EUR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5984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4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376298"/>
              </p:ext>
            </p:extLst>
          </p:nvPr>
        </p:nvGraphicFramePr>
        <p:xfrm>
          <a:off x="688489" y="2134476"/>
          <a:ext cx="7756264" cy="4636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132">
                  <a:extLst>
                    <a:ext uri="{9D8B030D-6E8A-4147-A177-3AD203B41FA5}">
                      <a16:colId xmlns:a16="http://schemas.microsoft.com/office/drawing/2014/main" val="4098935719"/>
                    </a:ext>
                  </a:extLst>
                </a:gridCol>
                <a:gridCol w="3878132">
                  <a:extLst>
                    <a:ext uri="{9D8B030D-6E8A-4147-A177-3AD203B41FA5}">
                      <a16:colId xmlns:a16="http://schemas.microsoft.com/office/drawing/2014/main" val="1057060835"/>
                    </a:ext>
                  </a:extLst>
                </a:gridCol>
              </a:tblGrid>
              <a:tr h="36974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VÝHODY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NEVÝHODY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449383"/>
                  </a:ext>
                </a:extLst>
              </a:tr>
              <a:tr h="125361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6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6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 smtClean="0"/>
                        <a:t>jednodušší řídící představa 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složitější či nákladnější přístup ke kapitálu, informacím, zdrojům a znalostem,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často špatná orientace ve správních, legislativních a daňových předpisech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308530"/>
                  </a:ext>
                </a:extLst>
              </a:tr>
              <a:tr h="78715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možnost pružně reagovat na změny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větší citlivost na požadavky trhu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6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 smtClean="0"/>
                        <a:t>slabý důraz na marketing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170352"/>
                  </a:ext>
                </a:extLst>
              </a:tr>
              <a:tr h="1020388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poměrně vysoká schopnost absorpce pracovních sil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tvorba příležitostí k získání příjmů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nedostatek financí pro vzdělané zaměstnance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odborníky v oboru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307673"/>
                  </a:ext>
                </a:extLst>
              </a:tr>
              <a:tr h="106364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6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 smtClean="0"/>
                        <a:t>schopnost působit jako dodavatelé velkých podniků 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ztížená možnost pro samostatné podnikání na zahraničních trzích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relativně vysoká závislost na dodavatelích a odběratelích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539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18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9"/>
            <a:ext cx="8640959" cy="46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3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malého a středního podnikání</a:t>
            </a: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</a:t>
            </a:r>
            <a:r>
              <a:rPr lang="cs-CZ" sz="2600" dirty="0" smtClean="0">
                <a:solidFill>
                  <a:schemeClr val="tx1"/>
                </a:solidFill>
              </a:rPr>
              <a:t>Doprava,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Integrovaný regionální operační </a:t>
            </a:r>
            <a:r>
              <a:rPr lang="cs-CZ" sz="2600" dirty="0" smtClean="0">
                <a:solidFill>
                  <a:schemeClr val="tx1"/>
                </a:solidFill>
              </a:rPr>
              <a:t>program,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Výzkum vývoj a </a:t>
            </a:r>
            <a:r>
              <a:rPr lang="cs-CZ" sz="2600" dirty="0" smtClean="0">
                <a:solidFill>
                  <a:schemeClr val="tx1"/>
                </a:solidFill>
              </a:rPr>
              <a:t>vzdělávání,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Životní </a:t>
            </a:r>
            <a:r>
              <a:rPr lang="cs-CZ" sz="2600" dirty="0" smtClean="0">
                <a:solidFill>
                  <a:schemeClr val="tx1"/>
                </a:solidFill>
              </a:rPr>
              <a:t>prostředí,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Program rozvoje </a:t>
            </a:r>
            <a:r>
              <a:rPr lang="cs-CZ" sz="2600" dirty="0" smtClean="0">
                <a:solidFill>
                  <a:schemeClr val="tx1"/>
                </a:solidFill>
              </a:rPr>
              <a:t>venkova,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</a:t>
            </a:r>
            <a:r>
              <a:rPr lang="cs-CZ" sz="2600" dirty="0" smtClean="0">
                <a:solidFill>
                  <a:schemeClr val="tx1"/>
                </a:solidFill>
              </a:rPr>
              <a:t>Zaměstnanost,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Technická </a:t>
            </a:r>
            <a:r>
              <a:rPr lang="cs-CZ" sz="2600" dirty="0" smtClean="0">
                <a:solidFill>
                  <a:schemeClr val="tx1"/>
                </a:solidFill>
              </a:rPr>
              <a:t>pomoc,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Praha – pól </a:t>
            </a:r>
            <a:r>
              <a:rPr lang="cs-CZ" sz="2600" dirty="0" smtClean="0">
                <a:solidFill>
                  <a:schemeClr val="tx1"/>
                </a:solidFill>
              </a:rPr>
              <a:t>růst,</a:t>
            </a:r>
          </a:p>
          <a:p>
            <a:pPr marL="719138" indent="-719138"/>
            <a:r>
              <a:rPr lang="cs-CZ" dirty="0"/>
              <a:t>Operační program Rybářství 2014 – </a:t>
            </a:r>
            <a:r>
              <a:rPr lang="cs-CZ" dirty="0" smtClean="0"/>
              <a:t>2020</a:t>
            </a:r>
            <a:endParaRPr lang="cs-CZ" sz="2600" dirty="0">
              <a:solidFill>
                <a:schemeClr val="tx1"/>
              </a:solidFill>
            </a:endParaRPr>
          </a:p>
          <a:p>
            <a:pPr marL="719138" indent="-719138"/>
            <a:r>
              <a:rPr lang="cs-CZ" sz="2600" dirty="0">
                <a:solidFill>
                  <a:schemeClr val="tx1"/>
                </a:solidFill>
              </a:rPr>
              <a:t>Operační program Podnikání a inovace pro konkurenceschopnost</a:t>
            </a:r>
          </a:p>
          <a:p>
            <a:pPr marL="0" indent="0" algn="ctr">
              <a:spcAft>
                <a:spcPts val="600"/>
              </a:spcAft>
              <a:buNone/>
            </a:pPr>
            <a:endParaRPr lang="cs-CZ" sz="26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712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krajů NUTS II Severovýchod Královéhradecký kraj</a:t>
            </a:r>
            <a:endParaRPr lang="cs-CZ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z</a:t>
            </a:r>
            <a:r>
              <a:rPr lang="cs-CZ" dirty="0" smtClean="0"/>
              <a:t>aměstnanost,</a:t>
            </a:r>
            <a:endParaRPr lang="cs-CZ" dirty="0"/>
          </a:p>
          <a:p>
            <a:r>
              <a:rPr lang="cs-CZ" dirty="0"/>
              <a:t>zemědělsko-průmyslový s bohatě rozvinutým cestovním </a:t>
            </a:r>
            <a:r>
              <a:rPr lang="cs-CZ" dirty="0" smtClean="0"/>
              <a:t>ruchem,</a:t>
            </a:r>
            <a:endParaRPr lang="cs-CZ" dirty="0"/>
          </a:p>
          <a:p>
            <a:r>
              <a:rPr lang="cs-CZ" dirty="0"/>
              <a:t>průmyslové </a:t>
            </a:r>
            <a:r>
              <a:rPr lang="cs-CZ" dirty="0" smtClean="0"/>
              <a:t>zóny,</a:t>
            </a:r>
            <a:endParaRPr lang="cs-CZ" dirty="0"/>
          </a:p>
          <a:p>
            <a:r>
              <a:rPr lang="cs-CZ" dirty="0"/>
              <a:t>š</a:t>
            </a:r>
            <a:r>
              <a:rPr lang="cs-CZ" dirty="0" smtClean="0"/>
              <a:t>kolství,</a:t>
            </a:r>
            <a:endParaRPr lang="cs-CZ" dirty="0"/>
          </a:p>
          <a:p>
            <a:r>
              <a:rPr lang="cs-CZ" dirty="0"/>
              <a:t>podíl MPS a velkých </a:t>
            </a:r>
            <a:r>
              <a:rPr lang="cs-CZ" dirty="0" smtClean="0"/>
              <a:t>podniků.</a:t>
            </a:r>
            <a:endParaRPr lang="cs-CZ" dirty="0"/>
          </a:p>
          <a:p>
            <a:pPr marL="0" indent="0" algn="just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malého a středního podnikání pro rozvoj regionu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511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255</TotalTime>
  <Words>695</Words>
  <Application>Microsoft Office PowerPoint</Application>
  <PresentationFormat>Předvádění na obrazovce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Times New Roman</vt:lpstr>
      <vt:lpstr>Wingdings</vt:lpstr>
      <vt:lpstr>Tvrdý obal</vt:lpstr>
      <vt:lpstr>DIPLOMOVÁ PRÁCE</vt:lpstr>
      <vt:lpstr>ZADÁNÍ DIPLOMOVÉ PRÁCE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Význam malého a středního podnikání pro rozvoj regionu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</dc:title>
  <dc:creator>Tomáš</dc:creator>
  <cp:lastModifiedBy>KUBA Tomáš</cp:lastModifiedBy>
  <cp:revision>25</cp:revision>
  <dcterms:created xsi:type="dcterms:W3CDTF">2018-10-20T16:07:25Z</dcterms:created>
  <dcterms:modified xsi:type="dcterms:W3CDTF">2020-07-10T12:02:41Z</dcterms:modified>
</cp:coreProperties>
</file>