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852730-E16F-275E-C55F-C58A0DCEB7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0514" y="648305"/>
            <a:ext cx="8563429" cy="3402527"/>
          </a:xfrm>
        </p:spPr>
        <p:txBody>
          <a:bodyPr/>
          <a:lstStyle/>
          <a:p>
            <a:pPr algn="ctr"/>
            <a:r>
              <a:rPr lang="cs-CZ" sz="3200" dirty="0"/>
              <a:t>Bakalářská práce</a:t>
            </a:r>
            <a:br>
              <a:rPr lang="cs-CZ" sz="3200" dirty="0"/>
            </a:br>
            <a:br>
              <a:rPr lang="cs-CZ" dirty="0"/>
            </a:br>
            <a:r>
              <a:rPr lang="cs-CZ" sz="4400" b="1" dirty="0"/>
              <a:t>Analýza dotačních možností v oblasti lesního hospodářství</a:t>
            </a:r>
            <a:br>
              <a:rPr lang="cs-CZ" sz="4400" b="1" dirty="0"/>
            </a:br>
            <a:endParaRPr lang="cs-CZ" sz="44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E565B9-2B17-80EC-39D9-FC0870AA7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450081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sz="2800" b="1" dirty="0"/>
              <a:t>Andrea Sýkorová</a:t>
            </a:r>
          </a:p>
          <a:p>
            <a:pPr algn="ctr"/>
            <a:endParaRPr lang="cs-CZ" sz="2400" b="1" dirty="0"/>
          </a:p>
          <a:p>
            <a:pPr algn="ctr"/>
            <a:r>
              <a:rPr lang="cs-CZ" sz="2400" dirty="0"/>
              <a:t>Vedoucí práce: Ing. Radek </a:t>
            </a:r>
            <a:r>
              <a:rPr lang="cs-CZ" sz="2400" dirty="0" err="1"/>
              <a:t>Rinn</a:t>
            </a:r>
            <a:r>
              <a:rPr lang="cs-CZ" sz="2400" dirty="0"/>
              <a:t>, Ph.D. </a:t>
            </a:r>
          </a:p>
        </p:txBody>
      </p:sp>
    </p:spTree>
    <p:extLst>
      <p:ext uri="{BB962C8B-B14F-4D97-AF65-F5344CB8AC3E}">
        <p14:creationId xmlns:p14="http://schemas.microsoft.com/office/powerpoint/2010/main" val="296375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159B5-EB80-D88E-AB49-402E361C6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/>
          <a:lstStyle/>
          <a:p>
            <a:r>
              <a:rPr lang="cs-CZ" dirty="0"/>
              <a:t>Evropské dotační programy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DA44C-1A5D-AE35-D75D-F0CC34A60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09487"/>
            <a:ext cx="8596668" cy="473891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Nejednotnost, roztříštěnost</a:t>
            </a:r>
          </a:p>
          <a:p>
            <a:r>
              <a:rPr lang="cs-CZ" b="1" dirty="0"/>
              <a:t>Evropský zemědělský fond pro rozvoj venkova</a:t>
            </a:r>
          </a:p>
          <a:p>
            <a:pPr marL="0" indent="0">
              <a:buNone/>
            </a:pPr>
            <a:r>
              <a:rPr lang="cs-CZ" dirty="0"/>
              <a:t>Historicky 90% finančních prostředků šlo do zemědělství – </a:t>
            </a:r>
            <a:r>
              <a:rPr lang="cs-CZ" b="1" dirty="0"/>
              <a:t>149,5 mld. Kč</a:t>
            </a:r>
            <a:r>
              <a:rPr lang="cs-CZ" dirty="0"/>
              <a:t>, programové období 2007-2013 </a:t>
            </a:r>
          </a:p>
          <a:p>
            <a:pPr marL="0" indent="0">
              <a:buNone/>
            </a:pPr>
            <a:r>
              <a:rPr lang="cs-CZ" i="1" dirty="0"/>
              <a:t>Oblast příspěvků</a:t>
            </a:r>
            <a:r>
              <a:rPr lang="cs-CZ" dirty="0"/>
              <a:t>: rozvoj, restrukturalizaci a inovaci lesnictví</a:t>
            </a:r>
          </a:p>
          <a:p>
            <a:r>
              <a:rPr lang="cs-CZ" b="1" dirty="0"/>
              <a:t>Společná zemědělská politika (SZP) 2014-2020</a:t>
            </a:r>
          </a:p>
          <a:p>
            <a:pPr marL="0" indent="0">
              <a:buNone/>
            </a:pPr>
            <a:r>
              <a:rPr lang="cs-CZ" dirty="0"/>
              <a:t>Finanční podpora </a:t>
            </a:r>
            <a:r>
              <a:rPr lang="cs-CZ" b="1" dirty="0"/>
              <a:t>217 mld. Kč</a:t>
            </a:r>
            <a:r>
              <a:rPr lang="cs-CZ" dirty="0"/>
              <a:t>, prodloužení období do r. 2022 (covid)</a:t>
            </a:r>
          </a:p>
          <a:p>
            <a:pPr marL="0" indent="0">
              <a:buNone/>
            </a:pPr>
            <a:r>
              <a:rPr lang="cs-CZ" b="1" dirty="0"/>
              <a:t>Změna pilířové struktury</a:t>
            </a:r>
            <a:r>
              <a:rPr lang="cs-CZ" dirty="0"/>
              <a:t>: Politika přímé podpory a tržních opatření a Politika rozvoje venkova </a:t>
            </a:r>
          </a:p>
          <a:p>
            <a:pPr marL="0" indent="0">
              <a:buNone/>
            </a:pPr>
            <a:r>
              <a:rPr lang="cs-CZ" dirty="0"/>
              <a:t>- změna systému fungování – zvolení principu subsidiarity (větší autonomie pro členské státi při sestavování strategických plánů dle potřeb a s unijními cíli)</a:t>
            </a:r>
          </a:p>
          <a:p>
            <a:pPr marL="0" indent="0">
              <a:buNone/>
            </a:pPr>
            <a:r>
              <a:rPr lang="cs-CZ" dirty="0"/>
              <a:t>- kladen důraz na ekologické požadavky</a:t>
            </a:r>
          </a:p>
          <a:p>
            <a:pPr marL="0" indent="0">
              <a:buNone/>
            </a:pPr>
            <a:r>
              <a:rPr lang="cs-CZ" dirty="0"/>
              <a:t>- stávající alokace SZP </a:t>
            </a:r>
            <a:r>
              <a:rPr lang="cs-CZ" b="1" dirty="0"/>
              <a:t>95 mld. euro</a:t>
            </a:r>
          </a:p>
        </p:txBody>
      </p:sp>
    </p:spTree>
    <p:extLst>
      <p:ext uri="{BB962C8B-B14F-4D97-AF65-F5344CB8AC3E}">
        <p14:creationId xmlns:p14="http://schemas.microsoft.com/office/powerpoint/2010/main" val="2567475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5817E3-2123-6526-7464-C1248B923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33714"/>
          </a:xfrm>
        </p:spPr>
        <p:txBody>
          <a:bodyPr>
            <a:normAutofit/>
          </a:bodyPr>
          <a:lstStyle/>
          <a:p>
            <a:r>
              <a:rPr lang="cs-CZ" dirty="0"/>
              <a:t>Evropské dotační programy </a:t>
            </a:r>
            <a:br>
              <a:rPr lang="cs-CZ" dirty="0"/>
            </a:br>
            <a:r>
              <a:rPr lang="cs-CZ" dirty="0"/>
              <a:t>Program rozvoje venkova (PRV)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7091FD-C22A-2C5B-BF6D-A4CC9F647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973943"/>
            <a:ext cx="8955314" cy="4412343"/>
          </a:xfrm>
        </p:spPr>
        <p:txBody>
          <a:bodyPr/>
          <a:lstStyle/>
          <a:p>
            <a:r>
              <a:rPr lang="cs-CZ" dirty="0"/>
              <a:t>Strategický program EU</a:t>
            </a:r>
          </a:p>
          <a:p>
            <a:r>
              <a:rPr lang="cs-CZ" dirty="0"/>
              <a:t>Alokace určená pro oblast zemědělství a lesnictví byla následující:</a:t>
            </a:r>
          </a:p>
          <a:p>
            <a:pPr marL="0" indent="0">
              <a:buNone/>
            </a:pPr>
            <a:r>
              <a:rPr lang="cs-CZ" dirty="0"/>
              <a:t>- přes </a:t>
            </a:r>
            <a:r>
              <a:rPr lang="cs-CZ" b="1" u="sng" dirty="0"/>
              <a:t>1,9 mld. Kč</a:t>
            </a:r>
            <a:r>
              <a:rPr lang="cs-CZ" u="sng" dirty="0"/>
              <a:t> </a:t>
            </a:r>
            <a:r>
              <a:rPr lang="cs-CZ" dirty="0"/>
              <a:t>do lesnictví (programové období 2007-2013) – 4 osy/6 opatření;</a:t>
            </a:r>
          </a:p>
          <a:p>
            <a:pPr marL="0" indent="0">
              <a:buNone/>
            </a:pPr>
            <a:r>
              <a:rPr lang="cs-CZ" dirty="0"/>
              <a:t>- ve výši </a:t>
            </a:r>
            <a:r>
              <a:rPr lang="cs-CZ" b="1" i="1" dirty="0"/>
              <a:t>96 mld. Kč</a:t>
            </a:r>
            <a:r>
              <a:rPr lang="cs-CZ" dirty="0"/>
              <a:t>, z toho do lesnictví, v rámci 15 kol žádostí, činila alokace </a:t>
            </a:r>
            <a:r>
              <a:rPr lang="cs-CZ" b="1" u="sng" dirty="0"/>
              <a:t>10 mld. Kč</a:t>
            </a:r>
            <a:r>
              <a:rPr lang="cs-CZ" b="1" dirty="0"/>
              <a:t> </a:t>
            </a:r>
            <a:r>
              <a:rPr lang="cs-CZ" dirty="0"/>
              <a:t>(programové období 2014-2020).</a:t>
            </a:r>
          </a:p>
          <a:p>
            <a:r>
              <a:rPr lang="cs-CZ" b="1" dirty="0"/>
              <a:t>Cíle</a:t>
            </a:r>
            <a:r>
              <a:rPr lang="cs-CZ" dirty="0"/>
              <a:t>: obnova zachování a zlepšení ekosystémů závislých na zemědělství, investice pro konkurenceschopnost a inovace zemědělských podniků, podpora vstupu mladých lidí do zemědělství nebo krajinná infrastruktura</a:t>
            </a:r>
          </a:p>
          <a:p>
            <a:r>
              <a:rPr lang="cs-CZ" b="1" dirty="0"/>
              <a:t>Oblast lesnictví</a:t>
            </a:r>
            <a:r>
              <a:rPr lang="cs-CZ" dirty="0"/>
              <a:t>: Lesnická infrastruktura; Technika a technologie pro lesní hospodářství</a:t>
            </a:r>
          </a:p>
          <a:p>
            <a:r>
              <a:rPr lang="cs-CZ" dirty="0"/>
              <a:t>Ukončení programu PRV programovým obdobím 2014-2020</a:t>
            </a:r>
          </a:p>
        </p:txBody>
      </p:sp>
    </p:spTree>
    <p:extLst>
      <p:ext uri="{BB962C8B-B14F-4D97-AF65-F5344CB8AC3E}">
        <p14:creationId xmlns:p14="http://schemas.microsoft.com/office/powerpoint/2010/main" val="3869988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FBDC8-B323-7EB5-6392-81740232E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Evropské dotační programy</a:t>
            </a:r>
            <a:br>
              <a:rPr lang="cs-CZ" dirty="0"/>
            </a:br>
            <a:r>
              <a:rPr lang="cs-CZ" dirty="0"/>
              <a:t>Ostatní programy EU a budoucí vývoj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863C86-0F7D-C930-A862-D840EEB5C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771466" cy="4572000"/>
          </a:xfrm>
        </p:spPr>
        <p:txBody>
          <a:bodyPr>
            <a:normAutofit/>
          </a:bodyPr>
          <a:lstStyle/>
          <a:p>
            <a:r>
              <a:rPr lang="cs-CZ" dirty="0"/>
              <a:t>Lesní strategie přijata v r. 2023</a:t>
            </a:r>
          </a:p>
          <a:p>
            <a:r>
              <a:rPr lang="cs-CZ" b="1" dirty="0"/>
              <a:t>Opatření:</a:t>
            </a:r>
            <a:r>
              <a:rPr lang="cs-CZ" dirty="0"/>
              <a:t>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i="1" dirty="0"/>
              <a:t>Prosazování udržitelného obhospodařování lesů, využívání zdrojů na bázi dřeva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i="1" dirty="0"/>
              <a:t>Finanční pobídky pro vlastníky a správce lesů,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i="1" dirty="0"/>
              <a:t>Zvětšení velikosti a biologické rozmanitosti lesů,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i="1" dirty="0"/>
              <a:t>Prosazování alternativních druhů lesnické výroby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i="1" dirty="0"/>
              <a:t>Podpora využívání finanční podpory v rámci společné zemědělské politiky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i="1" dirty="0"/>
              <a:t>Poskytování vzdělávání a odborné přípravy pro pracovníky 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i="1" dirty="0"/>
              <a:t>Ochrana zbývajících původních a přírodních lesních porostů</a:t>
            </a:r>
          </a:p>
          <a:p>
            <a:pPr>
              <a:spcBef>
                <a:spcPts val="600"/>
              </a:spcBef>
            </a:pPr>
            <a:r>
              <a:rPr lang="cs-CZ" b="1" dirty="0"/>
              <a:t>Financování</a:t>
            </a:r>
            <a:r>
              <a:rPr lang="cs-CZ" dirty="0"/>
              <a:t>: ze soukromých prostředků (např. poplatky z činnosti), zbytek z fondu </a:t>
            </a:r>
            <a:r>
              <a:rPr lang="cs-CZ" i="1" dirty="0"/>
              <a:t>Horizon </a:t>
            </a:r>
            <a:r>
              <a:rPr lang="cs-CZ" i="1" dirty="0" err="1"/>
              <a:t>Europe</a:t>
            </a:r>
            <a:r>
              <a:rPr lang="cs-CZ" i="1" dirty="0"/>
              <a:t> </a:t>
            </a:r>
            <a:r>
              <a:rPr lang="cs-CZ" dirty="0"/>
              <a:t>(alokace </a:t>
            </a:r>
            <a:r>
              <a:rPr lang="cs-CZ" b="1" dirty="0"/>
              <a:t>2,3 bil. Kč</a:t>
            </a:r>
            <a:r>
              <a:rPr lang="cs-CZ" dirty="0"/>
              <a:t>)</a:t>
            </a:r>
          </a:p>
          <a:p>
            <a:pPr>
              <a:spcBef>
                <a:spcPts val="600"/>
              </a:spcBef>
            </a:pPr>
            <a:r>
              <a:rPr lang="cs-CZ" b="1" dirty="0"/>
              <a:t>Budoucí vývoj:</a:t>
            </a:r>
            <a:r>
              <a:rPr lang="cs-CZ" dirty="0"/>
              <a:t> přípravy na programové období končí r. 2027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b="1" dirty="0"/>
              <a:t> </a:t>
            </a:r>
            <a:r>
              <a:rPr lang="cs-CZ" dirty="0"/>
              <a:t>- nižší objem prostředků: </a:t>
            </a:r>
            <a:r>
              <a:rPr lang="cs-CZ" b="1" dirty="0"/>
              <a:t>550 mld. Kč</a:t>
            </a:r>
          </a:p>
        </p:txBody>
      </p:sp>
    </p:spTree>
    <p:extLst>
      <p:ext uri="{BB962C8B-B14F-4D97-AF65-F5344CB8AC3E}">
        <p14:creationId xmlns:p14="http://schemas.microsoft.com/office/powerpoint/2010/main" val="1598942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032AB-3E4A-45C8-879C-AD1060623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/>
          <a:lstStyle/>
          <a:p>
            <a:r>
              <a:rPr lang="cs-CZ" dirty="0"/>
              <a:t>Výsledky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24595A-3813-82A2-AE86-FDB76DD3E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6287"/>
            <a:ext cx="8596668" cy="4735076"/>
          </a:xfrm>
        </p:spPr>
        <p:txBody>
          <a:bodyPr/>
          <a:lstStyle/>
          <a:p>
            <a:r>
              <a:rPr lang="cs-CZ" b="1" dirty="0"/>
              <a:t>Ucelený přehled v oblasti dotační politiky</a:t>
            </a:r>
            <a:r>
              <a:rPr lang="cs-CZ" dirty="0"/>
              <a:t>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cs-CZ" dirty="0"/>
              <a:t>regionální dotace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cs-CZ" dirty="0"/>
              <a:t>národní dotace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cs-CZ" dirty="0"/>
              <a:t>mezinárodní dotace</a:t>
            </a:r>
          </a:p>
          <a:p>
            <a:r>
              <a:rPr lang="cs-CZ" dirty="0"/>
              <a:t>Lesnictví disponuje rozmanitým dotačním aparátem, který je dobrým základem pro podporu lesnictví.</a:t>
            </a:r>
          </a:p>
          <a:p>
            <a:r>
              <a:rPr lang="cs-CZ" b="1" dirty="0"/>
              <a:t>Navazující témata a rozpracování</a:t>
            </a:r>
            <a:r>
              <a:rPr lang="cs-CZ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Otázky intenzity a finanční přiměřenosti – efektivní vynaložení finanční prostředků a jejich přínosů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Dotační programy EU (konkretizace PRV, Ostatní programy EU)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Program adaptace – kůrovcové příspěvky (nesystémová podpora) – pomoc v boji s dopady kůrovcové kalamity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720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B69152-53E6-6C4E-7484-5DD82B3B7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5714"/>
          </a:xfrm>
        </p:spPr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8E2478-4188-A225-3AEB-3AD1DDBF2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5314"/>
            <a:ext cx="8596668" cy="5167085"/>
          </a:xfrm>
        </p:spPr>
        <p:txBody>
          <a:bodyPr/>
          <a:lstStyle/>
          <a:p>
            <a:r>
              <a:rPr lang="cs-CZ" dirty="0"/>
              <a:t>Dotace z jednotlivých zdrojů poskytují nezastupitelnou finanční podporu, sloužící k zachování a obnovu tuzemských lesů.</a:t>
            </a:r>
          </a:p>
          <a:p>
            <a:r>
              <a:rPr lang="cs-CZ" b="1" dirty="0"/>
              <a:t>Dotace v lesnictví </a:t>
            </a:r>
            <a:r>
              <a:rPr lang="cs-CZ" dirty="0"/>
              <a:t>je třeba chápat nejen jako finanční podporu vlastníků lesa a lesních hospodářů, ale jedná se v důsledku o investici do globálního životního prostředí: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	ochrana přírody, biodiverzity, posílení lesů (změny klimatu)</a:t>
            </a:r>
          </a:p>
          <a:p>
            <a:r>
              <a:rPr lang="cs-CZ" dirty="0"/>
              <a:t>Uvedené má </a:t>
            </a:r>
            <a:r>
              <a:rPr lang="cs-CZ" b="1" dirty="0"/>
              <a:t>pozitivní vliv </a:t>
            </a:r>
            <a:r>
              <a:rPr lang="cs-CZ" dirty="0"/>
              <a:t>nejen na životní prostředí, ale také na obyvatele a živočichy žijící v lesích. </a:t>
            </a:r>
          </a:p>
          <a:p>
            <a:r>
              <a:rPr lang="cs-CZ" b="1" dirty="0"/>
              <a:t>Rozvoj lesního průmyslu a hospodářského růstu </a:t>
            </a:r>
            <a:r>
              <a:rPr lang="cs-CZ" dirty="0"/>
              <a:t>– investice do modernizace technologií, inovací a vzdělávání</a:t>
            </a:r>
          </a:p>
          <a:p>
            <a:r>
              <a:rPr lang="cs-CZ" dirty="0"/>
              <a:t>Správné nastavení a řízení dotačních programů má potenciál podpořit </a:t>
            </a:r>
            <a:r>
              <a:rPr lang="cs-CZ" i="1" dirty="0"/>
              <a:t>udržitelné hospodaření s lesy, ochranu přírody a ekonomický rozvoj regionů</a:t>
            </a:r>
          </a:p>
          <a:p>
            <a:r>
              <a:rPr lang="cs-CZ" dirty="0"/>
              <a:t>Nezbytnost vývoje a optimalizace programů na aktuální potřeby a výzvy, kterým české lesnictví čelí.</a:t>
            </a:r>
          </a:p>
        </p:txBody>
      </p:sp>
    </p:spTree>
    <p:extLst>
      <p:ext uri="{BB962C8B-B14F-4D97-AF65-F5344CB8AC3E}">
        <p14:creationId xmlns:p14="http://schemas.microsoft.com/office/powerpoint/2010/main" val="1300735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E00289-90BE-0DD4-0155-F1CC871858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390840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9C27C4-6C23-4446-020F-E6B9FA7B2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696687"/>
          </a:xfrm>
        </p:spPr>
        <p:txBody>
          <a:bodyPr>
            <a:normAutofit/>
          </a:bodyPr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08F965-922D-5FAA-9051-5E4405559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6287"/>
            <a:ext cx="8596668" cy="4735076"/>
          </a:xfrm>
        </p:spPr>
        <p:txBody>
          <a:bodyPr/>
          <a:lstStyle/>
          <a:p>
            <a:r>
              <a:rPr lang="cs-CZ" sz="2000" dirty="0"/>
              <a:t>Lesy jsou citlivým ekosystémem reagujícím na změny</a:t>
            </a:r>
          </a:p>
          <a:p>
            <a:r>
              <a:rPr lang="cs-CZ" sz="2000" dirty="0"/>
              <a:t>Samotná péče o les se stává velice nákladnou, v takovém případě je možné zvážit finanční podporu z:</a:t>
            </a:r>
          </a:p>
          <a:p>
            <a:pPr marL="800100" lvl="2" indent="0">
              <a:buNone/>
            </a:pPr>
            <a:r>
              <a:rPr lang="cs-CZ" sz="1600" dirty="0"/>
              <a:t>- krajských dotačních titulů</a:t>
            </a:r>
          </a:p>
          <a:p>
            <a:pPr marL="800100" lvl="2" indent="0">
              <a:buNone/>
            </a:pPr>
            <a:r>
              <a:rPr lang="cs-CZ" sz="1600" dirty="0"/>
              <a:t>- národních dotačních titulů</a:t>
            </a:r>
          </a:p>
          <a:p>
            <a:pPr marL="800100" lvl="2" indent="0">
              <a:buNone/>
            </a:pPr>
            <a:r>
              <a:rPr lang="cs-CZ" sz="1600" dirty="0"/>
              <a:t>- evropských fondů</a:t>
            </a:r>
          </a:p>
          <a:p>
            <a:endParaRPr lang="cs-CZ" dirty="0"/>
          </a:p>
          <a:p>
            <a:r>
              <a:rPr lang="cs-CZ" dirty="0"/>
              <a:t>S využitím těchto zdrojů jsou však spojovány možná rizika</a:t>
            </a:r>
          </a:p>
          <a:p>
            <a:pPr marL="400050" lvl="1" indent="0">
              <a:buNone/>
            </a:pPr>
            <a:r>
              <a:rPr lang="cs-CZ" dirty="0"/>
              <a:t>- nárůst administrativy</a:t>
            </a:r>
          </a:p>
          <a:p>
            <a:pPr marL="400050" lvl="1" indent="0">
              <a:buNone/>
            </a:pPr>
            <a:r>
              <a:rPr lang="cs-CZ" dirty="0"/>
              <a:t>- rizika finanční (sankce)</a:t>
            </a:r>
          </a:p>
          <a:p>
            <a:pPr marL="400050" lvl="1" indent="0">
              <a:buNone/>
            </a:pPr>
            <a:r>
              <a:rPr lang="cs-CZ" dirty="0"/>
              <a:t>- nenaplnění cílů a konečných výstupů (např. z nepředvídatelných situací)</a:t>
            </a:r>
          </a:p>
          <a:p>
            <a:pPr marL="400050" lvl="1" indent="0">
              <a:buNone/>
            </a:pPr>
            <a:r>
              <a:rPr lang="cs-CZ" dirty="0"/>
              <a:t>- časová náročnost pro realizaci daného projektu</a:t>
            </a:r>
          </a:p>
          <a:p>
            <a:pPr marL="40005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4163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B6127-9C61-B20A-394C-42D9C9CCE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4743"/>
          </a:xfrm>
        </p:spPr>
        <p:txBody>
          <a:bodyPr/>
          <a:lstStyle/>
          <a:p>
            <a:r>
              <a:rPr lang="cs-CZ" dirty="0"/>
              <a:t>Cíle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9A1EC9-BB92-65AC-C36F-1EDB03264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72343"/>
            <a:ext cx="8596668" cy="4169019"/>
          </a:xfrm>
        </p:spPr>
        <p:txBody>
          <a:bodyPr>
            <a:normAutofit/>
          </a:bodyPr>
          <a:lstStyle/>
          <a:p>
            <a:r>
              <a:rPr lang="cs-CZ" sz="2400" dirty="0"/>
              <a:t>Analýza oblasti lesního hospodářství a propojenost s dotačním prostředím v ČR</a:t>
            </a:r>
          </a:p>
          <a:p>
            <a:endParaRPr lang="cs-CZ" sz="2400" dirty="0"/>
          </a:p>
          <a:p>
            <a:r>
              <a:rPr lang="cs-CZ" sz="2400" dirty="0"/>
              <a:t>3 úrovně Analýzy (Národní zdroje, Krajské zdroje a Evropské zdroje)</a:t>
            </a:r>
          </a:p>
          <a:p>
            <a:endParaRPr lang="cs-CZ" sz="2400" dirty="0"/>
          </a:p>
          <a:p>
            <a:r>
              <a:rPr lang="cs-CZ" sz="2400" dirty="0"/>
              <a:t>Výstupem je pracování souhrnného odborného dokumentu jako možný zdroj informací na základě dostupných odborných zdrojů</a:t>
            </a:r>
          </a:p>
        </p:txBody>
      </p:sp>
    </p:spTree>
    <p:extLst>
      <p:ext uri="{BB962C8B-B14F-4D97-AF65-F5344CB8AC3E}">
        <p14:creationId xmlns:p14="http://schemas.microsoft.com/office/powerpoint/2010/main" val="229665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5BE2CF-24FB-449A-BA22-CBAAE4248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67657"/>
            <a:ext cx="8596668" cy="696686"/>
          </a:xfrm>
        </p:spPr>
        <p:txBody>
          <a:bodyPr/>
          <a:lstStyle/>
          <a:p>
            <a:r>
              <a:rPr lang="cs-CZ" dirty="0"/>
              <a:t>Metodika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1916C8-70CF-E6B4-B70E-D404DF580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6571"/>
            <a:ext cx="8596668" cy="4702629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Forma: literární rešerše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	- prostudování relevantní literatury (JSTOR, Google </a:t>
            </a:r>
            <a:r>
              <a:rPr lang="cs-CZ" dirty="0" err="1"/>
              <a:t>Scholar</a:t>
            </a:r>
            <a:r>
              <a:rPr lang="cs-CZ" dirty="0"/>
              <a:t>, odborné články a publikace, metodické dokumenty aj.)</a:t>
            </a:r>
          </a:p>
          <a:p>
            <a:pPr marL="0" indent="0">
              <a:buNone/>
            </a:pPr>
            <a:r>
              <a:rPr lang="cs-CZ" dirty="0"/>
              <a:t>      - průběžná literární rešerše, </a:t>
            </a:r>
          </a:p>
          <a:p>
            <a:pPr marL="0" indent="0">
              <a:buNone/>
            </a:pPr>
            <a:r>
              <a:rPr lang="cs-CZ" dirty="0"/>
              <a:t>	- citované případy formou úplné literární rešerše</a:t>
            </a:r>
          </a:p>
          <a:p>
            <a:pPr marL="0" indent="0">
              <a:buNone/>
            </a:pPr>
            <a:r>
              <a:rPr lang="cs-CZ" dirty="0"/>
              <a:t>	- v ostatních případech výběrová literární rešerše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Řešení zvolené problematiky prostřednictvím analýzy a syntézy</a:t>
            </a:r>
          </a:p>
          <a:p>
            <a:pPr marL="0" indent="0">
              <a:buNone/>
            </a:pPr>
            <a:r>
              <a:rPr lang="cs-CZ" dirty="0"/>
              <a:t>	- sběr informací a jejich provázanost s danou oblastí a zpracování do 	  		výsledků práce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 využití metodických procesů došlo ke stanovení a formulaci žádoucích výsledků práce</a:t>
            </a:r>
          </a:p>
        </p:txBody>
      </p:sp>
    </p:spTree>
    <p:extLst>
      <p:ext uri="{BB962C8B-B14F-4D97-AF65-F5344CB8AC3E}">
        <p14:creationId xmlns:p14="http://schemas.microsoft.com/office/powerpoint/2010/main" val="67635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15853-CB59-22E7-C02C-7E0A1EA5F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8629"/>
          </a:xfrm>
        </p:spPr>
        <p:txBody>
          <a:bodyPr>
            <a:normAutofit fontScale="90000"/>
          </a:bodyPr>
          <a:lstStyle/>
          <a:p>
            <a:r>
              <a:rPr lang="cs-CZ" dirty="0"/>
              <a:t>Literární rešerše a úvod do problematiky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AF504C-9C17-40DE-016F-B61756F26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220" y="1248229"/>
            <a:ext cx="8596668" cy="5283200"/>
          </a:xfrm>
        </p:spPr>
        <p:txBody>
          <a:bodyPr>
            <a:normAutofit lnSpcReduction="10000"/>
          </a:bodyPr>
          <a:lstStyle/>
          <a:p>
            <a:r>
              <a:rPr lang="cs-CZ" sz="2000" b="1" dirty="0"/>
              <a:t>Lesní hospodářství a jeho pozice</a:t>
            </a:r>
          </a:p>
          <a:p>
            <a:pPr marL="0" indent="0">
              <a:buNone/>
            </a:pPr>
            <a:r>
              <a:rPr lang="cs-CZ" dirty="0"/>
              <a:t>LH stojí na 3 systémech (Politickém, Hospodářském, Ekologickém)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politický systém (základní legislativa a institucionální pravidla)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hospodářský systém (zahrnuje vztahy mezi hospodářskými subjekty a poskytuje ekonomické vyrovnávací mechanismy)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dirty="0"/>
              <a:t>ekologický systém (komplexní přírodní systém – vytváří vše kolem nás)</a:t>
            </a:r>
          </a:p>
          <a:p>
            <a:r>
              <a:rPr lang="cs-CZ" sz="2000" b="1" dirty="0"/>
              <a:t>Legislativa</a:t>
            </a:r>
            <a:r>
              <a:rPr lang="cs-CZ" sz="2000" dirty="0"/>
              <a:t>: </a:t>
            </a:r>
          </a:p>
          <a:p>
            <a:pPr marL="0" indent="0">
              <a:buNone/>
            </a:pPr>
            <a:r>
              <a:rPr lang="cs-CZ" dirty="0"/>
              <a:t>Lesní zákon, Zákon o ochraně přírody, Zákon o myslivosti,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/>
              <a:t>Zákon o obchodování s reprodukčním materiálem lesních dřevin</a:t>
            </a:r>
          </a:p>
          <a:p>
            <a:r>
              <a:rPr lang="cs-CZ" sz="2000" b="1" dirty="0"/>
              <a:t>Současný stav LH:</a:t>
            </a:r>
          </a:p>
          <a:p>
            <a:pPr marL="0" indent="0">
              <a:buNone/>
            </a:pPr>
            <a:r>
              <a:rPr lang="cs-CZ" dirty="0"/>
              <a:t>Současná situace a postavení LH v ČR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ČR má celkově 78 871 km2, z toho je 56% ve vlastnictví státu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/>
              <a:t>Druhová skladba lesů a jejich kategorizace</a:t>
            </a:r>
          </a:p>
        </p:txBody>
      </p:sp>
    </p:spTree>
    <p:extLst>
      <p:ext uri="{BB962C8B-B14F-4D97-AF65-F5344CB8AC3E}">
        <p14:creationId xmlns:p14="http://schemas.microsoft.com/office/powerpoint/2010/main" val="1027091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6C28B6-3BCC-93B7-85E5-3AB67FC2A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Financování lesního hospodářství, dotace a dotační prostředí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56953C-296F-2B8E-12F1-F10BEC670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56229"/>
            <a:ext cx="9018209" cy="4746171"/>
          </a:xfrm>
        </p:spPr>
        <p:txBody>
          <a:bodyPr>
            <a:normAutofit/>
          </a:bodyPr>
          <a:lstStyle/>
          <a:p>
            <a:endParaRPr lang="cs-CZ" b="1" dirty="0"/>
          </a:p>
          <a:p>
            <a:r>
              <a:rPr lang="cs-CZ" b="1" dirty="0"/>
              <a:t>Financování v oblasti lesnictví</a:t>
            </a:r>
          </a:p>
          <a:p>
            <a:pPr marL="0" indent="0">
              <a:buNone/>
            </a:pPr>
            <a:r>
              <a:rPr lang="cs-CZ" dirty="0"/>
              <a:t>V ČR  má dlouhodobou tradici a jedná se o stabilní, zaběhnutý systém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Dotace</a:t>
            </a:r>
            <a:r>
              <a:rPr lang="cs-CZ" dirty="0"/>
              <a:t> = účelově určené prostředky, alokované subjekty státní správy soukromým subjektům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Poskytování finančních prostředků je upraveno legislativně: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	zákon 289/1995 Sb. Zákon o lesích a o změně některých zákonů (Lesní zákon)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zákon 218/2000 Sb. o rozpočtových pravidlech a o změně některých souvisejících zákonů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Další související zákony (Zákon o finanční kontrole, Zákonem o účetnictví, Vyhláška o zásadách a lhůtách finančního vypořádání, Zákon o veřejných zakázkách, aj)</a:t>
            </a:r>
          </a:p>
        </p:txBody>
      </p:sp>
    </p:spTree>
    <p:extLst>
      <p:ext uri="{BB962C8B-B14F-4D97-AF65-F5344CB8AC3E}">
        <p14:creationId xmlns:p14="http://schemas.microsoft.com/office/powerpoint/2010/main" val="1307184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6C13B-8D6C-A878-576C-18FD8F54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podpora lesnictví napříč úrovněmi státní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A1FA9E-5D37-A239-5065-85FE80AAA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25697"/>
          </a:xfrm>
        </p:spPr>
        <p:txBody>
          <a:bodyPr/>
          <a:lstStyle/>
          <a:p>
            <a:r>
              <a:rPr lang="cs-CZ" dirty="0"/>
              <a:t>LH je klíčovým odvětvím, zabezpečuje udržitelnou obnovu lesních ekosystému, ale přispívá k ekonomickému rozvoji země.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Dotace od státu a krajů do LH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	- naplnění priorit a cílů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Dotace v LH hrají klíčovou roli – zajištění udržitelného a ekologicky odpovědného řízení lesů. </a:t>
            </a:r>
          </a:p>
        </p:txBody>
      </p:sp>
    </p:spTree>
    <p:extLst>
      <p:ext uri="{BB962C8B-B14F-4D97-AF65-F5344CB8AC3E}">
        <p14:creationId xmlns:p14="http://schemas.microsoft.com/office/powerpoint/2010/main" val="3663325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7E0B6-9586-26A7-E6D9-ED66E4C4F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9543"/>
          </a:xfrm>
        </p:spPr>
        <p:txBody>
          <a:bodyPr>
            <a:normAutofit fontScale="90000"/>
          </a:bodyPr>
          <a:lstStyle/>
          <a:p>
            <a:r>
              <a:rPr lang="cs-CZ" dirty="0"/>
              <a:t>Národní programy – Příspěvky na hospodaření v lesích v letech 2022 - 2023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B538E8-ABB7-7254-DDE7-253AD103F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814287"/>
            <a:ext cx="9235923" cy="474617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b="1" dirty="0"/>
              <a:t>Poskytovatel</a:t>
            </a:r>
            <a:r>
              <a:rPr lang="cs-CZ" dirty="0"/>
              <a:t> primárně </a:t>
            </a:r>
            <a:r>
              <a:rPr lang="cs-CZ" dirty="0" err="1"/>
              <a:t>MZe</a:t>
            </a:r>
            <a:endParaRPr lang="cs-CZ" dirty="0"/>
          </a:p>
          <a:p>
            <a:pPr>
              <a:spcAft>
                <a:spcPts val="600"/>
              </a:spcAft>
            </a:pPr>
            <a:r>
              <a:rPr lang="cs-CZ" b="1" dirty="0"/>
              <a:t>Určeno pro </a:t>
            </a:r>
            <a:r>
              <a:rPr lang="cs-CZ" dirty="0"/>
              <a:t>vlastníky lesa nebo osobu, na kterou se vztahují dle LZ práva a povinnosti vlastníka lesa</a:t>
            </a:r>
          </a:p>
          <a:p>
            <a:pPr>
              <a:spcAft>
                <a:spcPts val="1200"/>
              </a:spcAft>
            </a:pPr>
            <a:r>
              <a:rPr lang="cs-CZ" dirty="0"/>
              <a:t>Za r. 2023 činily příspěvky </a:t>
            </a:r>
            <a:r>
              <a:rPr lang="cs-CZ" b="1" dirty="0"/>
              <a:t>3,162 mld. Kč </a:t>
            </a:r>
            <a:r>
              <a:rPr lang="cs-CZ" i="1" dirty="0"/>
              <a:t>(5,5% z celkového rozpočtu </a:t>
            </a:r>
            <a:r>
              <a:rPr lang="cs-CZ" i="1" dirty="0" err="1"/>
              <a:t>MZe</a:t>
            </a:r>
            <a:r>
              <a:rPr lang="cs-CZ" i="1" dirty="0"/>
              <a:t>)</a:t>
            </a:r>
          </a:p>
          <a:p>
            <a:r>
              <a:rPr lang="cs-CZ" b="1" dirty="0"/>
              <a:t>Oblast příspěvků</a:t>
            </a:r>
            <a:r>
              <a:rPr lang="cs-CZ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Příspěvek na ekologické a k přírodě šetrné technologie (soustřeďování dříví)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Příspěvek na obnovu, zajištění a výchovu lesních porostů do 40 let (přirozená obnova)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Příspěvek na vyhotovení LHP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Příspěvek na ochranu lesa (asanace insekticidní sítě)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Příspěvek na výsadbu vhodných stromků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Příspěvek na ukládání klestu na hromady nebo valy</a:t>
            </a:r>
          </a:p>
        </p:txBody>
      </p:sp>
    </p:spTree>
    <p:extLst>
      <p:ext uri="{BB962C8B-B14F-4D97-AF65-F5344CB8AC3E}">
        <p14:creationId xmlns:p14="http://schemas.microsoft.com/office/powerpoint/2010/main" val="3793328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3BA6E-835D-7D6C-CE7F-908CBDDF1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19200"/>
          </a:xfrm>
        </p:spPr>
        <p:txBody>
          <a:bodyPr/>
          <a:lstStyle/>
          <a:p>
            <a:r>
              <a:rPr lang="cs-CZ" dirty="0"/>
              <a:t>Krajské dotační programy v lesním hospodářství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A3BBB4-E968-F797-E7C1-D5979E704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828801"/>
            <a:ext cx="9105295" cy="421256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cs-CZ" b="1" dirty="0"/>
              <a:t>Poskytovatel</a:t>
            </a:r>
            <a:r>
              <a:rPr lang="cs-CZ" dirty="0"/>
              <a:t>: Kraje a vyšší samosprávné celky ČR</a:t>
            </a:r>
          </a:p>
          <a:p>
            <a:r>
              <a:rPr lang="cs-CZ" dirty="0"/>
              <a:t>Nejvyšší objem poskytnutých dotací (v r. 2020)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Kraj Vysočina </a:t>
            </a:r>
            <a:r>
              <a:rPr lang="cs-CZ" b="1" dirty="0"/>
              <a:t>33,2 mil. Kč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Plzeňský kraj </a:t>
            </a:r>
            <a:r>
              <a:rPr lang="cs-CZ" b="1" dirty="0"/>
              <a:t>10,5 mil. Kč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Středočeský kraj </a:t>
            </a:r>
            <a:r>
              <a:rPr lang="cs-CZ" b="1" dirty="0"/>
              <a:t>8 mil. Kč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b="1" dirty="0"/>
              <a:t>Oblast příspěvků</a:t>
            </a:r>
            <a:r>
              <a:rPr lang="cs-CZ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Lokální problémy (zvýšená aktivita škůdců)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Obnova, zajištění a výchova porostů do 40 let věku, Vyhotovení LHP, Ekologické a přírodě šetrné technologie, prevence před kalamitními stavy, Podpora hospodaření v lesích, Dotace na boj s kůrovcovou kalamitou, Podpora vinařství, vinohradnictví, ovocnářství a zelinářství, Vodohospodářství aj.</a:t>
            </a:r>
          </a:p>
        </p:txBody>
      </p:sp>
    </p:spTree>
    <p:extLst>
      <p:ext uri="{BB962C8B-B14F-4D97-AF65-F5344CB8AC3E}">
        <p14:creationId xmlns:p14="http://schemas.microsoft.com/office/powerpoint/2010/main" val="275662432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3207</TotalTime>
  <Words>1266</Words>
  <Application>Microsoft Office PowerPoint</Application>
  <PresentationFormat>Širokoúhlá obrazovka</PresentationFormat>
  <Paragraphs>136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Trebuchet MS</vt:lpstr>
      <vt:lpstr>Wingdings</vt:lpstr>
      <vt:lpstr>Wingdings 3</vt:lpstr>
      <vt:lpstr>Fazeta</vt:lpstr>
      <vt:lpstr>Bakalářská práce  Analýza dotačních možností v oblasti lesního hospodářství </vt:lpstr>
      <vt:lpstr>Úvod</vt:lpstr>
      <vt:lpstr>Cíle práce</vt:lpstr>
      <vt:lpstr>Metodika</vt:lpstr>
      <vt:lpstr>Literární rešerše a úvod do problematiky</vt:lpstr>
      <vt:lpstr>Financování lesního hospodářství, dotace a dotační prostředí v ČR</vt:lpstr>
      <vt:lpstr>Finanční podpora lesnictví napříč úrovněmi státní správy</vt:lpstr>
      <vt:lpstr>Národní programy – Příspěvky na hospodaření v lesích v letech 2022 - 2023</vt:lpstr>
      <vt:lpstr>Krajské dotační programy v lesním hospodářství</vt:lpstr>
      <vt:lpstr>Evropské dotační programy</vt:lpstr>
      <vt:lpstr>Evropské dotační programy  Program rozvoje venkova (PRV)</vt:lpstr>
      <vt:lpstr>Evropské dotační programy Ostatní programy EU a budoucí vývoj</vt:lpstr>
      <vt:lpstr>Výsledky</vt:lpstr>
      <vt:lpstr>Závěr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Bakalářská práce  Analýza dotačních možností v oblasti lesního hospodářství</dc:title>
  <dc:creator>Andrea Sýkorová</dc:creator>
  <cp:lastModifiedBy>Andrea Sýkorová</cp:lastModifiedBy>
  <cp:revision>11</cp:revision>
  <dcterms:created xsi:type="dcterms:W3CDTF">2024-02-26T16:35:11Z</dcterms:created>
  <dcterms:modified xsi:type="dcterms:W3CDTF">2024-02-28T22:02:25Z</dcterms:modified>
</cp:coreProperties>
</file>