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57" r:id="rId6"/>
    <p:sldId id="258" r:id="rId7"/>
    <p:sldId id="282" r:id="rId8"/>
    <p:sldId id="268" r:id="rId9"/>
    <p:sldId id="267" r:id="rId10"/>
    <p:sldId id="260" r:id="rId11"/>
    <p:sldId id="269" r:id="rId12"/>
    <p:sldId id="270" r:id="rId13"/>
    <p:sldId id="272" r:id="rId14"/>
    <p:sldId id="261" r:id="rId15"/>
    <p:sldId id="273" r:id="rId16"/>
    <p:sldId id="275" r:id="rId17"/>
    <p:sldId id="276" r:id="rId18"/>
    <p:sldId id="266" r:id="rId19"/>
    <p:sldId id="281" r:id="rId20"/>
    <p:sldId id="265" r:id="rId21"/>
    <p:sldId id="286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2592-F8D9-4AFD-A8B4-8F5675F9B883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216C-35D3-4A58-8086-66C148114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41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2592-F8D9-4AFD-A8B4-8F5675F9B883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216C-35D3-4A58-8086-66C148114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2592-F8D9-4AFD-A8B4-8F5675F9B883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216C-35D3-4A58-8086-66C148114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82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2592-F8D9-4AFD-A8B4-8F5675F9B883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216C-35D3-4A58-8086-66C148114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96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2592-F8D9-4AFD-A8B4-8F5675F9B883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216C-35D3-4A58-8086-66C148114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22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2592-F8D9-4AFD-A8B4-8F5675F9B883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216C-35D3-4A58-8086-66C148114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82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2592-F8D9-4AFD-A8B4-8F5675F9B883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216C-35D3-4A58-8086-66C148114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67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2592-F8D9-4AFD-A8B4-8F5675F9B883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216C-35D3-4A58-8086-66C148114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34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2592-F8D9-4AFD-A8B4-8F5675F9B883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216C-35D3-4A58-8086-66C148114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46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2592-F8D9-4AFD-A8B4-8F5675F9B883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216C-35D3-4A58-8086-66C148114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07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2592-F8D9-4AFD-A8B4-8F5675F9B883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216C-35D3-4A58-8086-66C148114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08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E2592-F8D9-4AFD-A8B4-8F5675F9B883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0216C-35D3-4A58-8086-66C148114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42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cr.eu/" TargetMode="External"/><Relationship Id="rId2" Type="http://schemas.openxmlformats.org/officeDocument/2006/relationships/hyperlink" Target="http://www.msmt.cz/vzdelavani/zakladni-vzdelavani/metodicke-doporuceni-k-vyuce-vzdelavaciho-oboru-clovek-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kprumyslu.eu/aktualne/budoucnost-je-v-technickem-vzdelavani-9778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Interaktivní zábavně naučná science centra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j</a:t>
            </a:r>
            <a:r>
              <a:rPr lang="cs-CZ" sz="3200" dirty="0" smtClean="0"/>
              <a:t>ako zdroj podpory zájmu žáků a studentů o vzdělání, vědu, techniku a přírodní vědy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208394" y="5718219"/>
            <a:ext cx="2650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Bc. Tereza Horáková</a:t>
            </a:r>
          </a:p>
          <a:p>
            <a:r>
              <a:rPr lang="cs-CZ" dirty="0"/>
              <a:t>h</a:t>
            </a:r>
            <a:r>
              <a:rPr lang="cs-CZ" dirty="0" smtClean="0"/>
              <a:t>orakova.tereza.3@uhk.cz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510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16346"/>
            <a:ext cx="10515600" cy="1325563"/>
          </a:xfrm>
        </p:spPr>
        <p:txBody>
          <a:bodyPr/>
          <a:lstStyle/>
          <a:p>
            <a:pPr algn="ctr"/>
            <a:r>
              <a:rPr lang="cs-CZ" b="1" dirty="0" err="1" smtClean="0"/>
              <a:t>iQLANDIA</a:t>
            </a:r>
            <a:r>
              <a:rPr lang="cs-CZ" b="1" dirty="0" smtClean="0"/>
              <a:t> pro školy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2566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Děti z MŠ, 1. a 2. stupně ZŠ a SŠ</a:t>
            </a:r>
          </a:p>
          <a:p>
            <a:r>
              <a:rPr lang="cs-CZ" dirty="0" smtClean="0"/>
              <a:t>Tematické science show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</a:t>
            </a:r>
            <a:r>
              <a:rPr lang="cs-CZ" sz="2400" dirty="0" smtClean="0"/>
              <a:t>Cena: 30 – 50 Kč/ žák</a:t>
            </a:r>
          </a:p>
          <a:p>
            <a:r>
              <a:rPr lang="cs-CZ" dirty="0" smtClean="0"/>
              <a:t>Laboratoře</a:t>
            </a:r>
          </a:p>
          <a:p>
            <a:pPr marL="0" indent="0">
              <a:buNone/>
            </a:pPr>
            <a:r>
              <a:rPr lang="cs-CZ" dirty="0" smtClean="0"/>
              <a:t>     </a:t>
            </a:r>
            <a:r>
              <a:rPr lang="cs-CZ" sz="2400" dirty="0" smtClean="0"/>
              <a:t>Cena: 50 Kč/ žák</a:t>
            </a:r>
          </a:p>
          <a:p>
            <a:r>
              <a:rPr lang="cs-CZ" dirty="0" smtClean="0"/>
              <a:t>Pracovní listy</a:t>
            </a:r>
          </a:p>
          <a:p>
            <a:pPr marL="0" indent="0">
              <a:buNone/>
            </a:pPr>
            <a:r>
              <a:rPr lang="cs-CZ" dirty="0" smtClean="0"/>
              <a:t>     </a:t>
            </a:r>
            <a:r>
              <a:rPr lang="cs-CZ" sz="2400" dirty="0" smtClean="0"/>
              <a:t>Cena: 5 Kč/ list</a:t>
            </a:r>
          </a:p>
          <a:p>
            <a:r>
              <a:rPr lang="cs-CZ" dirty="0" smtClean="0"/>
              <a:t>Planetárium</a:t>
            </a:r>
          </a:p>
          <a:p>
            <a:pPr marL="0" indent="0">
              <a:buNone/>
            </a:pPr>
            <a:r>
              <a:rPr lang="cs-CZ" dirty="0" smtClean="0"/>
              <a:t>     </a:t>
            </a:r>
            <a:r>
              <a:rPr lang="cs-CZ" sz="2400" dirty="0" smtClean="0"/>
              <a:t>Cena: 60 Kč/žák/projekce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801674" y="6107668"/>
            <a:ext cx="3552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Obrázek 4 – Přečerpávací elektrárna</a:t>
            </a: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" y="115775"/>
            <a:ext cx="2752725" cy="164238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236" y="2906974"/>
            <a:ext cx="4751874" cy="301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3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Expozice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38504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 smtClean="0"/>
              <a:t>10 tematických expozic na ploše cca 7000m</a:t>
            </a:r>
            <a:r>
              <a:rPr lang="cs-CZ" baseline="30000" dirty="0" smtClean="0"/>
              <a:t>2</a:t>
            </a:r>
          </a:p>
          <a:p>
            <a:r>
              <a:rPr lang="cs-CZ" dirty="0" smtClean="0"/>
              <a:t>Expozice: </a:t>
            </a:r>
            <a:r>
              <a:rPr lang="cs-CZ" sz="2400" dirty="0" smtClean="0"/>
              <a:t>- Živly, Vodní svět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- </a:t>
            </a:r>
            <a:r>
              <a:rPr lang="cs-CZ" sz="2400" dirty="0" err="1" smtClean="0"/>
              <a:t>TULaborka</a:t>
            </a:r>
            <a:r>
              <a:rPr lang="cs-CZ" sz="2400" dirty="0" smtClean="0"/>
              <a:t>, Věda v domě</a:t>
            </a:r>
          </a:p>
          <a:p>
            <a:pPr marL="0" indent="0">
              <a:buNone/>
            </a:pPr>
            <a:r>
              <a:rPr lang="cs-CZ" sz="2400" dirty="0" smtClean="0"/>
              <a:t>                        - GEO, </a:t>
            </a:r>
            <a:r>
              <a:rPr lang="cs-CZ" sz="2400" dirty="0" err="1" smtClean="0"/>
              <a:t>GEOlab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                        - Češi světu, Člověk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- Talent!, Kosmo  </a:t>
            </a:r>
          </a:p>
          <a:p>
            <a:pPr marL="0" indent="0">
              <a:buNone/>
            </a:pPr>
            <a:r>
              <a:rPr lang="cs-CZ" dirty="0" smtClean="0"/>
              <a:t>    Cena: 100 Kč/ žák </a:t>
            </a:r>
          </a:p>
          <a:p>
            <a:r>
              <a:rPr lang="cs-CZ" dirty="0" smtClean="0"/>
              <a:t>3D Planetárium</a:t>
            </a:r>
          </a:p>
          <a:p>
            <a:r>
              <a:rPr lang="cs-CZ" dirty="0" smtClean="0"/>
              <a:t>Možnost stravování, obchod se suvenýry    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62" y="196122"/>
            <a:ext cx="2752725" cy="164238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869" y="2557796"/>
            <a:ext cx="4210572" cy="291275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868992" y="5512158"/>
            <a:ext cx="3580326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Obrázek 5 – Teslův transformátor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16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/>
              <a:t>Techmania</a:t>
            </a:r>
            <a:r>
              <a:rPr lang="cs-CZ" b="1" dirty="0" smtClean="0"/>
              <a:t> pro školy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39913"/>
            <a:ext cx="10515600" cy="4351338"/>
          </a:xfrm>
        </p:spPr>
        <p:txBody>
          <a:bodyPr/>
          <a:lstStyle/>
          <a:p>
            <a:r>
              <a:rPr lang="cs-CZ" dirty="0" smtClean="0"/>
              <a:t>Děti z MŠ, 1. a 2. stupně ZŠ, SŠ a VŠ</a:t>
            </a:r>
          </a:p>
          <a:p>
            <a:r>
              <a:rPr lang="cs-CZ" dirty="0" err="1" smtClean="0"/>
              <a:t>Eduportál</a:t>
            </a:r>
            <a:r>
              <a:rPr lang="cs-CZ" dirty="0" smtClean="0"/>
              <a:t> edu.techmania.cz</a:t>
            </a:r>
          </a:p>
          <a:p>
            <a:r>
              <a:rPr lang="cs-CZ" dirty="0" smtClean="0"/>
              <a:t>Výukové programy dle RVP</a:t>
            </a:r>
          </a:p>
          <a:p>
            <a:r>
              <a:rPr lang="cs-CZ" dirty="0" smtClean="0"/>
              <a:t>Digitální pracovní listy</a:t>
            </a:r>
          </a:p>
          <a:p>
            <a:r>
              <a:rPr lang="cs-CZ" dirty="0" smtClean="0"/>
              <a:t>Dílny a laboratoře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sz="2400" dirty="0" smtClean="0"/>
              <a:t>Cena: 110 Kč/žák </a:t>
            </a:r>
          </a:p>
          <a:p>
            <a:r>
              <a:rPr lang="cs-CZ" dirty="0" smtClean="0"/>
              <a:t>Metodika pro učitele</a:t>
            </a:r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6" y="365125"/>
            <a:ext cx="3100388" cy="10899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497" y="2107417"/>
            <a:ext cx="5252299" cy="34825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962986" y="5705943"/>
            <a:ext cx="261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Obrázek 6 – Ohmův zákon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43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Expozice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 </a:t>
            </a:r>
            <a:r>
              <a:rPr lang="cs-CZ" dirty="0" smtClean="0"/>
              <a:t>13 stálých expozic na ploše cca 30 000 m2</a:t>
            </a:r>
          </a:p>
          <a:p>
            <a:r>
              <a:rPr lang="cs-CZ" dirty="0" smtClean="0"/>
              <a:t>Expozice: </a:t>
            </a:r>
            <a:r>
              <a:rPr lang="cs-CZ" sz="2400" dirty="0" smtClean="0"/>
              <a:t>- 150 let průmyslu v Plzni, </a:t>
            </a:r>
            <a:r>
              <a:rPr lang="cs-CZ" sz="2400" dirty="0" err="1"/>
              <a:t>E</a:t>
            </a:r>
            <a:r>
              <a:rPr lang="cs-CZ" sz="2400" dirty="0" err="1" smtClean="0"/>
              <a:t>dutorium</a:t>
            </a:r>
            <a:r>
              <a:rPr lang="cs-CZ" sz="2400" dirty="0" smtClean="0"/>
              <a:t>, </a:t>
            </a:r>
            <a:r>
              <a:rPr lang="cs-CZ" sz="2400" dirty="0" err="1" smtClean="0"/>
              <a:t>Entrop</a:t>
            </a:r>
            <a:r>
              <a:rPr lang="cs-CZ" sz="2400" dirty="0" err="1"/>
              <a:t>a</a:t>
            </a:r>
            <a:r>
              <a:rPr lang="cs-CZ" sz="2400" dirty="0" smtClean="0"/>
              <a:t>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- Vodní svět, Obnovitelné zdroje energie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-  Malá věda, Budoucnost na talíři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- </a:t>
            </a:r>
            <a:r>
              <a:rPr lang="cs-CZ" sz="2400" dirty="0" err="1" smtClean="0"/>
              <a:t>MáToHáček</a:t>
            </a:r>
            <a:r>
              <a:rPr lang="cs-CZ" sz="2400" dirty="0" smtClean="0"/>
              <a:t>, Vzhůru dolů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- </a:t>
            </a:r>
            <a:r>
              <a:rPr lang="cs-CZ" sz="2400" dirty="0" err="1" smtClean="0"/>
              <a:t>Chemistři</a:t>
            </a:r>
            <a:r>
              <a:rPr lang="cs-CZ" sz="2400" dirty="0" smtClean="0"/>
              <a:t>, </a:t>
            </a:r>
            <a:r>
              <a:rPr lang="cs-CZ" sz="2400" dirty="0" err="1" smtClean="0"/>
              <a:t>Mathatlon</a:t>
            </a:r>
            <a:endParaRPr lang="cs-CZ" sz="2400" dirty="0" smtClean="0"/>
          </a:p>
          <a:p>
            <a:pPr marL="0" indent="0">
              <a:buNone/>
            </a:pPr>
            <a:r>
              <a:rPr lang="cs-CZ" sz="3000" dirty="0" smtClean="0"/>
              <a:t>    Cena: 110 Kč/ žák</a:t>
            </a:r>
          </a:p>
          <a:p>
            <a:r>
              <a:rPr lang="cs-CZ" dirty="0" smtClean="0"/>
              <a:t>3D Planetárium </a:t>
            </a:r>
            <a:r>
              <a:rPr lang="cs-CZ" sz="2400" dirty="0" smtClean="0"/>
              <a:t>+ expozice Vesmír</a:t>
            </a:r>
          </a:p>
          <a:p>
            <a:r>
              <a:rPr lang="cs-CZ" dirty="0" smtClean="0"/>
              <a:t>3D </a:t>
            </a:r>
            <a:r>
              <a:rPr lang="cs-CZ" dirty="0" err="1" smtClean="0"/>
              <a:t>Cinema</a:t>
            </a:r>
            <a:r>
              <a:rPr lang="cs-CZ" dirty="0" smtClean="0"/>
              <a:t>, Science on </a:t>
            </a:r>
            <a:r>
              <a:rPr lang="cs-CZ" dirty="0" err="1" smtClean="0"/>
              <a:t>Sphere</a:t>
            </a:r>
            <a:endParaRPr lang="cs-CZ" dirty="0" smtClean="0"/>
          </a:p>
          <a:p>
            <a:r>
              <a:rPr lang="cs-CZ" dirty="0"/>
              <a:t>Možnost stravování, obchod se suvenýry    </a:t>
            </a:r>
          </a:p>
          <a:p>
            <a:endParaRPr lang="cs-CZ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9" y="482916"/>
            <a:ext cx="3100388" cy="10899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253" y="2781837"/>
            <a:ext cx="4216376" cy="258857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534141" y="5505347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Obrázek 7 – Elektromagnetická indukce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586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65162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/>
              <a:t>VIDA! pro školy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25662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 smtClean="0"/>
              <a:t>Děti z MŠ, 1. a 2. stupně ZŠ a SŠ</a:t>
            </a:r>
          </a:p>
          <a:p>
            <a:r>
              <a:rPr lang="cs-CZ" dirty="0" smtClean="0"/>
              <a:t>Výukové programy</a:t>
            </a:r>
          </a:p>
          <a:p>
            <a:pPr marL="0" indent="0">
              <a:buNone/>
            </a:pPr>
            <a:r>
              <a:rPr lang="cs-CZ" sz="2400" dirty="0" smtClean="0"/>
              <a:t>     Cena: 130 Kč/žák ( + expozice, science show)</a:t>
            </a:r>
          </a:p>
          <a:p>
            <a:r>
              <a:rPr lang="cs-CZ" dirty="0" smtClean="0"/>
              <a:t>Science show</a:t>
            </a:r>
          </a:p>
          <a:p>
            <a:pPr marL="0" indent="0">
              <a:buNone/>
            </a:pPr>
            <a:r>
              <a:rPr lang="cs-CZ" dirty="0" smtClean="0"/>
              <a:t>     </a:t>
            </a:r>
            <a:r>
              <a:rPr lang="cs-CZ" sz="2400" dirty="0" smtClean="0"/>
              <a:t>Cena: 90 Kč/ žák( + expozice)</a:t>
            </a:r>
          </a:p>
          <a:p>
            <a:r>
              <a:rPr lang="cs-CZ" dirty="0" smtClean="0"/>
              <a:t>3D promítání </a:t>
            </a:r>
          </a:p>
          <a:p>
            <a:pPr marL="0" indent="0">
              <a:buNone/>
            </a:pPr>
            <a:r>
              <a:rPr lang="cs-CZ" sz="2400" dirty="0" smtClean="0"/>
              <a:t>      Cena: 30 Kč/žák	</a:t>
            </a:r>
            <a:endParaRPr lang="cs-CZ" sz="2400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23" y="365125"/>
            <a:ext cx="2031115" cy="123252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605" y="2597046"/>
            <a:ext cx="4790844" cy="284262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466184" y="5574822"/>
            <a:ext cx="3374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Obrázek 8 – Buňky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144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6516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/>
              <a:t>Expozice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9768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4 stálé expozice se 170 exponáty na ploše 4600 m</a:t>
            </a:r>
            <a:r>
              <a:rPr lang="cs-CZ" baseline="30000" dirty="0" smtClean="0"/>
              <a:t>2</a:t>
            </a:r>
            <a:r>
              <a:rPr lang="cs-CZ" dirty="0" smtClean="0"/>
              <a:t> </a:t>
            </a:r>
          </a:p>
          <a:p>
            <a:r>
              <a:rPr lang="cs-CZ" dirty="0" smtClean="0"/>
              <a:t>Expozice: </a:t>
            </a:r>
            <a:r>
              <a:rPr lang="cs-CZ" sz="2400" dirty="0" smtClean="0"/>
              <a:t>- Planeta</a:t>
            </a:r>
          </a:p>
          <a:p>
            <a:pPr marL="0" indent="0">
              <a:buNone/>
            </a:pPr>
            <a:r>
              <a:rPr lang="cs-CZ" sz="2400" dirty="0" smtClean="0"/>
              <a:t>                        - Civilizace</a:t>
            </a:r>
          </a:p>
          <a:p>
            <a:pPr marL="0" indent="0">
              <a:buNone/>
            </a:pPr>
            <a:r>
              <a:rPr lang="cs-CZ" sz="2400" dirty="0" smtClean="0"/>
              <a:t>                        - Člověk</a:t>
            </a:r>
          </a:p>
          <a:p>
            <a:pPr marL="0" indent="0">
              <a:buNone/>
            </a:pPr>
            <a:r>
              <a:rPr lang="cs-CZ" sz="2400" dirty="0" smtClean="0"/>
              <a:t>                        - Mikrosvět</a:t>
            </a:r>
          </a:p>
          <a:p>
            <a:r>
              <a:rPr lang="cs-CZ" dirty="0" smtClean="0"/>
              <a:t>Dětské science show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Cena: 90Kč/ žák</a:t>
            </a:r>
          </a:p>
          <a:p>
            <a:r>
              <a:rPr lang="cs-CZ" dirty="0" smtClean="0"/>
              <a:t>Divadlo vědy</a:t>
            </a:r>
          </a:p>
          <a:p>
            <a:r>
              <a:rPr lang="cs-CZ" dirty="0"/>
              <a:t>Možnost stravování, obchod se suvenýry   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86" y="365125"/>
            <a:ext cx="2031115" cy="123252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734" y="2948311"/>
            <a:ext cx="4491007" cy="293138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226485" y="6064361"/>
            <a:ext cx="478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Obrázek 9 – Sériové a paralelní zapojení obvodů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790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61975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/>
              <a:t>                     </a:t>
            </a:r>
            <a:r>
              <a:rPr lang="cs-CZ" b="1" dirty="0" err="1" smtClean="0"/>
              <a:t>Technische</a:t>
            </a:r>
            <a:r>
              <a:rPr lang="cs-CZ" b="1" dirty="0" smtClean="0"/>
              <a:t> </a:t>
            </a:r>
            <a:r>
              <a:rPr lang="cs-CZ" b="1" dirty="0" err="1" smtClean="0"/>
              <a:t>Sammlungen</a:t>
            </a:r>
            <a:r>
              <a:rPr lang="cs-CZ" b="1" dirty="0" smtClean="0"/>
              <a:t> Drážďany</a:t>
            </a:r>
            <a:br>
              <a:rPr lang="cs-CZ" b="1" dirty="0" smtClean="0"/>
            </a:br>
            <a:r>
              <a:rPr lang="cs-CZ" b="1" dirty="0" smtClean="0"/>
              <a:t>                 </a:t>
            </a:r>
            <a:r>
              <a:rPr lang="cs-CZ" b="1" dirty="0"/>
              <a:t>p</a:t>
            </a:r>
            <a:r>
              <a:rPr lang="cs-CZ" b="1" dirty="0" smtClean="0"/>
              <a:t>ro školy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25688"/>
            <a:ext cx="10515600" cy="4351338"/>
          </a:xfrm>
        </p:spPr>
        <p:txBody>
          <a:bodyPr>
            <a:normAutofit/>
          </a:bodyPr>
          <a:lstStyle/>
          <a:p>
            <a:r>
              <a:rPr lang="cs-CZ" b="1" dirty="0"/>
              <a:t> D</a:t>
            </a:r>
            <a:r>
              <a:rPr lang="cs-CZ" b="1" dirty="0" smtClean="0"/>
              <a:t>ěti od 2. do 12. třídy </a:t>
            </a:r>
            <a:endParaRPr lang="cs-CZ" baseline="30000" dirty="0" smtClean="0"/>
          </a:p>
          <a:p>
            <a:r>
              <a:rPr lang="cs-CZ" dirty="0" smtClean="0"/>
              <a:t>Komentované prohlídky</a:t>
            </a:r>
          </a:p>
          <a:p>
            <a:r>
              <a:rPr lang="cs-CZ" dirty="0"/>
              <a:t>D</a:t>
            </a:r>
            <a:r>
              <a:rPr lang="cs-CZ" dirty="0" smtClean="0"/>
              <a:t>ílny</a:t>
            </a:r>
          </a:p>
          <a:p>
            <a:r>
              <a:rPr lang="cs-CZ" dirty="0" smtClean="0"/>
              <a:t>Workshopy</a:t>
            </a:r>
          </a:p>
          <a:p>
            <a:r>
              <a:rPr lang="cs-CZ" dirty="0" smtClean="0"/>
              <a:t>Výukové programy</a:t>
            </a:r>
          </a:p>
          <a:p>
            <a:r>
              <a:rPr lang="cs-CZ" dirty="0" smtClean="0"/>
              <a:t>Laboratoře</a:t>
            </a:r>
          </a:p>
          <a:p>
            <a:r>
              <a:rPr lang="cs-CZ" dirty="0" smtClean="0"/>
              <a:t>Technické divadlo</a:t>
            </a:r>
          </a:p>
          <a:p>
            <a:endParaRPr lang="cs-CZ" dirty="0" smtClean="0"/>
          </a:p>
          <a:p>
            <a:endParaRPr lang="cs-CZ" b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561975"/>
            <a:ext cx="2891368" cy="10842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25688"/>
            <a:ext cx="5504072" cy="382252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596379" y="6237876"/>
            <a:ext cx="4503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Obrázek 10 – Rychlost v elektrickém vodiči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39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Expozice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11 podlaží 30 000 exponátů na ploše </a:t>
            </a:r>
            <a:r>
              <a:rPr lang="cs-CZ" dirty="0" smtClean="0"/>
              <a:t>3000m</a:t>
            </a:r>
            <a:r>
              <a:rPr lang="cs-CZ" baseline="30000" dirty="0" smtClean="0"/>
              <a:t>2</a:t>
            </a:r>
          </a:p>
          <a:p>
            <a:r>
              <a:rPr lang="cs-CZ" dirty="0" smtClean="0"/>
              <a:t>Expozice: </a:t>
            </a:r>
            <a:r>
              <a:rPr lang="cs-CZ" sz="2400" dirty="0" smtClean="0"/>
              <a:t> - Oheň, Matematika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  - Historie kinematografie </a:t>
            </a:r>
          </a:p>
          <a:p>
            <a:pPr marL="0" indent="0">
              <a:buNone/>
            </a:pPr>
            <a:r>
              <a:rPr lang="cs-CZ" sz="2400" dirty="0" smtClean="0"/>
              <a:t>                          - Animované filmy, Kamera </a:t>
            </a:r>
            <a:r>
              <a:rPr lang="cs-CZ" sz="2400" dirty="0" err="1" smtClean="0"/>
              <a:t>Obscura</a:t>
            </a:r>
            <a:r>
              <a:rPr lang="cs-CZ" sz="2400" dirty="0" smtClean="0"/>
              <a:t>, </a:t>
            </a:r>
          </a:p>
          <a:p>
            <a:pPr marL="0" indent="0">
              <a:buNone/>
            </a:pPr>
            <a:r>
              <a:rPr lang="cs-CZ" sz="2400" dirty="0" smtClean="0"/>
              <a:t>                          - Hudba, Výpočetní technika, </a:t>
            </a:r>
          </a:p>
          <a:p>
            <a:pPr marL="0" indent="0">
              <a:buNone/>
            </a:pPr>
            <a:r>
              <a:rPr lang="cs-CZ" sz="2400" dirty="0" smtClean="0"/>
              <a:t>                          - Mikrosvět, </a:t>
            </a:r>
            <a:r>
              <a:rPr lang="cs-CZ" sz="2400" dirty="0" err="1"/>
              <a:t>N</a:t>
            </a:r>
            <a:r>
              <a:rPr lang="cs-CZ" sz="2400" dirty="0" err="1" smtClean="0"/>
              <a:t>anoelektronika</a:t>
            </a:r>
            <a:r>
              <a:rPr lang="cs-CZ" sz="2400" dirty="0" smtClean="0"/>
              <a:t> </a:t>
            </a:r>
          </a:p>
          <a:p>
            <a:pPr marL="0" indent="0">
              <a:buNone/>
            </a:pPr>
            <a:r>
              <a:rPr lang="cs-CZ" sz="2400" dirty="0" smtClean="0"/>
              <a:t>                          - </a:t>
            </a:r>
            <a:r>
              <a:rPr lang="cs-CZ" sz="2400" dirty="0" err="1" smtClean="0"/>
              <a:t>Opto</a:t>
            </a:r>
            <a:r>
              <a:rPr lang="cs-CZ" sz="2400" dirty="0" smtClean="0"/>
              <a:t>-akustické experimentování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</a:t>
            </a:r>
            <a:r>
              <a:rPr lang="cs-CZ" dirty="0" smtClean="0"/>
              <a:t>Cena: 2€/ žák</a:t>
            </a:r>
          </a:p>
          <a:p>
            <a:r>
              <a:rPr lang="cs-CZ" dirty="0" smtClean="0"/>
              <a:t>Možnost stravování, obchod se suvenýry    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606425"/>
            <a:ext cx="2891368" cy="108426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448" y="2486768"/>
            <a:ext cx="4290628" cy="314362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242479" y="5765333"/>
            <a:ext cx="3433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Obrázek 11 – Herní automat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/>
              <a:t>O</a:t>
            </a:r>
            <a:r>
              <a:rPr lang="cs-CZ" b="1" dirty="0" smtClean="0"/>
              <a:t>tvírací doba pro školy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Autofit/>
          </a:bodyPr>
          <a:lstStyle/>
          <a:p>
            <a:r>
              <a:rPr lang="cs-CZ" b="1" dirty="0" err="1" smtClean="0"/>
              <a:t>iQLANDIA</a:t>
            </a:r>
            <a:r>
              <a:rPr lang="cs-CZ" b="1" dirty="0" smtClean="0"/>
              <a:t>:  </a:t>
            </a:r>
            <a:r>
              <a:rPr lang="cs-CZ" dirty="0" smtClean="0"/>
              <a:t>		      Po – Pá                    9 - 17 hod. </a:t>
            </a:r>
          </a:p>
          <a:p>
            <a:r>
              <a:rPr lang="cs-CZ" b="1" dirty="0" err="1" smtClean="0"/>
              <a:t>iQPARK</a:t>
            </a:r>
            <a:r>
              <a:rPr lang="cs-CZ" b="1" dirty="0" smtClean="0"/>
              <a:t>:      </a:t>
            </a:r>
            <a:r>
              <a:rPr lang="cs-CZ" dirty="0" smtClean="0"/>
              <a:t>		      Po – Pá                    9 </a:t>
            </a:r>
            <a:r>
              <a:rPr lang="cs-CZ" dirty="0"/>
              <a:t>- </a:t>
            </a:r>
            <a:r>
              <a:rPr lang="cs-CZ" dirty="0" smtClean="0"/>
              <a:t>16 </a:t>
            </a:r>
            <a:r>
              <a:rPr lang="cs-CZ" dirty="0"/>
              <a:t>hod. </a:t>
            </a:r>
          </a:p>
          <a:p>
            <a:r>
              <a:rPr lang="cs-CZ" b="1" dirty="0" err="1"/>
              <a:t>T</a:t>
            </a:r>
            <a:r>
              <a:rPr lang="cs-CZ" b="1" dirty="0" err="1" smtClean="0"/>
              <a:t>echmania</a:t>
            </a:r>
            <a:r>
              <a:rPr lang="cs-CZ" b="1" dirty="0" smtClean="0"/>
              <a:t>:                           </a:t>
            </a:r>
            <a:r>
              <a:rPr lang="cs-CZ" dirty="0" smtClean="0"/>
              <a:t>Po </a:t>
            </a:r>
            <a:r>
              <a:rPr lang="cs-CZ" dirty="0"/>
              <a:t>– </a:t>
            </a:r>
            <a:r>
              <a:rPr lang="cs-CZ" dirty="0" smtClean="0"/>
              <a:t>Pá</a:t>
            </a:r>
            <a:r>
              <a:rPr lang="cs-CZ" dirty="0"/>
              <a:t> </a:t>
            </a:r>
            <a:r>
              <a:rPr lang="cs-CZ" dirty="0" smtClean="0"/>
              <a:t>             8:30 </a:t>
            </a:r>
            <a:r>
              <a:rPr lang="cs-CZ" dirty="0"/>
              <a:t>- 17 hod. </a:t>
            </a:r>
            <a:endParaRPr lang="cs-CZ" dirty="0" smtClean="0"/>
          </a:p>
          <a:p>
            <a:r>
              <a:rPr lang="cs-CZ" b="1" dirty="0" smtClean="0"/>
              <a:t>VIDA!:                                    </a:t>
            </a:r>
            <a:r>
              <a:rPr lang="cs-CZ" dirty="0" smtClean="0"/>
              <a:t>Po: 9 – 14:00, Pá</a:t>
            </a:r>
            <a:r>
              <a:rPr lang="cs-CZ" dirty="0"/>
              <a:t>, </a:t>
            </a:r>
            <a:r>
              <a:rPr lang="cs-CZ" dirty="0" smtClean="0"/>
              <a:t>Ne: 9 </a:t>
            </a:r>
            <a:r>
              <a:rPr lang="cs-CZ" dirty="0"/>
              <a:t>- </a:t>
            </a:r>
            <a:r>
              <a:rPr lang="cs-CZ" dirty="0" smtClean="0"/>
              <a:t>18hod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b="1" dirty="0" err="1" smtClean="0"/>
              <a:t>Technische</a:t>
            </a:r>
            <a:r>
              <a:rPr lang="cs-CZ" b="1" dirty="0" smtClean="0"/>
              <a:t> </a:t>
            </a:r>
            <a:r>
              <a:rPr lang="cs-CZ" b="1" dirty="0" err="1"/>
              <a:t>S</a:t>
            </a:r>
            <a:r>
              <a:rPr lang="cs-CZ" b="1" dirty="0" err="1" smtClean="0"/>
              <a:t>ammlungen</a:t>
            </a:r>
            <a:r>
              <a:rPr lang="cs-CZ" b="1" dirty="0" smtClean="0"/>
              <a:t>:  </a:t>
            </a:r>
            <a:r>
              <a:rPr lang="cs-CZ" dirty="0"/>
              <a:t>Po – </a:t>
            </a:r>
            <a:r>
              <a:rPr lang="cs-CZ" dirty="0" smtClean="0"/>
              <a:t>Pá                   </a:t>
            </a:r>
            <a:r>
              <a:rPr lang="cs-CZ" dirty="0"/>
              <a:t>9 - 17 hod. </a:t>
            </a:r>
          </a:p>
          <a:p>
            <a:pPr marL="0" indent="0">
              <a:buNone/>
            </a:pPr>
            <a:r>
              <a:rPr lang="cs-CZ" sz="2400" dirty="0"/>
              <a:t>                        </a:t>
            </a:r>
          </a:p>
          <a:p>
            <a:endParaRPr lang="cs-CZ" sz="2400" dirty="0" smtClean="0"/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/>
              <a:t>                        </a:t>
            </a:r>
          </a:p>
          <a:p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28678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1325563"/>
          </a:xfrm>
        </p:spPr>
        <p:txBody>
          <a:bodyPr/>
          <a:lstStyle/>
          <a:p>
            <a:r>
              <a:rPr lang="cs-CZ" b="1" dirty="0" smtClean="0"/>
              <a:t>Více informací: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97087"/>
            <a:ext cx="10515600" cy="4351338"/>
          </a:xfrm>
        </p:spPr>
        <p:txBody>
          <a:bodyPr>
            <a:normAutofit/>
          </a:bodyPr>
          <a:lstStyle/>
          <a:p>
            <a:r>
              <a:rPr lang="cs-CZ" b="1" dirty="0" err="1"/>
              <a:t>iQLANDIA</a:t>
            </a:r>
            <a:r>
              <a:rPr lang="cs-CZ" b="1" dirty="0"/>
              <a:t>:  </a:t>
            </a:r>
            <a:r>
              <a:rPr lang="cs-CZ" dirty="0"/>
              <a:t>		     </a:t>
            </a:r>
            <a:r>
              <a:rPr lang="cs-CZ" dirty="0" smtClean="0"/>
              <a:t>www.iqlandia.cz/cz</a:t>
            </a:r>
            <a:endParaRPr lang="cs-CZ" dirty="0"/>
          </a:p>
          <a:p>
            <a:r>
              <a:rPr lang="cs-CZ" b="1" dirty="0" err="1"/>
              <a:t>iQPARK</a:t>
            </a:r>
            <a:r>
              <a:rPr lang="cs-CZ" b="1" dirty="0"/>
              <a:t>:      </a:t>
            </a:r>
            <a:r>
              <a:rPr lang="cs-CZ" dirty="0"/>
              <a:t>		     </a:t>
            </a:r>
            <a:r>
              <a:rPr lang="cs-CZ" dirty="0" smtClean="0"/>
              <a:t>www.iqlandia.cz/cz/iqpark</a:t>
            </a:r>
            <a:endParaRPr lang="cs-CZ" dirty="0"/>
          </a:p>
          <a:p>
            <a:r>
              <a:rPr lang="cs-CZ" b="1" dirty="0" err="1" smtClean="0"/>
              <a:t>Techmania</a:t>
            </a:r>
            <a:r>
              <a:rPr lang="cs-CZ" b="1" dirty="0" smtClean="0"/>
              <a:t>:                           </a:t>
            </a:r>
            <a:r>
              <a:rPr lang="cs-CZ" dirty="0" smtClean="0"/>
              <a:t>www.techmania.cz </a:t>
            </a:r>
          </a:p>
          <a:p>
            <a:r>
              <a:rPr lang="cs-CZ" b="1" dirty="0" smtClean="0"/>
              <a:t>VIDA</a:t>
            </a:r>
            <a:r>
              <a:rPr lang="cs-CZ" b="1" dirty="0"/>
              <a:t>!:                                    </a:t>
            </a:r>
            <a:r>
              <a:rPr lang="cs-CZ" dirty="0" smtClean="0"/>
              <a:t>www.vida.cz</a:t>
            </a:r>
            <a:endParaRPr lang="cs-CZ" dirty="0"/>
          </a:p>
          <a:p>
            <a:r>
              <a:rPr lang="cs-CZ" b="1" dirty="0" err="1"/>
              <a:t>Technische</a:t>
            </a:r>
            <a:r>
              <a:rPr lang="cs-CZ" b="1" dirty="0"/>
              <a:t> </a:t>
            </a:r>
            <a:r>
              <a:rPr lang="cs-CZ" b="1" dirty="0" err="1"/>
              <a:t>Sammlungen</a:t>
            </a:r>
            <a:r>
              <a:rPr lang="cs-CZ" b="1" dirty="0"/>
              <a:t>:  </a:t>
            </a:r>
            <a:r>
              <a:rPr lang="cs-CZ" dirty="0" smtClean="0"/>
              <a:t>www.tsd.de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557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90883"/>
            <a:ext cx="10515600" cy="1325563"/>
          </a:xfrm>
        </p:spPr>
        <p:txBody>
          <a:bodyPr/>
          <a:lstStyle/>
          <a:p>
            <a:r>
              <a:rPr lang="cs-CZ" b="1" dirty="0" smtClean="0"/>
              <a:t>Technické vzdělávání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cs-CZ" dirty="0" smtClean="0"/>
              <a:t>Rámcový vzdělávací program - vzdělávací </a:t>
            </a:r>
            <a:r>
              <a:rPr lang="cs-CZ" dirty="0"/>
              <a:t>oblast Člověk a svět práce </a:t>
            </a:r>
          </a:p>
          <a:p>
            <a:pPr marL="285750" indent="-285750"/>
            <a:r>
              <a:rPr lang="cs-CZ" dirty="0" smtClean="0"/>
              <a:t>aktualizace </a:t>
            </a:r>
            <a:r>
              <a:rPr lang="cs-CZ" dirty="0"/>
              <a:t>poznatků z oblasti vědy a techniky a </a:t>
            </a:r>
            <a:r>
              <a:rPr lang="cs-CZ" dirty="0" smtClean="0"/>
              <a:t>integrace </a:t>
            </a:r>
            <a:r>
              <a:rPr lang="cs-CZ" dirty="0"/>
              <a:t>moderních technologií do </a:t>
            </a:r>
            <a:r>
              <a:rPr lang="cs-CZ" dirty="0" smtClean="0"/>
              <a:t>výuky</a:t>
            </a:r>
          </a:p>
          <a:p>
            <a:pPr marL="285750" indent="-285750"/>
            <a:r>
              <a:rPr lang="cs-CZ" dirty="0"/>
              <a:t>r</a:t>
            </a:r>
            <a:r>
              <a:rPr lang="cs-CZ" dirty="0" smtClean="0"/>
              <a:t>ozvoj samostatnosti, aktivity žáků, kritické myšlení, spolupráce v týmu</a:t>
            </a:r>
          </a:p>
          <a:p>
            <a:pPr marL="285750" indent="-285750"/>
            <a:r>
              <a:rPr lang="cs-CZ" dirty="0" smtClean="0"/>
              <a:t>důsledné </a:t>
            </a:r>
            <a:r>
              <a:rPr lang="cs-CZ" dirty="0"/>
              <a:t>přehodnocení struktury vědomostí, dovedností a postojů, které je třeba u žáků </a:t>
            </a:r>
            <a:r>
              <a:rPr lang="cs-CZ" dirty="0" smtClean="0"/>
              <a:t>rozvíjet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611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699976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Děkuji za vaši pozornost </a:t>
            </a:r>
            <a:r>
              <a:rPr lang="cs-CZ" b="1" dirty="0" smtClean="0">
                <a:sym typeface="Wingdings" panose="05000000000000000000" pitchFamily="2" charset="2"/>
              </a:rPr>
              <a:t>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396" y="2025539"/>
            <a:ext cx="3593205" cy="363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Zdroje: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cs-CZ" sz="2400" dirty="0" smtClean="0"/>
              <a:t>Metodické doporučení k výuce vzdělávacího oboru Člověk a svět práce na 2. stupni základních škol č. j. MSMT-43122/2014, V Praze dne 15. 1. 2015 dostupné: </a:t>
            </a:r>
            <a:r>
              <a:rPr lang="cs-CZ" sz="2400" dirty="0" smtClean="0">
                <a:hlinkClick r:id="rId2"/>
              </a:rPr>
              <a:t>http://www.msmt.cz/vzdelavani/zakladni-vzdelavani/metodicke-doporuceni-k-vyuce-vzdelavaciho-oboru-clovek-a</a:t>
            </a:r>
            <a:endParaRPr lang="cs-CZ" sz="2400" dirty="0" smtClean="0"/>
          </a:p>
          <a:p>
            <a:pPr lvl="0" algn="just"/>
            <a:r>
              <a:rPr lang="cs-CZ" sz="2400" dirty="0" smtClean="0"/>
              <a:t>Mapa České republiky. In: </a:t>
            </a:r>
            <a:r>
              <a:rPr lang="cs-CZ" sz="2400" i="1" dirty="0" smtClean="0"/>
              <a:t>Technická inspekce České republiky</a:t>
            </a:r>
            <a:r>
              <a:rPr lang="cs-CZ" sz="2400" dirty="0" smtClean="0"/>
              <a:t> [online]. 2016 [cit. 2017-04-03]. Dostupné z: </a:t>
            </a:r>
            <a:r>
              <a:rPr lang="cs-CZ" sz="2400" dirty="0" smtClean="0">
                <a:hlinkClick r:id="rId3"/>
              </a:rPr>
              <a:t>https://www.ticr.eu/</a:t>
            </a:r>
            <a:endParaRPr lang="cs-CZ" sz="2400" dirty="0" smtClean="0"/>
          </a:p>
          <a:p>
            <a:pPr lvl="0" algn="just"/>
            <a:r>
              <a:rPr lang="cs-CZ" sz="2400" dirty="0" smtClean="0"/>
              <a:t>VONDRÁK</a:t>
            </a:r>
            <a:r>
              <a:rPr lang="cs-CZ" sz="2400" dirty="0"/>
              <a:t>, David. Budoucnost je v technickém vzdělávání In: </a:t>
            </a:r>
            <a:r>
              <a:rPr lang="cs-CZ" sz="2400" i="1" dirty="0"/>
              <a:t>Rok průmyslu</a:t>
            </a:r>
            <a:r>
              <a:rPr lang="cs-CZ" sz="2400" dirty="0"/>
              <a:t> [online]. 2015 </a:t>
            </a:r>
            <a:r>
              <a:rPr lang="cs-CZ" sz="2400" dirty="0">
                <a:solidFill>
                  <a:schemeClr val="tx2"/>
                </a:solidFill>
              </a:rPr>
              <a:t>[cit. 2017-03-13]. Dostupné z: </a:t>
            </a:r>
            <a:r>
              <a:rPr lang="cs-CZ" sz="2400" dirty="0">
                <a:solidFill>
                  <a:schemeClr val="tx2"/>
                </a:solidFill>
                <a:hlinkClick r:id="rId4"/>
              </a:rPr>
              <a:t>http://www.rokprumyslu.eu/aktualne/budoucnost-je-v-technickem-vzdelavani-9778</a:t>
            </a:r>
            <a:r>
              <a:rPr lang="cs-CZ" sz="2400" dirty="0" smtClean="0">
                <a:solidFill>
                  <a:schemeClr val="tx2"/>
                </a:solidFill>
                <a:hlinkClick r:id="rId4"/>
              </a:rPr>
              <a:t>/</a:t>
            </a:r>
            <a:endParaRPr lang="cs-CZ" sz="2400" dirty="0">
              <a:solidFill>
                <a:schemeClr val="tx2"/>
              </a:solidFill>
            </a:endParaRPr>
          </a:p>
          <a:p>
            <a:pPr lvl="0" algn="just"/>
            <a:r>
              <a:rPr lang="cs-CZ" sz="2400" dirty="0"/>
              <a:t>VONDRÁK, David. Jak získávat a udržet technické talenty v Česku. In: </a:t>
            </a:r>
            <a:r>
              <a:rPr lang="cs-CZ" sz="2400" i="1" dirty="0"/>
              <a:t>Rok průmyslu</a:t>
            </a:r>
            <a:r>
              <a:rPr lang="cs-CZ" sz="2400" dirty="0"/>
              <a:t> [online]. 2015 [cit. 2017-03-13]. Dostupné z: </a:t>
            </a:r>
            <a:r>
              <a:rPr lang="cs-CZ" sz="2400" u="sng" dirty="0">
                <a:solidFill>
                  <a:schemeClr val="accent4"/>
                </a:solidFill>
              </a:rPr>
              <a:t>http://www.rokprumyslu.eu/aktualne/jak-ziskavat-a-udrzet-technicke-talenty-v-cesku-6913/</a:t>
            </a:r>
          </a:p>
          <a:p>
            <a:pPr lvl="0" algn="just"/>
            <a:endParaRPr lang="cs-CZ" dirty="0" smtClean="0"/>
          </a:p>
          <a:p>
            <a:pPr lvl="0" algn="just"/>
            <a:endParaRPr lang="cs-CZ" dirty="0" smtClean="0"/>
          </a:p>
          <a:p>
            <a:pPr lvl="0" algn="just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554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Struktura vědomostí, dovedností, postojů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b="1" dirty="0" smtClean="0"/>
              <a:t>vědomosti</a:t>
            </a:r>
            <a:r>
              <a:rPr lang="cs-CZ" i="1" dirty="0" smtClean="0"/>
              <a:t> </a:t>
            </a:r>
            <a:r>
              <a:rPr lang="cs-CZ" i="1" dirty="0"/>
              <a:t>- </a:t>
            </a:r>
            <a:r>
              <a:rPr lang="cs-CZ" dirty="0"/>
              <a:t>osvojení poznatků o technice, technických materiálech, základních principech a procesech v technice, historii techniky a jejích vlivech na vývoj společnosti, na přírodu a na utváření prostředí, ve kterém člověk žije, atd. </a:t>
            </a:r>
            <a:r>
              <a:rPr lang="cs-CZ" i="1" dirty="0"/>
              <a:t>(Vím, co to je a jak to funguje.)</a:t>
            </a:r>
          </a:p>
          <a:p>
            <a:pPr algn="just"/>
            <a:r>
              <a:rPr lang="cs-CZ" b="1" dirty="0" smtClean="0"/>
              <a:t>dovednosti</a:t>
            </a:r>
            <a:r>
              <a:rPr lang="cs-CZ" dirty="0" smtClean="0"/>
              <a:t> </a:t>
            </a:r>
            <a:r>
              <a:rPr lang="cs-CZ" dirty="0"/>
              <a:t>- </a:t>
            </a:r>
            <a:r>
              <a:rPr lang="cs-CZ" dirty="0" smtClean="0"/>
              <a:t>rozvoj </a:t>
            </a:r>
            <a:r>
              <a:rPr lang="cs-CZ" dirty="0"/>
              <a:t>manuální zručnosti, schopnosti zacházet s technickým vybavením a technickými prostředky, schopnosti řešit problémy technické povahy, ale i schopnosti při řešení jakýchkoli problémů účelně využít poznatky z techniky či technické prostředky atd. (</a:t>
            </a:r>
            <a:r>
              <a:rPr lang="cs-CZ" i="1" dirty="0"/>
              <a:t>Dokážu to udělat, vyřešit.)</a:t>
            </a:r>
          </a:p>
          <a:p>
            <a:pPr marL="285750" indent="-285750" algn="just"/>
            <a:r>
              <a:rPr lang="cs-CZ" b="1" dirty="0"/>
              <a:t>p</a:t>
            </a:r>
            <a:r>
              <a:rPr lang="cs-CZ" b="1" dirty="0" smtClean="0"/>
              <a:t>ostoje - </a:t>
            </a:r>
            <a:r>
              <a:rPr lang="cs-CZ" dirty="0" smtClean="0"/>
              <a:t>podněcování </a:t>
            </a:r>
            <a:r>
              <a:rPr lang="cs-CZ" dirty="0"/>
              <a:t>zájmu o techniku, budování racionálního vztahu k technice, uvědomění si role techniky v životě člověka, vedení k aktivní účasti na ochraně a utváření životního prostředí atd. </a:t>
            </a:r>
            <a:r>
              <a:rPr lang="cs-CZ" i="1" dirty="0"/>
              <a:t>(Mám na to názor a podle něj budu jednat.)</a:t>
            </a:r>
          </a:p>
        </p:txBody>
      </p:sp>
    </p:spTree>
    <p:extLst>
      <p:ext uri="{BB962C8B-B14F-4D97-AF65-F5344CB8AC3E}">
        <p14:creationId xmlns:p14="http://schemas.microsoft.com/office/powerpoint/2010/main" val="46863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Současné možnosti působení na žáka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Obnova školních dílen na ZŠ</a:t>
            </a:r>
            <a:endParaRPr lang="cs-CZ" dirty="0" smtClean="0"/>
          </a:p>
          <a:p>
            <a:r>
              <a:rPr lang="cs-CZ" dirty="0" smtClean="0"/>
              <a:t>Spolupráce firem a škol</a:t>
            </a:r>
          </a:p>
          <a:p>
            <a:r>
              <a:rPr lang="cs-CZ" dirty="0" smtClean="0"/>
              <a:t>Legislativní změny (přijímací zkoušky na SŠ, maturita z matematiky)</a:t>
            </a:r>
          </a:p>
          <a:p>
            <a:r>
              <a:rPr lang="cs-CZ" dirty="0" smtClean="0"/>
              <a:t>Pozitivní vztah dětí k matematice, fyzice, chemii</a:t>
            </a:r>
          </a:p>
          <a:p>
            <a:r>
              <a:rPr lang="cs-CZ" dirty="0" smtClean="0"/>
              <a:t>Návštěva vzdělávacích institucí (muzea, science centra, Planetária)</a:t>
            </a:r>
          </a:p>
          <a:p>
            <a:r>
              <a:rPr lang="cs-CZ" dirty="0" smtClean="0"/>
              <a:t>Nabídka kroužků</a:t>
            </a:r>
          </a:p>
          <a:p>
            <a:r>
              <a:rPr lang="cs-CZ" dirty="0" smtClean="0"/>
              <a:t>Veletrhy, výstavy, exkurze do firem </a:t>
            </a:r>
          </a:p>
          <a:p>
            <a:r>
              <a:rPr lang="cs-CZ" dirty="0" smtClean="0"/>
              <a:t>Prestiž a finanční ohodnocení absolventů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740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SCIENCE CENTRA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interaktivně vzdělávací instituce, které se snaží o popularizaci vědy a </a:t>
            </a:r>
            <a:r>
              <a:rPr lang="cs-CZ" dirty="0" smtClean="0"/>
              <a:t>techniky</a:t>
            </a:r>
          </a:p>
          <a:p>
            <a:r>
              <a:rPr lang="cs-CZ" dirty="0" smtClean="0"/>
              <a:t>na vlastní kůži můžete experimentovat s</a:t>
            </a:r>
            <a:r>
              <a:rPr lang="cs-CZ" dirty="0"/>
              <a:t> rozličnými přírodními jevy </a:t>
            </a:r>
            <a:endParaRPr lang="cs-CZ" dirty="0" smtClean="0"/>
          </a:p>
          <a:p>
            <a:r>
              <a:rPr lang="cs-CZ" dirty="0" smtClean="0"/>
              <a:t>prostřednictvím hry, experimentování a logického uvažování se snaží dosáhnout hlubšího porozumění podstaty jevů</a:t>
            </a:r>
          </a:p>
          <a:p>
            <a:r>
              <a:rPr lang="cs-CZ" dirty="0" smtClean="0"/>
              <a:t>podnícení mladé generace k sebevzdělávání a sebepoznávání</a:t>
            </a:r>
          </a:p>
          <a:p>
            <a:r>
              <a:rPr lang="cs-CZ" dirty="0" smtClean="0"/>
              <a:t>nabídka smysluplných a atraktivních vzdělávacích programů pro všechny stupně škol</a:t>
            </a:r>
          </a:p>
        </p:txBody>
      </p:sp>
    </p:spTree>
    <p:extLst>
      <p:ext uri="{BB962C8B-B14F-4D97-AF65-F5344CB8AC3E}">
        <p14:creationId xmlns:p14="http://schemas.microsoft.com/office/powerpoint/2010/main" val="230530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SCIENCE CENTRA V ČESKÉ REPUBLICE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cs-CZ" dirty="0" err="1" smtClean="0"/>
              <a:t>iQLANDIA</a:t>
            </a:r>
            <a:r>
              <a:rPr lang="cs-CZ" dirty="0" smtClean="0"/>
              <a:t> a </a:t>
            </a:r>
            <a:r>
              <a:rPr lang="cs-CZ" dirty="0" err="1" smtClean="0"/>
              <a:t>iQPARK</a:t>
            </a:r>
            <a:r>
              <a:rPr lang="cs-CZ" dirty="0" smtClean="0"/>
              <a:t> v Liberci</a:t>
            </a:r>
          </a:p>
          <a:p>
            <a:r>
              <a:rPr lang="cs-CZ" dirty="0" err="1" smtClean="0"/>
              <a:t>Techmania</a:t>
            </a:r>
            <a:r>
              <a:rPr lang="cs-CZ" dirty="0" smtClean="0"/>
              <a:t> v Plzni</a:t>
            </a:r>
            <a:endParaRPr lang="cs-CZ" baseline="30000" dirty="0" smtClean="0"/>
          </a:p>
          <a:p>
            <a:r>
              <a:rPr lang="cs-CZ" dirty="0" smtClean="0"/>
              <a:t>Svět techniky v Ostravě</a:t>
            </a:r>
          </a:p>
          <a:p>
            <a:r>
              <a:rPr lang="cs-CZ" dirty="0" smtClean="0"/>
              <a:t>VIDA! v Brně</a:t>
            </a:r>
          </a:p>
          <a:p>
            <a:r>
              <a:rPr lang="cs-CZ" dirty="0" smtClean="0"/>
              <a:t>Pevnost poznání v Olomouci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521" y="2506662"/>
            <a:ext cx="4957279" cy="285582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392473" y="5556245"/>
            <a:ext cx="352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Obrázek 1 – Mapa science center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41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Dále se zaměřuji pouze na centra, která jsem osobně navštívila. </a:t>
            </a:r>
          </a:p>
          <a:p>
            <a:pPr marL="0" indent="0">
              <a:buNone/>
            </a:pPr>
            <a:r>
              <a:rPr lang="cs-CZ" dirty="0" smtClean="0"/>
              <a:t>      </a:t>
            </a:r>
          </a:p>
          <a:p>
            <a:pPr marL="0" indent="0">
              <a:buNone/>
            </a:pPr>
            <a:r>
              <a:rPr lang="cs-CZ" dirty="0" smtClean="0"/>
              <a:t>	 - </a:t>
            </a:r>
            <a:r>
              <a:rPr lang="cs-CZ" dirty="0" err="1"/>
              <a:t>iQLANDIA</a:t>
            </a:r>
            <a:r>
              <a:rPr lang="cs-CZ" dirty="0"/>
              <a:t> a </a:t>
            </a:r>
            <a:r>
              <a:rPr lang="cs-CZ" dirty="0" err="1"/>
              <a:t>iQPARK</a:t>
            </a:r>
            <a:r>
              <a:rPr lang="cs-CZ" dirty="0"/>
              <a:t> v Liberci</a:t>
            </a:r>
          </a:p>
          <a:p>
            <a:pPr marL="0" indent="0">
              <a:buNone/>
            </a:pPr>
            <a:r>
              <a:rPr lang="cs-CZ" dirty="0" smtClean="0"/>
              <a:t>            - </a:t>
            </a:r>
            <a:r>
              <a:rPr lang="cs-CZ" dirty="0" err="1" smtClean="0"/>
              <a:t>Techmania</a:t>
            </a:r>
            <a:r>
              <a:rPr lang="cs-CZ" dirty="0" smtClean="0"/>
              <a:t> </a:t>
            </a:r>
            <a:r>
              <a:rPr lang="cs-CZ" dirty="0"/>
              <a:t>v Plzni</a:t>
            </a:r>
            <a:endParaRPr lang="cs-CZ" baseline="30000" dirty="0"/>
          </a:p>
          <a:p>
            <a:pPr marL="0" indent="0">
              <a:buNone/>
            </a:pPr>
            <a:r>
              <a:rPr lang="cs-CZ" dirty="0" smtClean="0"/>
              <a:t>            - VIDA</a:t>
            </a:r>
            <a:r>
              <a:rPr lang="cs-CZ" dirty="0"/>
              <a:t>! v </a:t>
            </a:r>
            <a:r>
              <a:rPr lang="cs-CZ" dirty="0" smtClean="0"/>
              <a:t>Brně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- </a:t>
            </a:r>
            <a:r>
              <a:rPr lang="cs-CZ" dirty="0" err="1" smtClean="0"/>
              <a:t>Technische</a:t>
            </a:r>
            <a:r>
              <a:rPr lang="cs-CZ" dirty="0" smtClean="0"/>
              <a:t> </a:t>
            </a:r>
            <a:r>
              <a:rPr lang="cs-CZ" dirty="0" err="1" smtClean="0"/>
              <a:t>Sammlungen</a:t>
            </a:r>
            <a:r>
              <a:rPr lang="cs-CZ" dirty="0" smtClean="0"/>
              <a:t> v Drážďanech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74" y="4530324"/>
            <a:ext cx="1594899" cy="20439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793" y="365125"/>
            <a:ext cx="1772207" cy="245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/>
              <a:t>iQPARK</a:t>
            </a:r>
            <a:r>
              <a:rPr lang="cs-CZ" b="1" dirty="0"/>
              <a:t> </a:t>
            </a:r>
            <a:r>
              <a:rPr lang="cs-CZ" b="1" dirty="0" smtClean="0"/>
              <a:t>pro školy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2138" y="1792381"/>
            <a:ext cx="10515600" cy="4350842"/>
          </a:xfrm>
        </p:spPr>
        <p:txBody>
          <a:bodyPr>
            <a:normAutofit/>
          </a:bodyPr>
          <a:lstStyle/>
          <a:p>
            <a:r>
              <a:rPr lang="cs-CZ" dirty="0" smtClean="0"/>
              <a:t>Děti z MŠ a 1. stupně ZŠ</a:t>
            </a:r>
          </a:p>
          <a:p>
            <a:r>
              <a:rPr lang="cs-CZ" dirty="0" smtClean="0"/>
              <a:t>Tematické science show - </a:t>
            </a:r>
            <a:r>
              <a:rPr lang="cs-CZ" sz="2400" dirty="0" smtClean="0"/>
              <a:t>Balonková science show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                               - Velká science show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                               - Hravá voda</a:t>
            </a:r>
          </a:p>
          <a:p>
            <a:pPr marL="0" indent="0">
              <a:buNone/>
            </a:pPr>
            <a:r>
              <a:rPr lang="cs-CZ" sz="2400" dirty="0" smtClean="0"/>
              <a:t>                                                       - Lidské smysly</a:t>
            </a:r>
            <a:endParaRPr lang="cs-CZ" sz="2400" dirty="0"/>
          </a:p>
          <a:p>
            <a:r>
              <a:rPr lang="cs-CZ" dirty="0"/>
              <a:t>V</a:t>
            </a:r>
            <a:r>
              <a:rPr lang="cs-CZ" dirty="0" smtClean="0"/>
              <a:t>ědecké dílny - </a:t>
            </a:r>
            <a:r>
              <a:rPr lang="cs-CZ" sz="2400" dirty="0" smtClean="0"/>
              <a:t>Neposedná voda</a:t>
            </a:r>
          </a:p>
          <a:p>
            <a:pPr marL="0" indent="0">
              <a:buNone/>
            </a:pPr>
            <a:r>
              <a:rPr lang="cs-CZ" sz="2400" dirty="0" smtClean="0"/>
              <a:t>                                  - Silák vzduch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          - </a:t>
            </a:r>
            <a:r>
              <a:rPr lang="cs-CZ" sz="2400" dirty="0" err="1" smtClean="0"/>
              <a:t>Magnetománie</a:t>
            </a:r>
            <a:endParaRPr lang="cs-CZ" sz="2400" dirty="0" smtClean="0"/>
          </a:p>
          <a:p>
            <a:r>
              <a:rPr lang="cs-CZ" sz="2400" dirty="0" smtClean="0"/>
              <a:t>Cena: 30 Kč/ žák</a:t>
            </a:r>
          </a:p>
          <a:p>
            <a:pPr marL="0" indent="0">
              <a:buNone/>
            </a:pPr>
            <a:endParaRPr lang="cs-CZ" sz="2400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315" y="1248517"/>
            <a:ext cx="3297941" cy="505478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053238" y="6404998"/>
            <a:ext cx="413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Obrázek 2 - Vznášející se postava - levitace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45" y="365125"/>
            <a:ext cx="1544392" cy="116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Expozice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86988"/>
            <a:ext cx="10515600" cy="4227445"/>
          </a:xfrm>
        </p:spPr>
        <p:txBody>
          <a:bodyPr>
            <a:normAutofit/>
          </a:bodyPr>
          <a:lstStyle/>
          <a:p>
            <a:r>
              <a:rPr lang="cs-CZ" dirty="0" smtClean="0"/>
              <a:t>4 podlaží o celkové ploše cca 3000 m</a:t>
            </a:r>
            <a:r>
              <a:rPr lang="cs-CZ" baseline="30000" dirty="0" smtClean="0"/>
              <a:t>2</a:t>
            </a:r>
          </a:p>
          <a:p>
            <a:r>
              <a:rPr lang="cs-CZ" dirty="0"/>
              <a:t>E</a:t>
            </a:r>
            <a:r>
              <a:rPr lang="cs-CZ" dirty="0" smtClean="0"/>
              <a:t>xpozice: </a:t>
            </a:r>
            <a:r>
              <a:rPr lang="cs-CZ" sz="2400" dirty="0" smtClean="0"/>
              <a:t>- Vodní svět, klamy a hlavolamy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- Svět kolem nás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- Schopnosti a dovednosti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- Malá věda </a:t>
            </a:r>
          </a:p>
          <a:p>
            <a:pPr marL="0" indent="0">
              <a:buNone/>
            </a:pPr>
            <a:endParaRPr lang="cs-CZ" sz="3000" dirty="0" smtClean="0"/>
          </a:p>
          <a:p>
            <a:r>
              <a:rPr lang="cs-CZ" dirty="0" smtClean="0"/>
              <a:t>Cena: 70 Kč/ žák</a:t>
            </a:r>
          </a:p>
          <a:p>
            <a:r>
              <a:rPr lang="cs-CZ" dirty="0" smtClean="0"/>
              <a:t>Obchod se suvenýry, možnost stravování </a:t>
            </a:r>
          </a:p>
          <a:p>
            <a:pPr marL="0" indent="0">
              <a:buNone/>
            </a:pPr>
            <a:endParaRPr lang="cs-CZ" baseline="30000" dirty="0" smtClean="0"/>
          </a:p>
          <a:p>
            <a:endParaRPr lang="cs-CZ" baseline="30000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7673462" y="5219528"/>
            <a:ext cx="3708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Obrázek 3 - Šlapej </a:t>
            </a:r>
            <a:r>
              <a:rPr lang="cs-CZ" dirty="0"/>
              <a:t>a elektřinu vyráběj 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625" y="1786988"/>
            <a:ext cx="4905678" cy="32839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233" y="365125"/>
            <a:ext cx="1544392" cy="116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7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742</Words>
  <Application>Microsoft Office PowerPoint</Application>
  <PresentationFormat>Širokoúhlá obrazovka</PresentationFormat>
  <Paragraphs>181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Motiv Office</vt:lpstr>
      <vt:lpstr>Interaktivní zábavně naučná science centra</vt:lpstr>
      <vt:lpstr>Technické vzdělávání </vt:lpstr>
      <vt:lpstr>Struktura vědomostí, dovedností, postojů</vt:lpstr>
      <vt:lpstr>Současné možnosti působení na žáka</vt:lpstr>
      <vt:lpstr>SCIENCE CENTRA</vt:lpstr>
      <vt:lpstr>SCIENCE CENTRA V ČESKÉ REPUBLICE</vt:lpstr>
      <vt:lpstr>Prezentace aplikace PowerPoint</vt:lpstr>
      <vt:lpstr>iQPARK pro školy</vt:lpstr>
      <vt:lpstr>Expozice </vt:lpstr>
      <vt:lpstr>iQLANDIA pro školy</vt:lpstr>
      <vt:lpstr>Expozice </vt:lpstr>
      <vt:lpstr>Techmania pro školy </vt:lpstr>
      <vt:lpstr>Expozice </vt:lpstr>
      <vt:lpstr>VIDA! pro školy</vt:lpstr>
      <vt:lpstr>Expozice </vt:lpstr>
      <vt:lpstr>                     Technische Sammlungen Drážďany                  pro školy </vt:lpstr>
      <vt:lpstr>Expozice </vt:lpstr>
      <vt:lpstr> Otvírací doba pro školy</vt:lpstr>
      <vt:lpstr>Více informací: </vt:lpstr>
      <vt:lpstr>Děkuji za vaši pozornost  </vt:lpstr>
      <vt:lpstr>Zdroje: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iQpark Liberec</dc:title>
  <dc:creator>Tereza</dc:creator>
  <cp:lastModifiedBy>Tereza</cp:lastModifiedBy>
  <cp:revision>213</cp:revision>
  <dcterms:created xsi:type="dcterms:W3CDTF">2014-12-14T18:50:57Z</dcterms:created>
  <dcterms:modified xsi:type="dcterms:W3CDTF">2017-04-03T15:54:49Z</dcterms:modified>
</cp:coreProperties>
</file>