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DDCCB6-BD5B-4B8B-B767-2B0A113D5549}" type="datetimeFigureOut">
              <a:rPr lang="cs-CZ" smtClean="0"/>
              <a:t>21.11.2015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45D506-206A-4DCE-805A-E66EF43BA01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8032" y="230783"/>
            <a:ext cx="7772400" cy="1470025"/>
          </a:xfrm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7524" y="2420888"/>
            <a:ext cx="8568952" cy="2736304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2000" b="1" dirty="0" smtClean="0">
              <a:latin typeface="Calibri" panose="020F0502020204030204" pitchFamily="34" charset="0"/>
            </a:endParaRPr>
          </a:p>
          <a:p>
            <a:pPr algn="ctr"/>
            <a:endParaRPr lang="en-US" sz="2000" b="1" dirty="0" smtClean="0"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Calibri" panose="020F0502020204030204" pitchFamily="34" charset="0"/>
              </a:rPr>
              <a:t>Bachelor </a:t>
            </a:r>
            <a:r>
              <a:rPr lang="en-US" sz="2400" b="1" dirty="0">
                <a:latin typeface="Calibri" panose="020F0502020204030204" pitchFamily="34" charset="0"/>
              </a:rPr>
              <a:t>Thesis</a:t>
            </a:r>
            <a:endParaRPr lang="cs-CZ" sz="2400" b="1" dirty="0"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Economic 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Growth: A case study of the Czech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Republic</a:t>
            </a:r>
          </a:p>
          <a:p>
            <a:pPr algn="ctr">
              <a:lnSpc>
                <a:spcPct val="150000"/>
              </a:lnSpc>
            </a:pPr>
            <a:endParaRPr lang="cs-CZ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000" dirty="0"/>
              <a:t> </a:t>
            </a:r>
            <a:r>
              <a:rPr lang="en-US" sz="2000" b="1" dirty="0" smtClean="0"/>
              <a:t>Mark</a:t>
            </a:r>
            <a:r>
              <a:rPr lang="cs-CZ" sz="2000" b="1" dirty="0"/>
              <a:t>éta GAJDORUSOVÁ</a:t>
            </a:r>
            <a:endParaRPr lang="cs-CZ" sz="2000" dirty="0"/>
          </a:p>
          <a:p>
            <a:endParaRPr lang="cs-CZ" dirty="0"/>
          </a:p>
        </p:txBody>
      </p:sp>
      <p:pic>
        <p:nvPicPr>
          <p:cNvPr id="2050" name="Picture 2" descr="C:\Users\uzivatel\Desktop\BC\6898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917" y="332656"/>
            <a:ext cx="3268166" cy="245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20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19256" cy="4896544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400" dirty="0">
                <a:latin typeface="Calibri" panose="020F0502020204030204" pitchFamily="34" charset="0"/>
              </a:rPr>
              <a:t>If the inflation in the Czech Republic increases by 1%/year, the </a:t>
            </a:r>
            <a:r>
              <a:rPr lang="en-US" sz="2400" dirty="0" smtClean="0">
                <a:latin typeface="Calibri" panose="020F0502020204030204" pitchFamily="34" charset="0"/>
              </a:rPr>
              <a:t>        GDP </a:t>
            </a:r>
            <a:r>
              <a:rPr lang="en-US" sz="2400" dirty="0">
                <a:latin typeface="Calibri" panose="020F0502020204030204" pitchFamily="34" charset="0"/>
              </a:rPr>
              <a:t>will decrease by - 0.416423% =&gt; </a:t>
            </a:r>
            <a:r>
              <a:rPr lang="en-US" sz="2400" dirty="0" smtClean="0">
                <a:latin typeface="Calibri" panose="020F0502020204030204" pitchFamily="34" charset="0"/>
              </a:rPr>
              <a:t>H</a:t>
            </a:r>
            <a:r>
              <a:rPr lang="en-US" sz="2400" baseline="-25000" dirty="0" smtClean="0">
                <a:latin typeface="Calibri" panose="020F0502020204030204" pitchFamily="34" charset="0"/>
              </a:rPr>
              <a:t>0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is </a:t>
            </a:r>
            <a:r>
              <a:rPr lang="en-US" sz="2400" dirty="0" smtClean="0">
                <a:latin typeface="Calibri" panose="020F0502020204030204" pitchFamily="34" charset="0"/>
              </a:rPr>
              <a:t>accepted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    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b="1" i="1" dirty="0" smtClean="0">
                <a:latin typeface="Calibri" panose="020F0502020204030204" pitchFamily="34" charset="0"/>
              </a:rPr>
              <a:t>The </a:t>
            </a:r>
            <a:r>
              <a:rPr lang="en-US" sz="2400" b="1" i="1" dirty="0">
                <a:latin typeface="Calibri" panose="020F0502020204030204" pitchFamily="34" charset="0"/>
              </a:rPr>
              <a:t>first hypothesis was confirmed.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1116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 </a:t>
            </a:r>
            <a:endParaRPr lang="cs-CZ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If the unemployment increases by 1%/year, then the GDP will decrease by -0.460793% =&gt;  </a:t>
            </a:r>
            <a:r>
              <a:rPr lang="en-US" sz="2400" dirty="0" smtClean="0">
                <a:latin typeface="Calibri" panose="020F0502020204030204" pitchFamily="34" charset="0"/>
              </a:rPr>
              <a:t>H</a:t>
            </a:r>
            <a:r>
              <a:rPr lang="en-US" sz="2400" baseline="-25000" dirty="0" smtClean="0">
                <a:latin typeface="Calibri" panose="020F0502020204030204" pitchFamily="34" charset="0"/>
              </a:rPr>
              <a:t>0 </a:t>
            </a:r>
            <a:r>
              <a:rPr lang="en-US" sz="2400" dirty="0">
                <a:latin typeface="Calibri" panose="020F0502020204030204" pitchFamily="34" charset="0"/>
              </a:rPr>
              <a:t>is </a:t>
            </a:r>
            <a:r>
              <a:rPr lang="en-US" sz="2400" dirty="0" smtClean="0">
                <a:latin typeface="Calibri" panose="020F0502020204030204" pitchFamily="34" charset="0"/>
              </a:rPr>
              <a:t>accepted</a:t>
            </a:r>
            <a:endParaRPr lang="cs-CZ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i="1" dirty="0">
                <a:latin typeface="Calibri" panose="020F0502020204030204" pitchFamily="34" charset="0"/>
              </a:rPr>
              <a:t>The second hypothesis was confirmed.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 </a:t>
            </a:r>
            <a:endParaRPr lang="cs-CZ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If external trade balance increases by 1 %/year, then the GDP will decrease by -0.244987% =&gt; </a:t>
            </a:r>
            <a:r>
              <a:rPr lang="en-US" sz="2400" dirty="0" smtClean="0">
                <a:latin typeface="Calibri" panose="020F0502020204030204" pitchFamily="34" charset="0"/>
              </a:rPr>
              <a:t>H</a:t>
            </a:r>
            <a:r>
              <a:rPr lang="en-US" sz="2400" baseline="-25000" dirty="0" smtClean="0">
                <a:latin typeface="Calibri" panose="020F0502020204030204" pitchFamily="34" charset="0"/>
              </a:rPr>
              <a:t>0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is </a:t>
            </a:r>
            <a:r>
              <a:rPr lang="en-US" sz="2400" dirty="0" smtClean="0">
                <a:latin typeface="Calibri" panose="020F0502020204030204" pitchFamily="34" charset="0"/>
              </a:rPr>
              <a:t>accepted</a:t>
            </a:r>
            <a:endParaRPr lang="cs-CZ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i="1" dirty="0">
                <a:latin typeface="Calibri" panose="020F0502020204030204" pitchFamily="34" charset="0"/>
              </a:rPr>
              <a:t>The third hypothesis was confirmed.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Results</a:t>
            </a:r>
            <a:endParaRPr lang="cs-CZ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2800" b="1" dirty="0" smtClean="0">
                <a:latin typeface="Calibri" panose="020F0502020204030204" pitchFamily="34" charset="0"/>
              </a:rPr>
              <a:t>Thank you for your attention</a:t>
            </a:r>
            <a:endParaRPr lang="cs-CZ" sz="2800" b="1" dirty="0">
              <a:latin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46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Theories </a:t>
            </a:r>
            <a:r>
              <a:rPr lang="en-US" dirty="0">
                <a:latin typeface="Calibri" panose="020F0502020204030204" pitchFamily="34" charset="0"/>
              </a:rPr>
              <a:t>of economic </a:t>
            </a:r>
            <a:r>
              <a:rPr lang="en-US" dirty="0" smtClean="0">
                <a:latin typeface="Calibri" panose="020F0502020204030204" pitchFamily="34" charset="0"/>
              </a:rPr>
              <a:t>growth</a:t>
            </a:r>
          </a:p>
          <a:p>
            <a:r>
              <a:rPr lang="en-US" dirty="0">
                <a:latin typeface="Calibri" panose="020F0502020204030204" pitchFamily="34" charset="0"/>
              </a:rPr>
              <a:t>Factors of </a:t>
            </a:r>
            <a:r>
              <a:rPr lang="en-US" dirty="0" smtClean="0">
                <a:latin typeface="Calibri" panose="020F0502020204030204" pitchFamily="34" charset="0"/>
              </a:rPr>
              <a:t>production</a:t>
            </a:r>
          </a:p>
          <a:p>
            <a:r>
              <a:rPr lang="en-US" dirty="0">
                <a:latin typeface="Calibri" panose="020F0502020204030204" pitchFamily="34" charset="0"/>
              </a:rPr>
              <a:t>Macroeconomics </a:t>
            </a:r>
            <a:r>
              <a:rPr lang="en-US" dirty="0" smtClean="0">
                <a:latin typeface="Calibri" panose="020F0502020204030204" pitchFamily="34" charset="0"/>
              </a:rPr>
              <a:t>Indicators</a:t>
            </a:r>
          </a:p>
          <a:p>
            <a:r>
              <a:rPr lang="en-US" dirty="0">
                <a:latin typeface="Calibri" panose="020F0502020204030204" pitchFamily="34" charset="0"/>
              </a:rPr>
              <a:t>Economic development of the Czech </a:t>
            </a:r>
            <a:r>
              <a:rPr lang="en-US" dirty="0" smtClean="0">
                <a:latin typeface="Calibri" panose="020F0502020204030204" pitchFamily="34" charset="0"/>
              </a:rPr>
              <a:t>Republic</a:t>
            </a:r>
          </a:p>
          <a:p>
            <a:r>
              <a:rPr lang="en-US" dirty="0">
                <a:latin typeface="Calibri" panose="020F0502020204030204" pitchFamily="34" charset="0"/>
              </a:rPr>
              <a:t>Empirical </a:t>
            </a:r>
            <a:r>
              <a:rPr lang="en-US" dirty="0" smtClean="0">
                <a:latin typeface="Calibri" panose="020F0502020204030204" pitchFamily="34" charset="0"/>
              </a:rPr>
              <a:t>research</a:t>
            </a:r>
          </a:p>
          <a:p>
            <a:r>
              <a:rPr lang="en-US" dirty="0">
                <a:latin typeface="Calibri" panose="020F0502020204030204" pitchFamily="34" charset="0"/>
              </a:rPr>
              <a:t>GDP growth rate and </a:t>
            </a:r>
            <a:r>
              <a:rPr lang="en-US" dirty="0" smtClean="0">
                <a:latin typeface="Calibri" panose="020F0502020204030204" pitchFamily="34" charset="0"/>
              </a:rPr>
              <a:t>prognosis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anose="020F0502020204030204" pitchFamily="34" charset="0"/>
              </a:rPr>
              <a:t>Summary</a:t>
            </a: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55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escription </a:t>
            </a:r>
            <a:r>
              <a:rPr lang="en-US" dirty="0">
                <a:latin typeface="Calibri" panose="020F0502020204030204" pitchFamily="34" charset="0"/>
              </a:rPr>
              <a:t>of economic theories and economic </a:t>
            </a:r>
            <a:r>
              <a:rPr lang="en-US" dirty="0" smtClean="0">
                <a:latin typeface="Calibri" panose="020F0502020204030204" pitchFamily="34" charset="0"/>
              </a:rPr>
              <a:t>schools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A</a:t>
            </a:r>
            <a:r>
              <a:rPr lang="en-US" dirty="0" smtClean="0">
                <a:latin typeface="Calibri" panose="020F0502020204030204" pitchFamily="34" charset="0"/>
              </a:rPr>
              <a:t>nalysis </a:t>
            </a:r>
            <a:r>
              <a:rPr lang="en-US" dirty="0">
                <a:latin typeface="Calibri" panose="020F0502020204030204" pitchFamily="34" charset="0"/>
              </a:rPr>
              <a:t>and definition of individual factors of production 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F</a:t>
            </a:r>
            <a:r>
              <a:rPr lang="en-US" dirty="0" smtClean="0">
                <a:latin typeface="Calibri" panose="020F0502020204030204" pitchFamily="34" charset="0"/>
              </a:rPr>
              <a:t>ocus </a:t>
            </a:r>
            <a:r>
              <a:rPr lang="en-US" dirty="0" smtClean="0">
                <a:latin typeface="Calibri" panose="020F0502020204030204" pitchFamily="34" charset="0"/>
              </a:rPr>
              <a:t>on the characteristics of selected macroeconomic indicators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400" b="1" dirty="0" smtClean="0">
                <a:latin typeface="Calibri" panose="020F0502020204030204" pitchFamily="34" charset="0"/>
              </a:rPr>
              <a:t>Objectives I.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2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E</a:t>
            </a:r>
            <a:r>
              <a:rPr lang="en-US" dirty="0" smtClean="0">
                <a:latin typeface="Calibri" panose="020F0502020204030204" pitchFamily="34" charset="0"/>
              </a:rPr>
              <a:t>volution </a:t>
            </a:r>
            <a:r>
              <a:rPr lang="en-US" dirty="0" smtClean="0">
                <a:latin typeface="Calibri" panose="020F0502020204030204" pitchFamily="34" charset="0"/>
              </a:rPr>
              <a:t>of the economic situation in the Czech Republic (1989 - 2015)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E</a:t>
            </a:r>
            <a:r>
              <a:rPr lang="en-US" dirty="0" smtClean="0">
                <a:latin typeface="Calibri" panose="020F0502020204030204" pitchFamily="34" charset="0"/>
              </a:rPr>
              <a:t>xamination </a:t>
            </a:r>
            <a:r>
              <a:rPr lang="en-US" dirty="0">
                <a:latin typeface="Calibri" panose="020F0502020204030204" pitchFamily="34" charset="0"/>
              </a:rPr>
              <a:t>of individual </a:t>
            </a:r>
            <a:r>
              <a:rPr lang="en-US" dirty="0" smtClean="0">
                <a:latin typeface="Calibri" panose="020F0502020204030204" pitchFamily="34" charset="0"/>
              </a:rPr>
              <a:t>macroeconomic indicators </a:t>
            </a:r>
            <a:r>
              <a:rPr lang="en-US" dirty="0">
                <a:latin typeface="Calibri" panose="020F0502020204030204" pitchFamily="34" charset="0"/>
              </a:rPr>
              <a:t>and their development in </a:t>
            </a:r>
            <a:r>
              <a:rPr lang="en-US" dirty="0" smtClean="0">
                <a:latin typeface="Calibri" panose="020F0502020204030204" pitchFamily="34" charset="0"/>
              </a:rPr>
              <a:t>time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GDP growth rate and prognosis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alibri" panose="020F0502020204030204" pitchFamily="34" charset="0"/>
              </a:rPr>
              <a:t>Objectives II.</a:t>
            </a:r>
            <a:endParaRPr lang="cs-CZ" sz="4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99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escription</a:t>
            </a:r>
            <a:r>
              <a:rPr lang="en-US" dirty="0" smtClean="0">
                <a:latin typeface="Calibri" panose="020F0502020204030204" pitchFamily="34" charset="0"/>
              </a:rPr>
              <a:t>, simulation, prediction</a:t>
            </a:r>
          </a:p>
          <a:p>
            <a:r>
              <a:rPr lang="en-US" dirty="0">
                <a:latin typeface="Calibri" panose="020F0502020204030204" pitchFamily="34" charset="0"/>
              </a:rPr>
              <a:t>G</a:t>
            </a:r>
            <a:r>
              <a:rPr lang="en-US" dirty="0" smtClean="0">
                <a:latin typeface="Calibri" panose="020F0502020204030204" pitchFamily="34" charset="0"/>
              </a:rPr>
              <a:t>eneral </a:t>
            </a:r>
            <a:r>
              <a:rPr lang="en-US" dirty="0">
                <a:latin typeface="Calibri" panose="020F0502020204030204" pitchFamily="34" charset="0"/>
              </a:rPr>
              <a:t>method, i.e.: comparison, analysis, </a:t>
            </a:r>
            <a:r>
              <a:rPr lang="en-US" dirty="0" smtClean="0">
                <a:latin typeface="Calibri" panose="020F0502020204030204" pitchFamily="34" charset="0"/>
              </a:rPr>
              <a:t>synthesis</a:t>
            </a:r>
          </a:p>
          <a:p>
            <a:r>
              <a:rPr lang="en-US" dirty="0">
                <a:latin typeface="Calibri" panose="020F0502020204030204" pitchFamily="34" charset="0"/>
              </a:rPr>
              <a:t>E</a:t>
            </a:r>
            <a:r>
              <a:rPr lang="en-US" dirty="0" smtClean="0">
                <a:latin typeface="Calibri" panose="020F0502020204030204" pitchFamily="34" charset="0"/>
              </a:rPr>
              <a:t>mpirical </a:t>
            </a:r>
            <a:r>
              <a:rPr lang="en-US" dirty="0" smtClean="0">
                <a:latin typeface="Calibri" panose="020F0502020204030204" pitchFamily="34" charset="0"/>
              </a:rPr>
              <a:t>research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- regression </a:t>
            </a:r>
            <a:r>
              <a:rPr lang="en-US" dirty="0">
                <a:latin typeface="Calibri" panose="020F0502020204030204" pitchFamily="34" charset="0"/>
              </a:rPr>
              <a:t>analysis</a:t>
            </a:r>
            <a:r>
              <a:rPr lang="en-US" dirty="0" smtClean="0">
                <a:latin typeface="Calibri" panose="020F0502020204030204" pitchFamily="34" charset="0"/>
              </a:rPr>
              <a:t>, OLS method, </a:t>
            </a:r>
            <a:r>
              <a:rPr lang="en-US" dirty="0">
                <a:latin typeface="Calibri" panose="020F0502020204030204" pitchFamily="34" charset="0"/>
              </a:rPr>
              <a:t>box plot and trend </a:t>
            </a:r>
            <a:r>
              <a:rPr lang="en-US" dirty="0" smtClean="0">
                <a:latin typeface="Calibri" panose="020F0502020204030204" pitchFamily="34" charset="0"/>
              </a:rPr>
              <a:t>graphs</a:t>
            </a:r>
          </a:p>
          <a:p>
            <a:r>
              <a:rPr lang="en-US" dirty="0">
                <a:latin typeface="Calibri" panose="020F0502020204030204" pitchFamily="34" charset="0"/>
              </a:rPr>
              <a:t>U</a:t>
            </a:r>
            <a:r>
              <a:rPr lang="en-US" dirty="0" smtClean="0">
                <a:latin typeface="Calibri" panose="020F0502020204030204" pitchFamily="34" charset="0"/>
              </a:rPr>
              <a:t>sed </a:t>
            </a:r>
            <a:r>
              <a:rPr lang="en-US" dirty="0" smtClean="0">
                <a:latin typeface="Calibri" panose="020F0502020204030204" pitchFamily="34" charset="0"/>
              </a:rPr>
              <a:t>software: MS Office, </a:t>
            </a:r>
            <a:r>
              <a:rPr lang="en-US" dirty="0" err="1">
                <a:latin typeface="Calibri" panose="020F0502020204030204" pitchFamily="34" charset="0"/>
              </a:rPr>
              <a:t>g</a:t>
            </a:r>
            <a:r>
              <a:rPr lang="en-US" dirty="0" err="1" smtClean="0">
                <a:latin typeface="Calibri" panose="020F0502020204030204" pitchFamily="34" charset="0"/>
              </a:rPr>
              <a:t>retl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alibri" panose="020F0502020204030204" pitchFamily="34" charset="0"/>
              </a:rPr>
              <a:t>Methods and software</a:t>
            </a:r>
            <a:endParaRPr lang="cs-CZ" sz="4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7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Calibri" panose="020F0502020204030204" pitchFamily="34" charset="0"/>
              </a:rPr>
              <a:t>Classical political </a:t>
            </a:r>
            <a:r>
              <a:rPr lang="en-US" dirty="0" smtClean="0">
                <a:latin typeface="Calibri" panose="020F0502020204030204" pitchFamily="34" charset="0"/>
              </a:rPr>
              <a:t>economics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" panose="020F0502020204030204" pitchFamily="34" charset="0"/>
              </a:rPr>
              <a:t>Keynesian </a:t>
            </a:r>
            <a:r>
              <a:rPr lang="en-US" dirty="0" smtClean="0">
                <a:latin typeface="Calibri" panose="020F0502020204030204" pitchFamily="34" charset="0"/>
              </a:rPr>
              <a:t>economics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" panose="020F0502020204030204" pitchFamily="34" charset="0"/>
              </a:rPr>
              <a:t>Neoclassical </a:t>
            </a:r>
            <a:r>
              <a:rPr lang="en-US" dirty="0" smtClean="0">
                <a:latin typeface="Calibri" panose="020F0502020204030204" pitchFamily="34" charset="0"/>
              </a:rPr>
              <a:t>economics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" panose="020F0502020204030204" pitchFamily="34" charset="0"/>
              </a:rPr>
              <a:t>New theory of growth – E</a:t>
            </a:r>
            <a:r>
              <a:rPr lang="en-US" dirty="0" smtClean="0">
                <a:latin typeface="Calibri" panose="020F0502020204030204" pitchFamily="34" charset="0"/>
              </a:rPr>
              <a:t>ndogenous </a:t>
            </a:r>
            <a:r>
              <a:rPr lang="en-US" dirty="0">
                <a:latin typeface="Calibri" panose="020F0502020204030204" pitchFamily="34" charset="0"/>
              </a:rPr>
              <a:t>growth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400" b="1" dirty="0" smtClean="0">
                <a:latin typeface="Calibri" panose="020F0502020204030204" pitchFamily="34" charset="0"/>
              </a:rPr>
              <a:t/>
            </a:r>
            <a:br>
              <a:rPr lang="en-US" sz="4400" b="1" dirty="0" smtClean="0">
                <a:latin typeface="Calibri" panose="020F0502020204030204" pitchFamily="34" charset="0"/>
              </a:rPr>
            </a:br>
            <a:r>
              <a:rPr lang="en-US" sz="4400" b="1" dirty="0" smtClean="0">
                <a:latin typeface="Calibri" panose="020F0502020204030204" pitchFamily="34" charset="0"/>
              </a:rPr>
              <a:t>Theory </a:t>
            </a:r>
            <a:r>
              <a:rPr lang="en-US" sz="4400" b="1" dirty="0">
                <a:latin typeface="Calibri" panose="020F0502020204030204" pitchFamily="34" charset="0"/>
              </a:rPr>
              <a:t>of economic growth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28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Materials </a:t>
            </a:r>
            <a:r>
              <a:rPr lang="en-US" dirty="0">
                <a:latin typeface="Calibri" panose="020F0502020204030204" pitchFamily="34" charset="0"/>
              </a:rPr>
              <a:t>– </a:t>
            </a:r>
            <a:r>
              <a:rPr lang="en-US" dirty="0" smtClean="0">
                <a:latin typeface="Calibri" panose="020F0502020204030204" pitchFamily="34" charset="0"/>
              </a:rPr>
              <a:t>Land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Manpower – </a:t>
            </a:r>
            <a:r>
              <a:rPr lang="en-US" dirty="0" smtClean="0">
                <a:latin typeface="Calibri" panose="020F0502020204030204" pitchFamily="34" charset="0"/>
              </a:rPr>
              <a:t>Labor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Money </a:t>
            </a:r>
            <a:r>
              <a:rPr lang="en-US" dirty="0" smtClean="0">
                <a:latin typeface="Calibri" panose="020F0502020204030204" pitchFamily="34" charset="0"/>
              </a:rPr>
              <a:t>– Capital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Management – Entrepreneur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400" b="1" dirty="0" smtClean="0">
                <a:latin typeface="Calibri" panose="020F0502020204030204" pitchFamily="34" charset="0"/>
              </a:rPr>
              <a:t>Factors </a:t>
            </a:r>
            <a:r>
              <a:rPr lang="en-US" sz="4400" b="1" dirty="0">
                <a:latin typeface="Calibri" panose="020F0502020204030204" pitchFamily="34" charset="0"/>
              </a:rPr>
              <a:t>of production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00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dirty="0" err="1"/>
              <a:t>Y</a:t>
            </a:r>
            <a:r>
              <a:rPr lang="en-US" baseline="-25000" dirty="0" err="1"/>
              <a:t>t</a:t>
            </a:r>
            <a:r>
              <a:rPr lang="en-US" dirty="0">
                <a:latin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</a:rPr>
              <a:t>Gross </a:t>
            </a:r>
            <a:r>
              <a:rPr lang="en-US" dirty="0">
                <a:latin typeface="Calibri" panose="020F0502020204030204" pitchFamily="34" charset="0"/>
              </a:rPr>
              <a:t>Domestic Product </a:t>
            </a:r>
            <a:r>
              <a:rPr lang="en-US" sz="2000" dirty="0" smtClean="0">
                <a:latin typeface="Calibri" panose="020F0502020204030204" pitchFamily="34" charset="0"/>
              </a:rPr>
              <a:t>(</a:t>
            </a:r>
            <a:r>
              <a:rPr lang="en-US" sz="2000" dirty="0" smtClean="0">
                <a:latin typeface="Calibri" panose="020F0502020204030204" pitchFamily="34" charset="0"/>
              </a:rPr>
              <a:t>in %/year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514350" indent="-514350">
              <a:lnSpc>
                <a:spcPct val="200000"/>
              </a:lnSpc>
              <a:buFont typeface="Wingdings 3"/>
              <a:buAutoNum type="arabicPeriod"/>
            </a:pPr>
            <a:r>
              <a:rPr lang="en-US" dirty="0"/>
              <a:t>X</a:t>
            </a:r>
            <a:r>
              <a:rPr lang="en-US" baseline="-25000" dirty="0"/>
              <a:t>1t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– Inflation </a:t>
            </a:r>
            <a:r>
              <a:rPr lang="en-US" sz="2000" dirty="0">
                <a:latin typeface="Calibri" panose="020F0502020204030204" pitchFamily="34" charset="0"/>
              </a:rPr>
              <a:t>(in %/year)</a:t>
            </a:r>
          </a:p>
          <a:p>
            <a:pPr marL="514350" indent="-514350">
              <a:lnSpc>
                <a:spcPct val="200000"/>
              </a:lnSpc>
              <a:buFont typeface="Wingdings 3"/>
              <a:buAutoNum type="arabicPeriod"/>
            </a:pPr>
            <a:r>
              <a:rPr lang="en-US" dirty="0"/>
              <a:t>X</a:t>
            </a:r>
            <a:r>
              <a:rPr lang="en-US" baseline="-25000" dirty="0"/>
              <a:t>2t</a:t>
            </a:r>
            <a:r>
              <a:rPr lang="en-US" dirty="0" smtClean="0">
                <a:latin typeface="Calibri" panose="020F0502020204030204" pitchFamily="34" charset="0"/>
              </a:rPr>
              <a:t> – </a:t>
            </a:r>
            <a:r>
              <a:rPr lang="en-US" dirty="0">
                <a:latin typeface="Calibri" panose="020F0502020204030204" pitchFamily="34" charset="0"/>
              </a:rPr>
              <a:t>Unemployment </a:t>
            </a:r>
            <a:r>
              <a:rPr lang="en-US" sz="2000" dirty="0">
                <a:latin typeface="Calibri" panose="020F0502020204030204" pitchFamily="34" charset="0"/>
              </a:rPr>
              <a:t>(in %/year)</a:t>
            </a:r>
          </a:p>
          <a:p>
            <a:pPr marL="514350" indent="-514350">
              <a:lnSpc>
                <a:spcPct val="200000"/>
              </a:lnSpc>
              <a:buFont typeface="Wingdings 3"/>
              <a:buAutoNum type="arabicPeriod"/>
            </a:pPr>
            <a:r>
              <a:rPr lang="en-US" dirty="0"/>
              <a:t>X</a:t>
            </a:r>
            <a:r>
              <a:rPr lang="en-US" baseline="-25000" dirty="0"/>
              <a:t>3t</a:t>
            </a:r>
            <a:r>
              <a:rPr lang="en-US" dirty="0">
                <a:latin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</a:rPr>
              <a:t>External </a:t>
            </a:r>
            <a:r>
              <a:rPr lang="en-US" dirty="0" smtClean="0">
                <a:latin typeface="Calibri" panose="020F0502020204030204" pitchFamily="34" charset="0"/>
              </a:rPr>
              <a:t>trade </a:t>
            </a:r>
            <a:r>
              <a:rPr lang="en-US" dirty="0">
                <a:latin typeface="Calibri" panose="020F0502020204030204" pitchFamily="34" charset="0"/>
              </a:rPr>
              <a:t>balance </a:t>
            </a:r>
            <a:r>
              <a:rPr lang="en-US" sz="2000" dirty="0">
                <a:latin typeface="Calibri" panose="020F0502020204030204" pitchFamily="34" charset="0"/>
              </a:rPr>
              <a:t>(in %/year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Macroeconomics Indicators</a:t>
            </a:r>
            <a:endParaRPr lang="cs-CZ" sz="4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1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b="1" dirty="0" smtClean="0">
                <a:latin typeface="Calibri" panose="020F0502020204030204" pitchFamily="34" charset="0"/>
              </a:rPr>
              <a:t>1</a:t>
            </a:r>
            <a:r>
              <a:rPr lang="cs-CZ" sz="2200" b="1" dirty="0">
                <a:latin typeface="Calibri" panose="020F0502020204030204" pitchFamily="34" charset="0"/>
              </a:rPr>
              <a:t>. </a:t>
            </a:r>
            <a:r>
              <a:rPr lang="cs-CZ" sz="2200" b="1" dirty="0" err="1">
                <a:latin typeface="Calibri" panose="020F0502020204030204" pitchFamily="34" charset="0"/>
              </a:rPr>
              <a:t>Hypothesis</a:t>
            </a:r>
            <a:r>
              <a:rPr lang="cs-CZ" sz="2200" b="1" dirty="0">
                <a:latin typeface="Calibri" panose="020F0502020204030204" pitchFamily="34" charset="0"/>
              </a:rPr>
              <a:t>: </a:t>
            </a:r>
            <a:endParaRPr lang="cs-CZ" sz="22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If inflation (in %/year) increases, the GDP (in %/year) will decrease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cs-CZ" sz="2200" b="1" dirty="0">
                <a:latin typeface="Calibri" panose="020F0502020204030204" pitchFamily="34" charset="0"/>
              </a:rPr>
              <a:t>2. </a:t>
            </a:r>
            <a:r>
              <a:rPr lang="cs-CZ" sz="2200" b="1" dirty="0" err="1" smtClean="0">
                <a:latin typeface="Calibri" panose="020F0502020204030204" pitchFamily="34" charset="0"/>
              </a:rPr>
              <a:t>Hypothesis</a:t>
            </a:r>
            <a:r>
              <a:rPr lang="en-US" sz="2200" b="1" dirty="0" smtClean="0">
                <a:latin typeface="Calibri" panose="020F0502020204030204" pitchFamily="34" charset="0"/>
              </a:rPr>
              <a:t>:</a:t>
            </a:r>
            <a:r>
              <a:rPr lang="cs-CZ" sz="2200" b="1" dirty="0" smtClean="0">
                <a:latin typeface="Calibri" panose="020F0502020204030204" pitchFamily="34" charset="0"/>
              </a:rPr>
              <a:t> </a:t>
            </a:r>
            <a:endParaRPr lang="cs-CZ" sz="2200" b="1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If unemployment (in %/year) increases, the GDP (in %/year) will decrease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cs-CZ" sz="2200" b="1" dirty="0">
                <a:latin typeface="Calibri" panose="020F0502020204030204" pitchFamily="34" charset="0"/>
              </a:rPr>
              <a:t>3. </a:t>
            </a:r>
            <a:r>
              <a:rPr lang="cs-CZ" sz="2200" b="1" dirty="0" err="1" smtClean="0">
                <a:latin typeface="Calibri" panose="020F0502020204030204" pitchFamily="34" charset="0"/>
              </a:rPr>
              <a:t>Hypothesis</a:t>
            </a:r>
            <a:r>
              <a:rPr lang="en-US" sz="2200" b="1" dirty="0" smtClean="0">
                <a:latin typeface="Calibri" panose="020F0502020204030204" pitchFamily="34" charset="0"/>
              </a:rPr>
              <a:t>:</a:t>
            </a:r>
            <a:r>
              <a:rPr lang="cs-CZ" sz="2200" b="1" dirty="0" smtClean="0">
                <a:latin typeface="Calibri" panose="020F0502020204030204" pitchFamily="34" charset="0"/>
              </a:rPr>
              <a:t> </a:t>
            </a:r>
            <a:endParaRPr lang="cs-CZ" sz="22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If external trade balance (in %/year) increases, the GDP (in %/year) will increase. 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latin typeface="Calibri" panose="020F0502020204030204" pitchFamily="34" charset="0"/>
              </a:rPr>
              <a:t>Presumptions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8396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305</Words>
  <Application>Microsoft Office PowerPoint</Application>
  <PresentationFormat>Předvádění na obrazovce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 </vt:lpstr>
      <vt:lpstr>Summary</vt:lpstr>
      <vt:lpstr> Objectives I. </vt:lpstr>
      <vt:lpstr>Objectives II.</vt:lpstr>
      <vt:lpstr>Methods and software</vt:lpstr>
      <vt:lpstr> Theory of economic growth </vt:lpstr>
      <vt:lpstr> Factors of production </vt:lpstr>
      <vt:lpstr>Macroeconomics Indicators</vt:lpstr>
      <vt:lpstr>Presumptions </vt:lpstr>
      <vt:lpstr>Results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</dc:creator>
  <cp:lastModifiedBy>Markéta</cp:lastModifiedBy>
  <cp:revision>26</cp:revision>
  <dcterms:created xsi:type="dcterms:W3CDTF">2015-11-14T21:19:32Z</dcterms:created>
  <dcterms:modified xsi:type="dcterms:W3CDTF">2015-11-21T15:20:47Z</dcterms:modified>
</cp:coreProperties>
</file>