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9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4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33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0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82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6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9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9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7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2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8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7122-F085-4FBE-BBBE-BF2E157380F9}" type="datetimeFigureOut">
              <a:rPr lang="cs-CZ" smtClean="0"/>
              <a:t>3. 5. 2015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8551-97AE-41D1-95C3-C27F9D3DF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1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014413" y="400050"/>
            <a:ext cx="10758487" cy="3471863"/>
          </a:xfrm>
        </p:spPr>
        <p:txBody>
          <a:bodyPr>
            <a:norm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Mendelova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Brně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Zahradnická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Lednic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b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originální certifikace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Bakalářská práce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/>
              <a:t/>
            </a:r>
            <a:br>
              <a:rPr lang="cs-CZ" sz="1600" b="1" dirty="0"/>
            </a:br>
            <a:endParaRPr lang="cs-CZ" sz="16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524000" y="4473574"/>
            <a:ext cx="9144000" cy="2041525"/>
          </a:xfrm>
        </p:spPr>
        <p:txBody>
          <a:bodyPr/>
          <a:lstStyle/>
          <a:p>
            <a:endParaRPr lang="cs-CZ" dirty="0" smtClean="0"/>
          </a:p>
          <a:p>
            <a:pPr algn="l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 bakalářské páce:                                                                       Vypracoval: </a:t>
            </a:r>
          </a:p>
          <a:p>
            <a:pPr algn="l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Doc. Ing. Mojmír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Baroň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                                                         Stanislav Andrusiów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Lednice 2015                           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6732587" cy="614363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zatřídění vín do VOC</a:t>
            </a:r>
            <a:endParaRPr lang="cs-CZ" sz="24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63" y="-267735"/>
            <a:ext cx="3771900" cy="267859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7225" y="1071563"/>
            <a:ext cx="8015288" cy="5643562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sdružení VOC mají podobné podmínky pro zatříďování jednotlivých vín do systému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Výrobce musí být členem příslušného občanského sdružení.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Povoleny jsou pouze odrůdy schválené pro daná VOC a jejich </a:t>
            </a:r>
            <a:r>
              <a:rPr lang="cs-CZ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cuveé</a:t>
            </a: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Hrozny musí pocházet z registrovaných vinic zařazených do systému jednotlivých VOC.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Hrozny musí být sbírány pouze ručně.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Školení vín nesmí probíhat metodou „</a:t>
            </a:r>
            <a:r>
              <a:rPr lang="cs-CZ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barikování</a:t>
            </a: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Jablečno</a:t>
            </a: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mléčná fermentace je povolena.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Vína nesmí být vyrobena metodou dlouhodobého zrání na kvasničných kalech.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Některá sdružení povolují jen určitý obsah zbytkového cukru případně obsah alkoholu ve víně.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Vína musí výrazně vykazovat typické senzorické vlastnosti daných oblastí.</a:t>
            </a:r>
          </a:p>
        </p:txBody>
      </p:sp>
      <p:pic>
        <p:nvPicPr>
          <p:cNvPr id="6" name="Zástupný symbol pro 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90" y="4479442"/>
            <a:ext cx="2235683" cy="2235683"/>
          </a:xfrm>
          <a:prstGeom prst="rect">
            <a:avLst/>
          </a:prstGeom>
        </p:spPr>
      </p:pic>
      <p:pic>
        <p:nvPicPr>
          <p:cNvPr id="7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2117598"/>
            <a:ext cx="2853375" cy="17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475537" cy="657225"/>
          </a:xfrm>
        </p:spPr>
        <p:txBody>
          <a:bodyPr>
            <a:normAutofit/>
          </a:bodyPr>
          <a:lstStyle/>
          <a:p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Vlastní komentář k řešené problematice</a:t>
            </a:r>
            <a:endParaRPr lang="cs-CZ" sz="28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9850" y="673100"/>
            <a:ext cx="1725613" cy="26276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271588"/>
            <a:ext cx="9390062" cy="5257800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Výhody</a:t>
            </a:r>
          </a:p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Jasnou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hlavní výhodou je garance původu hroznů a kvality vína VOC. Garance kvality je dána samotným terroir a kvalitu vína garantují samotní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vinaři. Víno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mělo mít odrůdový charakter stanovený pro danou oblast. Zákazník přesně ví, jaké víno má očekávat. Každá láhev bude rok od roku podobná. Vína VOC se projevují typickou vůní a chutí odrůdy pro daný vinařský region.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nevýhod je, že není stanoven žádný kontrolní orgán, který by dohlížel na způsobu udělování certifikace VOC.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možné stanovit VOC pro oblast, která není vůbec ničím výjimečná. 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nevýhoda je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velkých VOC s velkým počtem vinic a velikého počtu zařazených odrůd révy vinné. U velkých VOC na rozlehlém území může mít zákazník problém v rozpoznání jednotlivých vín stejné odrůdy od různých členů sdružení, kteří mají vinice v různé lokalitě daného území. Výsledná vína mohou být rozdílná a pak nastane otázka, které to víno je přesným odrazem daného terroir.</a:t>
            </a:r>
          </a:p>
          <a:p>
            <a:pPr algn="just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symbol pro 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3457901"/>
            <a:ext cx="1313819" cy="26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7" y="585787"/>
            <a:ext cx="7848993" cy="6100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nová VOC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Nová VOC by se měla zakládat na malém území. Na malém území je vždy lepší odraz terroir na kvalitě hroznů a následně na výsledném víně pro danou oblast.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vzniku nových VOC bych stanovil maximálně dvě odrůdy révy vinné, kterým se v daných podmínkách nejlépe daří a pravidelně produkují kvalitní a dobře vyzrálé hrozny.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Nová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 by měla vznikat v oblastech, která jsou historicky prověřená a vykazují výjimečné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 by měla být exkluzivní vína a neměla by časem zapadnout do průměru. 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Kvalita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hroznů by měla mít minimálně kvalitu jakostních vín s přívlastkem a cukernatost hroznů (by měla být minimálně) 19º NM. 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výrobě vína využívat potenciál suroviny hroznů, provádět před fermentační maceraci hroznů, macerovat i 24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kvašením přidat jen neutrální kvasinky, které neovlivní odraz terroir ve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Prokvašené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víno nechat ležet na jemných kvasničných kalech a pravidelně míchat, metoda tzv.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Sur-lie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výsledných vínech bude plně využito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terrior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potenciál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hroznů. </a:t>
            </a:r>
          </a:p>
          <a:p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originální certifikace, exkluzivní s veškerým využitím potenciálu terroir a využitím potenciálu kvalitních hroznů.</a:t>
            </a:r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23" y="744539"/>
            <a:ext cx="1516728" cy="5341937"/>
          </a:xfrm>
        </p:spPr>
      </p:pic>
    </p:spTree>
    <p:extLst>
      <p:ext uri="{BB962C8B-B14F-4D97-AF65-F5344CB8AC3E}">
        <p14:creationId xmlns:p14="http://schemas.microsoft.com/office/powerpoint/2010/main" val="23827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974850" cy="642938"/>
          </a:xfrm>
        </p:spPr>
        <p:txBody>
          <a:bodyPr>
            <a:normAutofit/>
          </a:bodyPr>
          <a:lstStyle/>
          <a:p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Závěr</a:t>
            </a:r>
            <a:endParaRPr lang="cs-CZ" sz="28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4388323"/>
            <a:ext cx="10284885" cy="207232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7" y="1100137"/>
            <a:ext cx="11147426" cy="3114675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zavedení možnosti vyrábět vína originální certifikace, byla řada odborníků skeptická a spíše kritizovala znění zákona s tím, že není žádná kontrola vznikajících sdružení a že bude značně komplikované nějaké VOC vytvořit. Po vzniku prvního systému VOC u nás (VOC Znojmo), se ukázalo, že pokud se vše dělá poctivě s přihlédnutím k přírodě, že nebude problém si najít konečného zákazníka. Vždyť v prvním roce fungování VOC Znojmo se prodalo všech 150 000 lahví o objemu 0,75 l. Po vzoru prvního VOC se začaly vytvářet další VOC systémy a určitě jich bude ještě řada vytvořena. Právě v dnešní době, kdy se bojuje proti falšování vína, vína VOC zaručují kvalitu a hlavně původ hroznů z dané oblasti. </a:t>
            </a:r>
          </a:p>
        </p:txBody>
      </p:sp>
    </p:spTree>
    <p:extLst>
      <p:ext uri="{BB962C8B-B14F-4D97-AF65-F5344CB8AC3E}">
        <p14:creationId xmlns:p14="http://schemas.microsoft.com/office/powerpoint/2010/main" val="35860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096" y="3114675"/>
            <a:ext cx="5114923" cy="304305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97139" y="1371600"/>
            <a:ext cx="6446836" cy="1743075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9788" y="252664"/>
            <a:ext cx="3660023" cy="649704"/>
          </a:xfrm>
        </p:spPr>
        <p:txBody>
          <a:bodyPr>
            <a:normAutofit/>
          </a:bodyPr>
          <a:lstStyle/>
          <a:p>
            <a:pPr lvl="0"/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Úvod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92987" y="1167063"/>
            <a:ext cx="6234780" cy="41749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 naši předkové zakládali vinice na místech, které měli nejlepší předpoklady pro pěstování révy vinné a pravidelně poskytovaly kvalitní hrozny.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Budovaly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nové sklepy pod vinohrady a v odlehlých částech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vesnic - vznikají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sklepní uličky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se pojmenovávala podle názvu obcí či významných míst poblíž. Většinou se jednalo o směsi z mnoha odrůd a odrážela přírodní charakter jednotlivých oblastí.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originální certifikace se snaží navázat na tradici našich předků a po vzoru jižních států zatřiďovat vína podle „románského“ způsobu, který klade hlavní důraz na oblast, ze které hrozny pocházejí.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36" y="2749464"/>
            <a:ext cx="3164305" cy="2017725"/>
          </a:xfrm>
        </p:spPr>
      </p:pic>
      <p:pic>
        <p:nvPicPr>
          <p:cNvPr id="12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36" y="4457333"/>
            <a:ext cx="1688293" cy="1432492"/>
          </a:xfrm>
          <a:prstGeom prst="rect">
            <a:avLst/>
          </a:prstGeom>
        </p:spPr>
      </p:pic>
      <p:pic>
        <p:nvPicPr>
          <p:cNvPr id="13" name="Zástupný symbol pro obsa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45" y="577516"/>
            <a:ext cx="3106415" cy="20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7" y="185738"/>
            <a:ext cx="6746875" cy="657225"/>
          </a:xfrm>
        </p:spPr>
        <p:txBody>
          <a:bodyPr>
            <a:noAutofit/>
          </a:bodyPr>
          <a:lstStyle/>
          <a:p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Zatřiďování vín podle kvality</a:t>
            </a:r>
            <a:endParaRPr lang="cs-CZ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56" y="424883"/>
            <a:ext cx="3647597" cy="25717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14339" y="1114425"/>
            <a:ext cx="7643812" cy="47844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 letech 20. století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značné uniformitě vína, nehledělo se na kvalitu hroznů, ale kladl se spíše důraz na odrůdovost.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roce 1989 se začala vína zatřiďovat do jakostních tříd podle (dle německého vzoru).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Důraz je kladen na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odrůdovost, při dodržení určité kvality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zatřídění do jednotlivých tříd je stanovení minimální cukernatosti tzn. cukernatost vylisovaného moštu ze sklizených hroznů.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2004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kromě vín odrůdových, mohou vyrábět Vína originální certifikace s označením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VOC se podle snaží navázat na dávnou tradici a zatřiďovat vína podle původu a místa jeho vzniku.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zahraničí se pro charakterizování původu z určité polohy, či oblasti, vžil francouzský výraz </a:t>
            </a: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terroir.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12" y="3327117"/>
            <a:ext cx="3463636" cy="2571750"/>
          </a:xfrm>
          <a:prstGeom prst="rect">
            <a:avLst/>
          </a:prstGeom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51" y="5182621"/>
            <a:ext cx="1688293" cy="14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200025"/>
            <a:ext cx="5832475" cy="657225"/>
          </a:xfrm>
        </p:spPr>
        <p:txBody>
          <a:bodyPr>
            <a:normAutofit/>
          </a:bodyPr>
          <a:lstStyle/>
          <a:p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Terroir</a:t>
            </a:r>
            <a:endParaRPr lang="cs-CZ" sz="2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87" y="528636"/>
            <a:ext cx="2908268" cy="256464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987427"/>
            <a:ext cx="7346950" cy="4619290"/>
          </a:xfrm>
          <a:blipFill>
            <a:blip r:embed="rId2">
              <a:alphaModFix amt="64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Výsledná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 vína je závislá na mnoha faktorech. Jedním z nich je půda a poloha samotné vinice se všemi faktory, které mají vliv na růst révy vinné.  Toto vše můžeme nazvat jedním slovem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„TERROIR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Terroir (půda),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pochází z francouzského slovníku a je spjato se zeměmi, které používají tzv. románský způsob zatříďování vín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hroznů a výsledných vín v systému terroir vychází z místa původu hroznů, tzn. z oblasti, kde byly hrozny vypěstovány.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odbornou veřejností se stále vedou diskuze, co vlastně všechno se dá do terroir zahrnout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rozpory jsou nad tím, zda činnost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 ovlivňuje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se dá do terroir zahrnout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8" y="3651250"/>
            <a:ext cx="3716335" cy="23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9787" y="457200"/>
            <a:ext cx="9075737" cy="600075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Terroir v sobě skrývá spolupůsobení následujících činitelů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2388" y="1381125"/>
            <a:ext cx="4205287" cy="2453375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839788" y="1528763"/>
            <a:ext cx="6561138" cy="511492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geologické podloží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pedologické složení a chemické vlastnosti půdy (struktura půdy, obsah živin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reliéf krajiny a nadmořská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výška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sklon a orientace ke světovým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stranám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oslunění,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teplotní a povětrnostní poměry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počasí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daném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ročníku</a:t>
            </a:r>
          </a:p>
          <a:p>
            <a:pPr lvl="0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terroir můžeme zahrnout mnoho činitelů, ale jisté je, že nejdůležitější je znalost půdně - klimatické podmínky v dané viniční trati. Výběrem vhodné odrůdy a vhodně zvolených postupů při ošetřování vinice, jsme pak odměněni dostatečně kvalitními hrozny, ze kterých pak lze vyrobit výtečné víno. </a:t>
            </a:r>
          </a:p>
        </p:txBody>
      </p:sp>
      <p:pic>
        <p:nvPicPr>
          <p:cNvPr id="12" name="Zástupný symbol pro 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25" y="4048812"/>
            <a:ext cx="1217650" cy="2453375"/>
          </a:xfrm>
          <a:prstGeom prst="rect">
            <a:avLst/>
          </a:prstGeom>
        </p:spPr>
      </p:pic>
      <p:pic>
        <p:nvPicPr>
          <p:cNvPr id="13" name="Zástupný symbol pro 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4" y="4190313"/>
            <a:ext cx="2396129" cy="24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901" y="342900"/>
            <a:ext cx="5149849" cy="671513"/>
          </a:xfrm>
        </p:spPr>
        <p:txBody>
          <a:bodyPr>
            <a:normAutofit/>
          </a:bodyPr>
          <a:lstStyle/>
          <a:p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Apelační systémy ve světě</a:t>
            </a:r>
            <a:endParaRPr lang="cs-CZ" sz="28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6763" y="624856"/>
            <a:ext cx="2611438" cy="203182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5787" y="1014413"/>
            <a:ext cx="7800976" cy="58435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Apelační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systémy představují tzv. románský způsob zatřiďování vín, což je „opakem“ germánského typu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Poprvé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zaveden v 17. století v Portugalsku v oblasti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Douro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zmínka ze začátku 18. století z oblasti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Apelační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dnešní doby byl poprvé vypracován a zaveden v roce 1935 ve Francii. Dnes je ve Francii přes 300 apelací. Apelační označení na láhvi garantuje nejen zeměpisný původ hroznů, ale také další kvalitativní a kvantitativní parametry vína. </a:t>
            </a:r>
          </a:p>
          <a:p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Francii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Appelation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d´Origine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Contrôlée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přísné kontrolování původu, výnosu, doby zrání aj. Toto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označení nesou všechna nejkvalitnější francouzská vína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Itálie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Denominazione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Controllata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kontrolována dle původu, výnosu, doby zrání, technologie a kvality. Vín DOC existuje přes 500 druhů, od průměrných až po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nejkvalitnější, která nesou označení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DOCG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Denominazione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Controllata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Garantita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79" y="2089943"/>
            <a:ext cx="2572480" cy="1710532"/>
          </a:xfrm>
          <a:prstGeom prst="rect">
            <a:avLst/>
          </a:prstGeom>
        </p:spPr>
      </p:pic>
      <p:pic>
        <p:nvPicPr>
          <p:cNvPr id="7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63" y="3915146"/>
            <a:ext cx="2790858" cy="25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7190" y="257174"/>
            <a:ext cx="8245389" cy="6229351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Španělsko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Denominación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Calificiada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trvale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dobré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jakosti. Dnes náleží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přibližně třiceti nejlepším územím s přísně kontrolovanými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podmínkami.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Denominación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tato malá kategorie je vyhrazena pro nejlepší vína z jedinečných usedlostí, s dlouhodobým záznamem jakosti. Každá láhev z tohoto území je na zadní etiketě očíslována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Portugalsko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Denominações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Protegidas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vína nejvyšší kvality, stejně jako ve Francii AOC. Víno musí pocházet z určené oblasti a musí být vyráběno podle místních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předpisů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Rakousko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Districtus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Controllatus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založený na geografickém určování původu. Vzor francouzského systému AOC. Systém označování vín dle geografického původu je pojený s definovanou chutí vín a slibuje přesnější informace pro zákazníka.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81" y="497502"/>
            <a:ext cx="2865428" cy="1902644"/>
          </a:xfrm>
          <a:prstGeom prst="rect">
            <a:avLst/>
          </a:prstGeom>
        </p:spPr>
      </p:pic>
      <p:pic>
        <p:nvPicPr>
          <p:cNvPr id="7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8111" y="1918285"/>
            <a:ext cx="1831900" cy="2328863"/>
          </a:xfrm>
        </p:spPr>
      </p:pic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81" y="4138404"/>
            <a:ext cx="2121600" cy="2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6518274" cy="557213"/>
          </a:xfrm>
          <a:noFill/>
        </p:spPr>
        <p:txBody>
          <a:bodyPr>
            <a:normAutofit/>
          </a:bodyPr>
          <a:lstStyle/>
          <a:p>
            <a:r>
              <a:rPr lang="cs-CZ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Vína originální certifikace (VOC)</a:t>
            </a:r>
            <a:endParaRPr lang="cs-CZ" sz="28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r="12423"/>
          <a:stretch>
            <a:fillRect/>
          </a:stretch>
        </p:blipFill>
        <p:spPr>
          <a:xfrm>
            <a:off x="8586788" y="1528762"/>
            <a:ext cx="3040063" cy="343217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5788" y="1014413"/>
            <a:ext cx="7572375" cy="53149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zařazována v apelačním systému podle tzv. románského způsobu značení vín.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Vína VOC jsou zařazována dle původu hroznů, tzv. terroir.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specifická tím, že hrozny pro výrobu vína pocházejí výlučně z vinic ležících ve schválených polohách daného regionu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Každé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 si stanový několik odrůd, která jsou typická pro danou oblast.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měla mít podobný charakter a měla by být zcela typická pro danou oblast a odrůdu.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ovlivňují specifické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přírodní podmínky, unikátní půdní složení a deklarovaný původ hroznů.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Zákazník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zejména ocení, že ví, co má očekávat - že každá láhev bude rok od roku stejná.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Vína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 se projevují typickou vůní a chutí odrůdy pro daný vinařský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71475" y="528639"/>
            <a:ext cx="7558087" cy="56578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Momentálně máme v ČR 5 apelačních systémů VOC: VOC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Znojmo,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Mikulov, VOC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Modré hory,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Pálava 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Blatnice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Každé VOC má specifické přírodní podmínky (terroir), které dávají svým vínům specifický charakter,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typickou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vůni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chuť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odrůdy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odráží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daný vinařský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má do svého systému zahrnuty odrůdy révy vinné, které jsou pro danou oblast nejtypičtější.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systému jsou zařazeny vinice, které dávají každoročně nejlepší a nejkvalitnější hrozny révy vinné.</a:t>
            </a:r>
          </a:p>
          <a:p>
            <a:r>
              <a:rPr lang="cs-C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Odrůdy zařazené do jednotlivých VOC</a:t>
            </a: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Znojmo: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Veltlínské zelené, Ryzlink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rýnský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Sauvignon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Mikulov: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Pálava, Ryzlink rýnský, Ryzlink vlašský, Rulandské bílé, Rulandské šedé, Rulandské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modré</a:t>
            </a: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Modré hory: </a:t>
            </a:r>
            <a:r>
              <a:rPr lang="cs-CZ" sz="2000" dirty="0"/>
              <a:t>Frankovka, Svatovavřinecké a Modrý </a:t>
            </a:r>
            <a:r>
              <a:rPr lang="cs-CZ" sz="2000" dirty="0" err="1" smtClean="0"/>
              <a:t>portugal</a:t>
            </a:r>
            <a:endParaRPr lang="cs-CZ" sz="2000" dirty="0" smtClean="0"/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Pálava: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Ryzlink vlašský</a:t>
            </a: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 Blatnice : </a:t>
            </a:r>
            <a:r>
              <a:rPr lang="cs-CZ" sz="2000" dirty="0"/>
              <a:t>Ryzlink rýnský, Chardonnay, Rulandské bílé a Rulandské šedé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1" y="528639"/>
            <a:ext cx="2971799" cy="2931819"/>
          </a:xfrm>
        </p:spPr>
      </p:pic>
      <p:pic>
        <p:nvPicPr>
          <p:cNvPr id="8" name="Zástupný symbol pro 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02" y="3254670"/>
            <a:ext cx="2931819" cy="29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Širokoúhlá obrazovka</PresentationFormat>
  <Paragraphs>97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Mendelova univerzita v Brně Zahradnická fakulta v Lednice       Vína originální certifikace Bakalářská práce  </vt:lpstr>
      <vt:lpstr>1. Úvod</vt:lpstr>
      <vt:lpstr>2. Zatřiďování vín podle kvality</vt:lpstr>
      <vt:lpstr>3. Terroir</vt:lpstr>
      <vt:lpstr>Terroir v sobě skrývá spolupůsobení následujících činitelů </vt:lpstr>
      <vt:lpstr>4. Apelační systémy ve světě</vt:lpstr>
      <vt:lpstr>Prezentace aplikace PowerPoint</vt:lpstr>
      <vt:lpstr>5.  Vína originální certifikace (VOC)</vt:lpstr>
      <vt:lpstr>Prezentace aplikace PowerPoint</vt:lpstr>
      <vt:lpstr>Podmínky pro zatřídění vín do VOC</vt:lpstr>
      <vt:lpstr>6. Vlastní komentář k řešené problematice</vt:lpstr>
      <vt:lpstr>Prezentace aplikace PowerPoint</vt:lpstr>
      <vt:lpstr>7. Závěr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2015-05-02T18:27:04Z</dcterms:created>
  <dcterms:modified xsi:type="dcterms:W3CDTF">2015-05-03T19:45:59Z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