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6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47A8-5FF5-4A5C-BF7F-2D7AC8482000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1CD4-EC5A-4E58-B0E9-1F748D7BA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12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1CD4-EC5A-4E58-B0E9-1F748D7BAD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19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31CD4-EC5A-4E58-B0E9-1F748D7BAD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54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4FCECD-20BE-4AC9-88DE-F3FF49A673C5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94F3BC-E1D8-42B6-952E-3D34B49AA59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e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9"/>
            <a:ext cx="9142884" cy="685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190" y="748356"/>
            <a:ext cx="6787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Včelaření v mikroregionu Holicko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436" y="4077072"/>
            <a:ext cx="7995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Autor práce: Bc. Milan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Ropek</a:t>
            </a:r>
            <a:endParaRPr lang="cs-CZ" sz="2800" b="1" dirty="0" smtClean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Vedoucí práce: Ing. Dalibor Titěra, CSc. </a:t>
            </a:r>
            <a:endParaRPr lang="cs-CZ" sz="28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6436" y="5589240"/>
            <a:ext cx="799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2016  ČZU Praha</a:t>
            </a:r>
            <a:endParaRPr lang="cs-CZ" sz="28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57" cy="685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4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265"/>
            <a:ext cx="4683768" cy="66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51312" y="4581128"/>
            <a:ext cx="398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Tato mapa znázorňuje zdrojový dolet včelstev, který je podle Drašara a kol. (1978) 1,5 km.</a:t>
            </a:r>
          </a:p>
        </p:txBody>
      </p:sp>
    </p:spTree>
    <p:extLst>
      <p:ext uri="{BB962C8B-B14F-4D97-AF65-F5344CB8AC3E}">
        <p14:creationId xmlns:p14="http://schemas.microsoft.com/office/powerpoint/2010/main" val="26687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94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6" y="564175"/>
            <a:ext cx="2304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Závěr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3289" y="1412776"/>
            <a:ext cx="8496944" cy="526297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Z provedeného zmapování a výsledků vyplývá, že 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v mikroregionu Holicko je dostatečný počet včelstev i včelařů a že jednotlivé obce jsou tudíž dostatečně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zavčeleny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just"/>
            <a:endParaRPr lang="cs-CZ" sz="2800" b="1" dirty="0" smtClean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Některé obce jsou dokonce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převčeleny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(Poběžovice u Holic, Chvojenec a Vysoké Chvojno), což může mít negativní dopad na výživu včel a jejich zdravotní stav. </a:t>
            </a:r>
          </a:p>
          <a:p>
            <a:pPr algn="just"/>
            <a:endParaRPr lang="cs-CZ" sz="2800" b="1" dirty="0" smtClean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Řešením by bylo přesunutí části včelstev do oblastí méně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zavčelených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cs-CZ" sz="28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8" y="0"/>
            <a:ext cx="9148373" cy="68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61571" y="206756"/>
            <a:ext cx="540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Děkuji za pozornost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8882" y="914641"/>
            <a:ext cx="631135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Modlitba včelaře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Dopřej mi, Pane, vždycky dobrý med.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A abych ho ještě dlouhá léta jed.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Taky zdravé tělo, Pane, chtěl by mít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A s ním vždy včelám dobře posloužit.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K tomu kdybys, Pane, dobrý rozum chtěl mi dát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  Jenž by pomohl mi o včeličky pečovat.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    Ať dělám chyby zřídka a napravit je umím hned,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6904" y="4090146"/>
            <a:ext cx="6137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Dřív než za trest včely odepřou mně med.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Taky trpělivou duši dej mi, můj Pane,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Která zvládne všechno, co se v úle stane.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Nad nezdarem nikdy nenechej mně klít,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 Z úspěchu pak nedovol mi hříšně pyšným být.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  Dej mi humor, Pane, s kterým žihadla si vybírám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          A ať radost z včelaření kolem sebe rozdávám.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C:\Users\Mila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8" y="4572743"/>
            <a:ext cx="2619029" cy="1742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43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8" y="0"/>
            <a:ext cx="915427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0538" y="1916832"/>
            <a:ext cx="8743850" cy="4401205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  <a:ln w="127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Cílem práce je ověření hypotézy, že zvolené území mikroregionu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Holicka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 je dostatečně </a:t>
            </a:r>
            <a:r>
              <a:rPr lang="cs-CZ" sz="28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zavčeleno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 z hlediska potřeby opylování i z hlediska rozložení včelí pastvy v doletu stanovišť včelstev.  </a:t>
            </a:r>
          </a:p>
          <a:p>
            <a:pPr algn="just"/>
            <a:endParaRPr lang="cs-CZ" sz="28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cs-CZ" sz="2800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K tomuto rozboru byly vypracovány mapy stanovišť včelstev tak, aby promítly doletové okruhy včelstev a jejich překryvy ve vztahu ke zdrojům včelí potravy</a:t>
            </a:r>
            <a:r>
              <a:rPr lang="cs-CZ" sz="28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cs-CZ" sz="28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0538" y="550602"/>
            <a:ext cx="2633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Cíl práce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77732"/>
              </p:ext>
            </p:extLst>
          </p:nvPr>
        </p:nvGraphicFramePr>
        <p:xfrm>
          <a:off x="4807279" y="4223923"/>
          <a:ext cx="4303050" cy="262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Graf" r:id="rId5" imgW="5305517" imgH="2828826" progId="MSGraph.Chart.8">
                  <p:embed/>
                </p:oleObj>
              </mc:Choice>
              <mc:Fallback>
                <p:oleObj name="Graf" r:id="rId5" imgW="5305517" imgH="2828826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279" y="4223923"/>
                        <a:ext cx="4303050" cy="2621366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3320" y="332656"/>
            <a:ext cx="8015064" cy="707886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Vývoj včelařství v ČR - statistika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735175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Graf č. 2: Produkce medu v ČR od roku 2008</a:t>
            </a:r>
            <a:endParaRPr lang="cs-CZ" sz="16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32269"/>
              </p:ext>
            </p:extLst>
          </p:nvPr>
        </p:nvGraphicFramePr>
        <p:xfrm>
          <a:off x="358889" y="1363245"/>
          <a:ext cx="4456439" cy="262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Graf" r:id="rId7" imgW="5667219" imgH="3848303" progId="MSGraph.Chart.8">
                  <p:embed/>
                </p:oleObj>
              </mc:Choice>
              <mc:Fallback>
                <p:oleObj name="Graf" r:id="rId7" imgW="5667219" imgH="3848303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89" y="1363245"/>
                        <a:ext cx="4456439" cy="2627041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306895" y="1196752"/>
            <a:ext cx="6516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Graf č. 1: Podíl včelařů jednotlivých skupin podle počtu chovaných včelstev na celkovém zavčelení ČR v roce 2015</a:t>
            </a:r>
            <a:endParaRPr lang="cs-CZ" sz="16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42541"/>
              </p:ext>
            </p:extLst>
          </p:nvPr>
        </p:nvGraphicFramePr>
        <p:xfrm>
          <a:off x="174908" y="4268136"/>
          <a:ext cx="4845118" cy="248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Graf" r:id="rId9" imgW="5562793" imgH="2828826" progId="MSGraph.Chart.8">
                  <p:embed/>
                </p:oleObj>
              </mc:Choice>
              <mc:Fallback>
                <p:oleObj name="Graf" r:id="rId9" imgW="5562793" imgH="2828826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8" y="4268136"/>
                        <a:ext cx="4845118" cy="2480667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033279" y="3725416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Graf č. 3: Vývoj počtu včelařů v ČR od roku 2008</a:t>
            </a:r>
            <a:endParaRPr lang="cs-CZ" sz="16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06" y="0"/>
            <a:ext cx="9199106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3320" y="418869"/>
            <a:ext cx="7655024" cy="707886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Vymezení zkoumaného území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99" name="Picture 3" descr="1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507"/>
            <a:ext cx="3855312" cy="5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06832" y="3770045"/>
            <a:ext cx="50181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Mikroregion Holicko: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Zkoumaná rozloha: 217,86 km</a:t>
            </a:r>
            <a:r>
              <a:rPr lang="cs-CZ" sz="2000" b="1" baseline="30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Nadmořská výška: 240 – 308 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16 obcí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Místní organizace včelařů: ZO Holice (předseda: Jiří </a:t>
            </a:r>
            <a:r>
              <a:rPr lang="cs-CZ" sz="20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Rutter</a:t>
            </a: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lang="cs-CZ" sz="2000" b="1" dirty="0" smtClean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Počet registrovaných včelařů: 105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Počet registrovaných včelstev: 1277</a:t>
            </a:r>
          </a:p>
          <a:p>
            <a:endParaRPr lang="cs-CZ" sz="2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5" descr="data:image/jpeg;base64,/9j/4AAQSkZJRgABAQAAAQABAAD/2wCEAAkGBxQSEhUUERQUFhQWFhUYGBYYGBQZGxUZGB4aGxoZGhUZHSggHx0lGxQYITEiJyorLy4wGB8zODMsNzQtLisBCgoKDg0OGRAQGjccIB0sKywsLCw1Kyw1LiwsNywrNywuLDc3LDQ0Ly8vLDUwLC04LS0sNzcyNDQrLDI4NDQ4LP/AABEIAGIAoAMBIgACEQEDEQH/xAAbAAACAwEBAQAAAAAAAAAAAAAABAIDBQEGB//EADUQAAIBAwMCBAUCBQQDAAAAAAECEQADIQQSMUFRBSJhcQYTMoGRUqEjQrHB0RRigvAVM3L/xAAXAQEBAQEAAAAAAAAAAAAAAAAAAQID/8QAIhEBAQACAQQBBQAAAAAAAAAAAAECERIDMUFR8BQhYZGh/9oADAMBAAIRAxEAPwD7DRRRXFoUUUUBXKgbwmBkyBA5k1Z8p/0gcZkH7xV1RyltPqt1v5h2lOpB+n0YHgjinxov1MSO2B/SkNVohetPatoi22JBcifN1YJ/NBjM1qY+02ZJ69KhbvK3BBjkdR7jpXbOhubNpZZA2zBziJ5x7VHxyyQiuhVflspZiBPyx9Qn2/pU4m1ldrisCJGRXayoopPxTxJNOge6YXciz2LGAT6SazLHxdYcjbvK+SWjCm4WCA5nzFDEVLlJ9nbDodTPHljjuN+isS58UWFS253RdtG6gjJAKiPclxip2fiG215bBW4twgHawAid3rn6TxNOUX6fq63x9/xsUUUVXAUUUUFV+8EyfU/YZJj0FSR9xhM4BnoAeCT9qo1wAAc7v4bBvLzA5x1x0p/wrTJbtqts7l5DSDIPGR6QPtWpNpVZ09z/AGY6ZM/fEfvVWlUOYcsrcm2Y4/GRg8GtSlNeQDbmP/Yv9+K3qJswlpRwAI7ACJqdUXdSAYyW7KCT9+33qt71xsIpXI8zRx1hQZmqGqz9BqkVflswDWxBnGFxuk+kfmrbtq6wK70EgjcFac9huwYq63pUAACjy8TmPWTmaBca8nzLbcpElog57IcnGf8ANNqwYSIII9wQa7caASBMAmB19KzdFoENpQJUxBKkqRGCP80E00wa7cOQZTI64/7+1Lm6UcW7mWbeUjJKqRyO8EfvWjptIludgiYHJOBMAT7mrm79vzUs2Mi6iXNocSJV1kESVIIYd4MH8Ujd8I06FdllPmZ2/acn0G45/wB1Zv8A5rU6u7aZLLWbKsxG8jfdIxER5QMzXo7NrbJYyx+puOOAOwE4FcspNu2GeWM76/BG18P6ZV2iykbSvBgBokAE4B2jHpVmn8EsW2DpaVWHUSO5znOWPPetAUVOM9Let1L3yv7FFFFVyFFFFBylPCtObNx1thmtMA23cIttnCg9CDMdI9aco8IuGHRgJVuhksp4Y/uPtWse6Va965wLeT1JED3jNV3NE7kC48oM+UbTu6ZB4H59TT9FdEZ2kBsLFzI5N0dfVwTI4GeK0JqnV6hUUlo4MDqx7AdTXdHb2oq9QB/2KCm7cc3NikKNoaYktkggZgR5eh+quWrxW4EJ3ggkHErH6oERPFXajSK5BYZWYyRzE8ew/FStadV+lVX2AFBbWbq9lu4jGFB3yf1EjAgZJOT9vatKk9cIKOPqB2x+oMQD7HrPpQB8RQEDzZ/2OI95GKkdYu2RJzAWCDu7Qcg+9M1geAeH6kA3NW6G/uYAoPJ8voNuM+vPAzUt8N44yy5W9vHv55X6jTfK/jGJMC4MBQJ/l9iRJ6/iJauNpG4KSMH16Ed6abw5XUi9FyZmeAOwWcVTo9OPmyNxFsMu5upJGBgYAHPr1qXFm3Y09v5ttbiDYxglcx6gj+8VXa1EjhgRgja2D2wKc1Z3MLYJzlokQuYz0kiPsaq8R0bmyyaZxZfo20EDvg9+9W47NqtPfDiV9QfQjkH1q2srwK0LNjz3Cx3MXd4B3T5p6c1qA1zV2iiioOVUL4t3U3EgXBs4wW5WT05arqr1FkOpU8HtyPUHvVl0NSisDwdblh/l3bz3Uf6C4G5WH8u4dCO/at+usu2Setfa1ts/UQYBOCM4GeVH4rq+I2zw2I+qDt9t3E+nNddt1wKP5PM3/IEAe/JpqgXta1G4YT+k+VvupgipPqVDBSQCY/fjPGeneKldsq2GUGe4BpLxDTotl1URvG2fVvKDPpNBPV+IIFJV0mQPqBjMHE5I7V0+HKxm4WcxA3R5f/kACDjnmmLdhVAAA8vGBVtAkztaI3SyHrBLKfWBkH8+9XafUq/EgjlThh7j+9X1RqbAYScEZDDlfb/FBfSmhObgJEhzIHQGCP2j96q0jXbiqxdVBAIhDn3k8f5o8JYsGdwA7MQR2CEgf3P3oLLhKXGcglSgEjJWCZlRkzPI7U0jgiQQR3GalSV/Qjm0FV5BHIB9CB3oLH0FskkqDOSDwT3jiao/0BSBajb+liTHbaelNaa+HEj2I/SRyD6irqmhkWtSC7Wzh0gkSDhuD/X8VdVOq0ny7r3wBDIu/uNk+bPSD+1XKZ4rFmmo7RRRWRVqbO9Y4OCD2IyD+ahotZdFpxehrqmAVGLhIlfL0Pf2pis3xXwZL5VizqyGVZGKmRxx2rUuixt6bT7JklmYyxMZMRwMAQKvpHwrWNcUi4u10MMOh7MPQinq6MiqtRZDqVMwe3IIyCPWRVtZ3xB4g2nsPcRQ7CAqkwCxIAk/egncvPaDFgbiAE7htDAASZGAeDx+KdBrzLfGFu2Auqt3Ld0mPlqrXJH6gVEbf3pzRa2ybm5LiKm2ANw2vP8AMMwIIIxnmaDbpTXOT/DX6nDZMwojJMe9C6ycrbdl7wBPsGIMetFhGZ97Db5doUkE5MkmMDgd6BoCs25oGVjcQ7mBELAGJJYT/wAj+BWnULr7VLGYAJwCTjsBzQKPr5C/KActyJgqvUnsekGM10teb6QqCD9QLNPTAIA/ejwgfwl+mYgwI47+vf1mnaBK14YiyVLAn6mDGWPc0t4l4oukQvqHm3GG2+bdny4wS2I4yKn8R+I/6fTXLojcFhJEy5woj3Irzuh+HHdku6y/cvuvmCNARW7hBipboQHiviN+y0WLAW4GChi4ZVbALLOfKeleg0FpktormWVQCR1ir4ornbtp2iiioCiiigz/ABGywPzrRi6inB+l15KsPtg9K2NLrLdwTbdHHdWBj8UvWJrPhiw87VNpmmWtkoSDyDHNamWixvXPFrQttd3gogYkrkwn1YGcGvItrNVrtu60E0xvK69LmxMjepPUwcdqZPwbpgu1FZDG0srMCw6g5zMV6BFgADpVuSaDWwTMCe8Vk6rwp0Y3dIwt3CMqwm2/OSvfJyIrYorO1I+E+J3UItawpvP03FG1LncZ4YduvStjUalERndlVFEliRAHqaztXpUuqUuKGU8g1iXPg7THA+YFkEp8x9rR3UmK1Mk09Vo9bburutOjr3VgR+1d1urSyjXLrBEUSWPArzz+DfLPzNHss3Ig+WVcDgMv9xmsxrF7XXlTVH+FpwN6rIW9d7x+kACB6mryNPSeH661fHztLdUqSQwO4BjiJUwQ39Z61X4h8T2NOgN87bhO35S+d93WFXketK6/4e094qXTKxG0leODjqOlQ8M+GtPYbeiS5yXYlm/JqcjTO09nV63a9+4qWPmb1shAGhT5AzH7GvU0UVm3aiiiioO0UUUBRRRQFFFFAUUUUBRRRQFFFFAVELRRQS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3" name="Picture 7" descr="C:\Users\Milan\Desktop\mapa_holi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87" y="2590373"/>
            <a:ext cx="17907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2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5410"/>
            <a:ext cx="3932801" cy="55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3320" y="350992"/>
            <a:ext cx="7655024" cy="707886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Mapa pozemků </a:t>
            </a:r>
            <a:r>
              <a:rPr lang="cs-CZ" sz="40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Holicka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84320" y="3916896"/>
            <a:ext cx="4815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Severozápadní část: listnaté a jehličnaté lesy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Jihovýchodní část: orná půda a louky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Největší vodní plochy: rybník Lodrant (23 ha), </a:t>
            </a:r>
            <a:r>
              <a:rPr lang="cs-CZ" sz="20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Ředický</a:t>
            </a: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rybník (27 ha)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Centrum mikroregionu: Holice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" y="2366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102887"/>
              </p:ext>
            </p:extLst>
          </p:nvPr>
        </p:nvGraphicFramePr>
        <p:xfrm>
          <a:off x="243477" y="1196752"/>
          <a:ext cx="4536504" cy="4777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343"/>
                <a:gridCol w="669332"/>
                <a:gridCol w="817781"/>
                <a:gridCol w="889121"/>
                <a:gridCol w="91392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Obec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Počet včelařů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Počet včelstev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Rozloha obce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(v km</a:t>
                      </a:r>
                      <a:r>
                        <a:rPr lang="cs-CZ" sz="11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Počet včelstev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(na 1 km</a:t>
                      </a:r>
                      <a:r>
                        <a:rPr lang="cs-CZ" sz="11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Býšť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165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36,50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4,52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Dolní Roveň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146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29,00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5,03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Dolní Ředice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10,64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3,38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Holice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161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19,69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8,17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Horní Jelení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111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24,48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4,53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Horní Ředice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11,11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4,86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Chvojenec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133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9,90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13,43</a:t>
                      </a:r>
                      <a:endParaRPr lang="cs-CZ" sz="11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Jaroslav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4,93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4,26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Nová Ves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8,42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5,93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Ostřetín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18,49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2,21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415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Poběžovice u Holic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4,47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16,77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Radhošť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4,80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5,41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Trusnov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10,64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2,06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Týnišťko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4,11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3,89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Uhersko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3,65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1,36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Vysoké Chvojno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215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effectLst/>
                        </a:rPr>
                        <a:t>17,03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1805" algn="dec"/>
                        </a:tabLst>
                      </a:pPr>
                      <a:r>
                        <a:rPr lang="cs-CZ" sz="11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12,62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3320" y="350992"/>
            <a:ext cx="8591128" cy="707886"/>
          </a:xfrm>
          <a:prstGeom prst="rect">
            <a:avLst/>
          </a:prstGeom>
          <a:solidFill>
            <a:schemeClr val="tx1">
              <a:lumMod val="9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Počet včelstev na </a:t>
            </a:r>
            <a:r>
              <a:rPr lang="cs-CZ" sz="4000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Holicku</a:t>
            </a:r>
            <a:r>
              <a:rPr lang="cs-CZ" sz="4000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a v ČR </a:t>
            </a:r>
            <a:endParaRPr lang="cs-CZ" sz="4000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00074"/>
              </p:ext>
            </p:extLst>
          </p:nvPr>
        </p:nvGraphicFramePr>
        <p:xfrm>
          <a:off x="4808884" y="1196752"/>
          <a:ext cx="4106566" cy="43891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42270"/>
                <a:gridCol w="864096"/>
                <a:gridCol w="864096"/>
                <a:gridCol w="93610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Kraj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včelstev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Rozloha kraje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(v km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včelstev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(na 1 km</a:t>
                      </a:r>
                      <a:r>
                        <a:rPr lang="cs-CZ" sz="1200" baseline="30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Praha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3792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496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7,65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Středočeský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71293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11016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6,47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Jihočeský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58182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10057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5,79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Plzeňský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48491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7561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6,41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Karlovarský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14369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3314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4,34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Ústecký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26769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5335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5,02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Liberecký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19982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3163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6,32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Královehradecký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37327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4758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7,85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Pardubický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40047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4519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8,86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Vysočina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54968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6927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7,94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Jihomoravský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66979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7065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9,48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Olomoucký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39610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5159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7,68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Zlínský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42316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3964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>
                          <a:effectLst/>
                        </a:rPr>
                        <a:t>10,68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Moravskoslezský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indent="-1581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52409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291465" indent="-17970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5554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cs-CZ" sz="1200" dirty="0">
                          <a:effectLst/>
                        </a:rPr>
                        <a:t>9,44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274490" y="610510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Výpočet zavčelení krajiny je stanoven na  základě celkového počtu včelstev děleno rozlohou oblasti</a:t>
            </a:r>
          </a:p>
        </p:txBody>
      </p:sp>
    </p:spTree>
    <p:extLst>
      <p:ext uri="{BB962C8B-B14F-4D97-AF65-F5344CB8AC3E}">
        <p14:creationId xmlns:p14="http://schemas.microsoft.com/office/powerpoint/2010/main" val="28461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549" cy="688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6_map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0" y="116632"/>
            <a:ext cx="4758917" cy="67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6461" y="4221088"/>
            <a:ext cx="3810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Nejvíce stanovišť včelstev se nachází v katastru obce Vysoké Chvojno, Poběžovice u Holic a Chvojenec.</a:t>
            </a:r>
          </a:p>
          <a:p>
            <a:pPr algn="just"/>
            <a:endParaRPr lang="cs-CZ" b="1" dirty="0" smtClean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Největší včelstva se nacházejí v katastru obce Poběžovice u Holic a Chvojenec.</a:t>
            </a:r>
          </a:p>
        </p:txBody>
      </p:sp>
    </p:spTree>
    <p:extLst>
      <p:ext uri="{BB962C8B-B14F-4D97-AF65-F5344CB8AC3E}">
        <p14:creationId xmlns:p14="http://schemas.microsoft.com/office/powerpoint/2010/main" val="2855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7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3_ma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2" y="54855"/>
            <a:ext cx="4770986" cy="674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64088" y="3933056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Nejvyšší zavčelení vykazují:</a:t>
            </a:r>
          </a:p>
          <a:p>
            <a:pPr algn="just"/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Poběžovice u Holic (16,77)</a:t>
            </a:r>
          </a:p>
          <a:p>
            <a:pPr algn="just"/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Chvojenec (13,43)</a:t>
            </a:r>
          </a:p>
          <a:p>
            <a:pPr algn="just"/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Vysoké Chvojno (12,62)</a:t>
            </a:r>
          </a:p>
          <a:p>
            <a:pPr algn="just"/>
            <a:endParaRPr lang="cs-CZ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Nejnižší zavčelení vykazují:</a:t>
            </a:r>
          </a:p>
          <a:p>
            <a:pPr algn="just"/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 Uhersko (1,36)</a:t>
            </a:r>
          </a:p>
          <a:p>
            <a:pPr algn="just"/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Trusnov (2,06)</a:t>
            </a:r>
          </a:p>
          <a:p>
            <a:pPr algn="just"/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   Ostřetín (2,21)</a:t>
            </a:r>
          </a:p>
        </p:txBody>
      </p:sp>
    </p:spTree>
    <p:extLst>
      <p:ext uri="{BB962C8B-B14F-4D97-AF65-F5344CB8AC3E}">
        <p14:creationId xmlns:p14="http://schemas.microsoft.com/office/powerpoint/2010/main" val="29571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ilan\Desktop\Bee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5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164"/>
            <a:ext cx="4735043" cy="66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72366" y="3789040"/>
            <a:ext cx="3692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cs-CZ" b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V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mikroregionu Holicko nenalezneme obec, která by nebyla nijak </a:t>
            </a:r>
            <a:r>
              <a:rPr lang="cs-CZ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zavčelena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cs-CZ" b="1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Nejvíce </a:t>
            </a:r>
            <a:r>
              <a:rPr lang="cs-CZ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zavčeleny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jsou obce v severní části </a:t>
            </a:r>
            <a:r>
              <a:rPr lang="cs-CZ" b="1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Holicka</a:t>
            </a:r>
            <a:r>
              <a:rPr lang="cs-CZ" b="1" dirty="0" smtClean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(velký význam zde má zdroj snůšky včel medovice - cukernatá tekutina na listech a jehličí stromů).</a:t>
            </a:r>
          </a:p>
        </p:txBody>
      </p:sp>
    </p:spTree>
    <p:extLst>
      <p:ext uri="{BB962C8B-B14F-4D97-AF65-F5344CB8AC3E}">
        <p14:creationId xmlns:p14="http://schemas.microsoft.com/office/powerpoint/2010/main" val="3731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296</TotalTime>
  <Words>637</Words>
  <Application>Microsoft Office PowerPoint</Application>
  <PresentationFormat>Předvádění na obrazovce (4:3)</PresentationFormat>
  <Paragraphs>217</Paragraphs>
  <Slides>12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Talent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Včelaření v mikroregionu Holicko</dc:title>
  <dc:creator>Milan Ropek</dc:creator>
  <cp:lastModifiedBy>Milan Ropek</cp:lastModifiedBy>
  <cp:revision>28</cp:revision>
  <dcterms:created xsi:type="dcterms:W3CDTF">2016-03-22T12:04:35Z</dcterms:created>
  <dcterms:modified xsi:type="dcterms:W3CDTF">2016-04-02T13:47:43Z</dcterms:modified>
</cp:coreProperties>
</file>