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4"/>
  </p:sldMasterIdLst>
  <p:notesMasterIdLst>
    <p:notesMasterId r:id="rId23"/>
  </p:notesMasterIdLst>
  <p:sldIdLst>
    <p:sldId id="266" r:id="rId5"/>
    <p:sldId id="309" r:id="rId6"/>
    <p:sldId id="310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9" r:id="rId18"/>
    <p:sldId id="332" r:id="rId19"/>
    <p:sldId id="324" r:id="rId20"/>
    <p:sldId id="334" r:id="rId21"/>
    <p:sldId id="32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205931477816608"/>
          <c:y val="0.14173724347448696"/>
          <c:w val="0.71935211307142755"/>
          <c:h val="0.679867934375638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CC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9F0-4954-8F80-154195157E63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9F0-4954-8F80-154195157E63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Analysis &amp; graphs'!$A$10:$A$11</c:f>
              <c:strCache>
                <c:ptCount val="2"/>
                <c:pt idx="0">
                  <c:v>Susbsistence </c:v>
                </c:pt>
                <c:pt idx="1">
                  <c:v>Commercial </c:v>
                </c:pt>
              </c:strCache>
            </c:strRef>
          </c:cat>
          <c:val>
            <c:numRef>
              <c:f>' Analysis &amp; graphs'!$B$10:$B$11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F0-4954-8F80-154195157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9068863"/>
        <c:axId val="929050975"/>
      </c:barChart>
      <c:catAx>
        <c:axId val="92906886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Products</a:t>
                </a:r>
                <a:r>
                  <a:rPr lang="en-GB" baseline="0"/>
                  <a:t> use types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29050975"/>
        <c:crosses val="autoZero"/>
        <c:auto val="1"/>
        <c:lblAlgn val="ctr"/>
        <c:lblOffset val="100"/>
        <c:noMultiLvlLbl val="0"/>
      </c:catAx>
      <c:valAx>
        <c:axId val="929050975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Percentage (%)</a:t>
                </a:r>
              </a:p>
            </c:rich>
          </c:tx>
          <c:layout>
            <c:manualLayout>
              <c:xMode val="edge"/>
              <c:yMode val="edge"/>
              <c:x val="3.8081042008786328E-2"/>
              <c:y val="0.345041479190101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929068863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528148133602999"/>
          <c:y val="1.2808197246237591E-2"/>
          <c:w val="0.61941170695308967"/>
          <c:h val="9.634083923947546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69829367055248"/>
          <c:y val="5.0927512489107464E-2"/>
          <c:w val="0.81786862522380299"/>
          <c:h val="0.75233825267999666"/>
        </c:manualLayout>
      </c:layout>
      <c:lineChart>
        <c:grouping val="standard"/>
        <c:varyColors val="0"/>
        <c:ser>
          <c:idx val="0"/>
          <c:order val="0"/>
          <c:tx>
            <c:strRef>
              <c:f>' Analysis &amp; graphs'!$B$18</c:f>
              <c:strCache>
                <c:ptCount val="1"/>
                <c:pt idx="0">
                  <c:v>Susbsistence 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' Analysis &amp; graphs'!$A$19:$A$29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 Analysis &amp; graphs'!$B$19:$B$29</c:f>
              <c:numCache>
                <c:formatCode>0%</c:formatCode>
                <c:ptCount val="11"/>
                <c:pt idx="0">
                  <c:v>0.68</c:v>
                </c:pt>
                <c:pt idx="1">
                  <c:v>0.6</c:v>
                </c:pt>
                <c:pt idx="2">
                  <c:v>0.57999999999999996</c:v>
                </c:pt>
                <c:pt idx="3">
                  <c:v>0.38</c:v>
                </c:pt>
                <c:pt idx="4">
                  <c:v>0.6</c:v>
                </c:pt>
                <c:pt idx="5">
                  <c:v>0.57999999999999996</c:v>
                </c:pt>
                <c:pt idx="6">
                  <c:v>0.81</c:v>
                </c:pt>
                <c:pt idx="7">
                  <c:v>0.6</c:v>
                </c:pt>
                <c:pt idx="8">
                  <c:v>0.38</c:v>
                </c:pt>
                <c:pt idx="9">
                  <c:v>0.7</c:v>
                </c:pt>
                <c:pt idx="10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08-42B7-A636-95AB1E8CE1E1}"/>
            </c:ext>
          </c:extLst>
        </c:ser>
        <c:ser>
          <c:idx val="1"/>
          <c:order val="1"/>
          <c:tx>
            <c:strRef>
              <c:f>' Analysis &amp; graphs'!$C$18</c:f>
              <c:strCache>
                <c:ptCount val="1"/>
                <c:pt idx="0">
                  <c:v>Commercial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numRef>
              <c:f>' Analysis &amp; graphs'!$A$19:$A$29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 Analysis &amp; graphs'!$C$19:$C$29</c:f>
              <c:numCache>
                <c:formatCode>0%</c:formatCode>
                <c:ptCount val="11"/>
                <c:pt idx="0">
                  <c:v>0.42</c:v>
                </c:pt>
                <c:pt idx="1">
                  <c:v>0.4</c:v>
                </c:pt>
                <c:pt idx="2">
                  <c:v>0.42</c:v>
                </c:pt>
                <c:pt idx="3">
                  <c:v>0.62</c:v>
                </c:pt>
                <c:pt idx="4">
                  <c:v>0.4</c:v>
                </c:pt>
                <c:pt idx="5">
                  <c:v>0.42</c:v>
                </c:pt>
                <c:pt idx="6">
                  <c:v>0.19</c:v>
                </c:pt>
                <c:pt idx="7">
                  <c:v>0.4</c:v>
                </c:pt>
                <c:pt idx="8">
                  <c:v>0.62</c:v>
                </c:pt>
                <c:pt idx="9">
                  <c:v>0.3</c:v>
                </c:pt>
                <c:pt idx="10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08-42B7-A636-95AB1E8CE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3175">
              <a:solidFill>
                <a:srgbClr val="969696"/>
              </a:solidFill>
              <a:prstDash val="solid"/>
            </a:ln>
          </c:spPr>
        </c:dropLines>
        <c:smooth val="0"/>
        <c:axId val="817652703"/>
        <c:axId val="1"/>
      </c:lineChart>
      <c:catAx>
        <c:axId val="81765270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Production years</a:t>
                </a:r>
              </a:p>
            </c:rich>
          </c:tx>
          <c:layout>
            <c:manualLayout>
              <c:xMode val="edge"/>
              <c:yMode val="edge"/>
              <c:x val="0.3594244935210042"/>
              <c:y val="0.9004910162846728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E3E3E3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E3E3E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Use types(%)</a:t>
                </a:r>
              </a:p>
            </c:rich>
          </c:tx>
          <c:layout>
            <c:manualLayout>
              <c:xMode val="edge"/>
              <c:yMode val="edge"/>
              <c:x val="3.3132866265732488E-4"/>
              <c:y val="0.2963054163684084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17652703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Analysis &amp; graphs'!$B$34</c:f>
              <c:strCache>
                <c:ptCount val="1"/>
                <c:pt idx="0">
                  <c:v>Firewood</c:v>
                </c:pt>
              </c:strCache>
            </c:strRef>
          </c:tx>
          <c:spPr>
            <a:solidFill>
              <a:srgbClr val="00CCFF"/>
            </a:solidFill>
            <a:ln w="3175"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c:spPr>
          <c:invertIfNegative val="0"/>
          <c:cat>
            <c:numRef>
              <c:f>' Analysis &amp; graphs'!$A$35:$A$45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 Analysis &amp; graphs'!$B$35:$B$45</c:f>
              <c:numCache>
                <c:formatCode>0%</c:formatCode>
                <c:ptCount val="11"/>
                <c:pt idx="0">
                  <c:v>0.56000000000000005</c:v>
                </c:pt>
                <c:pt idx="1">
                  <c:v>0.48</c:v>
                </c:pt>
                <c:pt idx="2">
                  <c:v>0.56999999999999995</c:v>
                </c:pt>
                <c:pt idx="3">
                  <c:v>0.6</c:v>
                </c:pt>
                <c:pt idx="4">
                  <c:v>0.5</c:v>
                </c:pt>
                <c:pt idx="5">
                  <c:v>0.38</c:v>
                </c:pt>
                <c:pt idx="6">
                  <c:v>0.62</c:v>
                </c:pt>
                <c:pt idx="7">
                  <c:v>0.52</c:v>
                </c:pt>
                <c:pt idx="8">
                  <c:v>0.6</c:v>
                </c:pt>
                <c:pt idx="9">
                  <c:v>0.52</c:v>
                </c:pt>
                <c:pt idx="1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1-4F01-8151-37F81B1EF046}"/>
            </c:ext>
          </c:extLst>
        </c:ser>
        <c:ser>
          <c:idx val="1"/>
          <c:order val="1"/>
          <c:tx>
            <c:strRef>
              <c:f>' Analysis &amp; graphs'!$C$34</c:f>
              <c:strCache>
                <c:ptCount val="1"/>
                <c:pt idx="0">
                  <c:v>Poles</c:v>
                </c:pt>
              </c:strCache>
            </c:strRef>
          </c:tx>
          <c:spPr>
            <a:solidFill>
              <a:srgbClr val="FF66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' Analysis &amp; graphs'!$A$35:$A$45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 Analysis &amp; graphs'!$C$35:$C$45</c:f>
              <c:numCache>
                <c:formatCode>0%</c:formatCode>
                <c:ptCount val="11"/>
                <c:pt idx="0">
                  <c:v>0.32</c:v>
                </c:pt>
                <c:pt idx="1">
                  <c:v>0.35</c:v>
                </c:pt>
                <c:pt idx="2">
                  <c:v>0.3</c:v>
                </c:pt>
                <c:pt idx="3">
                  <c:v>0.26</c:v>
                </c:pt>
                <c:pt idx="4">
                  <c:v>0.36</c:v>
                </c:pt>
                <c:pt idx="5">
                  <c:v>0.27</c:v>
                </c:pt>
                <c:pt idx="6">
                  <c:v>0.31</c:v>
                </c:pt>
                <c:pt idx="7">
                  <c:v>0.28000000000000003</c:v>
                </c:pt>
                <c:pt idx="8">
                  <c:v>0.22</c:v>
                </c:pt>
                <c:pt idx="9">
                  <c:v>0.34</c:v>
                </c:pt>
                <c:pt idx="1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1-4F01-8151-37F81B1EF046}"/>
            </c:ext>
          </c:extLst>
        </c:ser>
        <c:ser>
          <c:idx val="2"/>
          <c:order val="2"/>
          <c:tx>
            <c:strRef>
              <c:f>' Analysis &amp; graphs'!$D$34</c:f>
              <c:strCache>
                <c:ptCount val="1"/>
                <c:pt idx="0">
                  <c:v>Droppers</c:v>
                </c:pt>
              </c:strCache>
            </c:strRef>
          </c:tx>
          <c:spPr>
            <a:solidFill>
              <a:srgbClr val="003366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' Analysis &amp; graphs'!$A$35:$A$45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 Analysis &amp; graphs'!$D$35:$D$45</c:f>
              <c:numCache>
                <c:formatCode>0%</c:formatCode>
                <c:ptCount val="11"/>
                <c:pt idx="0">
                  <c:v>0.06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0.08</c:v>
                </c:pt>
                <c:pt idx="4">
                  <c:v>0.06</c:v>
                </c:pt>
                <c:pt idx="5">
                  <c:v>0.15</c:v>
                </c:pt>
                <c:pt idx="6">
                  <c:v>0.04</c:v>
                </c:pt>
                <c:pt idx="7">
                  <c:v>0.12</c:v>
                </c:pt>
                <c:pt idx="8">
                  <c:v>0.11</c:v>
                </c:pt>
                <c:pt idx="9">
                  <c:v>7.0000000000000007E-2</c:v>
                </c:pt>
                <c:pt idx="1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A1-4F01-8151-37F81B1EF046}"/>
            </c:ext>
          </c:extLst>
        </c:ser>
        <c:ser>
          <c:idx val="3"/>
          <c:order val="3"/>
          <c:tx>
            <c:strRef>
              <c:f>' Analysis &amp; graphs'!$E$34</c:f>
              <c:strCache>
                <c:ptCount val="1"/>
                <c:pt idx="0">
                  <c:v>Rafters</c:v>
                </c:pt>
              </c:strCache>
            </c:strRef>
          </c:tx>
          <c:spPr>
            <a:solidFill>
              <a:srgbClr val="FFCC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' Analysis &amp; graphs'!$A$35:$A$45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 Analysis &amp; graphs'!$E$35:$E$45</c:f>
              <c:numCache>
                <c:formatCode>0%</c:formatCode>
                <c:ptCount val="11"/>
                <c:pt idx="0">
                  <c:v>0.04</c:v>
                </c:pt>
                <c:pt idx="1">
                  <c:v>0.06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0.15</c:v>
                </c:pt>
                <c:pt idx="6">
                  <c:v>0.02</c:v>
                </c:pt>
                <c:pt idx="7">
                  <c:v>0.06</c:v>
                </c:pt>
                <c:pt idx="8">
                  <c:v>0.05</c:v>
                </c:pt>
                <c:pt idx="9">
                  <c:v>0.04</c:v>
                </c:pt>
                <c:pt idx="1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A1-4F01-8151-37F81B1EF046}"/>
            </c:ext>
          </c:extLst>
        </c:ser>
        <c:ser>
          <c:idx val="4"/>
          <c:order val="4"/>
          <c:tx>
            <c:strRef>
              <c:f>' Analysis &amp; graphs'!$F$34</c:f>
              <c:strCache>
                <c:ptCount val="1"/>
                <c:pt idx="0">
                  <c:v>Roots</c:v>
                </c:pt>
              </c:strCache>
            </c:strRef>
          </c:tx>
          <c:spPr>
            <a:solidFill>
              <a:srgbClr val="33CCCC"/>
            </a:solidFill>
            <a:ln w="3175">
              <a:solidFill>
                <a:srgbClr val="339966"/>
              </a:solidFill>
              <a:prstDash val="solid"/>
            </a:ln>
          </c:spPr>
          <c:invertIfNegative val="0"/>
          <c:cat>
            <c:numRef>
              <c:f>' Analysis &amp; graphs'!$A$35:$A$45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 Analysis &amp; graphs'!$F$35:$F$45</c:f>
              <c:numCache>
                <c:formatCode>0%</c:formatCode>
                <c:ptCount val="11"/>
                <c:pt idx="0">
                  <c:v>0.02</c:v>
                </c:pt>
                <c:pt idx="1">
                  <c:v>0.04</c:v>
                </c:pt>
                <c:pt idx="2">
                  <c:v>0.03</c:v>
                </c:pt>
                <c:pt idx="3">
                  <c:v>0.02</c:v>
                </c:pt>
                <c:pt idx="4">
                  <c:v>0.04</c:v>
                </c:pt>
                <c:pt idx="5">
                  <c:v>0.05</c:v>
                </c:pt>
                <c:pt idx="6">
                  <c:v>0.01</c:v>
                </c:pt>
                <c:pt idx="7">
                  <c:v>0.02</c:v>
                </c:pt>
                <c:pt idx="8">
                  <c:v>0.02</c:v>
                </c:pt>
                <c:pt idx="9">
                  <c:v>0.03</c:v>
                </c:pt>
                <c:pt idx="1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A1-4F01-8151-37F81B1E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8772080"/>
        <c:axId val="1"/>
      </c:barChart>
      <c:catAx>
        <c:axId val="1138772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Harvesting period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E3E3E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E3E3E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Products (%)</a:t>
                </a:r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387720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3175" cap="flat" cmpd="sng" algn="ctr">
      <a:solidFill>
        <a:schemeClr val="dk1"/>
      </a:solidFill>
      <a:prstDash val="solid"/>
      <a:miter lim="800000"/>
    </a:ln>
    <a:effectLst>
      <a:softEdge rad="25400"/>
    </a:effectLst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27777777777777"/>
          <c:y val="0.11342592592592593"/>
          <c:w val="0.69447971693411736"/>
          <c:h val="0.690332404101661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CC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1B9-40F6-952D-C45C84309C47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 w="317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1B9-40F6-952D-C45C84309C47}"/>
              </c:ext>
            </c:extLst>
          </c:dPt>
          <c:dPt>
            <c:idx val="2"/>
            <c:invertIfNegative val="0"/>
            <c:bubble3D val="0"/>
            <c:spPr>
              <a:solidFill>
                <a:srgbClr val="969696"/>
              </a:solidFill>
              <a:ln w="317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61B9-40F6-952D-C45C84309C47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 w="317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61B9-40F6-952D-C45C84309C47}"/>
              </c:ext>
            </c:extLst>
          </c:dPt>
          <c:dPt>
            <c:idx val="4"/>
            <c:invertIfNegative val="0"/>
            <c:bubble3D val="0"/>
            <c:spPr>
              <a:solidFill>
                <a:srgbClr val="33CCCC"/>
              </a:solidFill>
              <a:ln w="317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61B9-40F6-952D-C45C84309C47}"/>
              </c:ext>
            </c:extLst>
          </c:dPt>
          <c:dLbls>
            <c:spPr>
              <a:noFill/>
              <a:ln w="25400">
                <a:solidFill>
                  <a:srgbClr val="FFFFFF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Analysis &amp; graphs'!$A$2:$A$6</c:f>
              <c:strCache>
                <c:ptCount val="5"/>
                <c:pt idx="0">
                  <c:v>Firewood</c:v>
                </c:pt>
                <c:pt idx="1">
                  <c:v>Poles</c:v>
                </c:pt>
                <c:pt idx="2">
                  <c:v>Droppers</c:v>
                </c:pt>
                <c:pt idx="3">
                  <c:v>Rafters</c:v>
                </c:pt>
                <c:pt idx="4">
                  <c:v>Roots</c:v>
                </c:pt>
              </c:strCache>
            </c:strRef>
          </c:cat>
          <c:val>
            <c:numRef>
              <c:f>' Analysis &amp; graphs'!$B$2:$B$6</c:f>
              <c:numCache>
                <c:formatCode>0%</c:formatCode>
                <c:ptCount val="5"/>
                <c:pt idx="0">
                  <c:v>0.52</c:v>
                </c:pt>
                <c:pt idx="1">
                  <c:v>0.37</c:v>
                </c:pt>
                <c:pt idx="2">
                  <c:v>0.05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1B9-40F6-952D-C45C84309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39453440"/>
        <c:axId val="1239433056"/>
      </c:barChart>
      <c:catAx>
        <c:axId val="1239453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Products</a:t>
                </a:r>
              </a:p>
            </c:rich>
          </c:tx>
          <c:layout>
            <c:manualLayout>
              <c:xMode val="edge"/>
              <c:yMode val="edge"/>
              <c:x val="0.43125678040244975"/>
              <c:y val="0.902357314031398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239433056"/>
        <c:crosses val="autoZero"/>
        <c:auto val="1"/>
        <c:lblAlgn val="ctr"/>
        <c:lblOffset val="100"/>
        <c:noMultiLvlLbl val="0"/>
      </c:catAx>
      <c:valAx>
        <c:axId val="12394330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Percentage (%)</a:t>
                </a:r>
              </a:p>
            </c:rich>
          </c:tx>
          <c:layout>
            <c:manualLayout>
              <c:xMode val="edge"/>
              <c:yMode val="edge"/>
              <c:x val="3.473359580052493E-2"/>
              <c:y val="0.3318631910141667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239453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4B-44A0-91E4-52E118F41A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4B-44A0-91E4-52E118F41A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4B-44A0-91E4-52E118F41A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4B-44A0-91E4-52E118F41A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4B-44A0-91E4-52E118F41A6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84B-44A0-91E4-52E118F41A6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84B-44A0-91E4-52E118F41A6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84B-44A0-91E4-52E118F41A6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84B-44A0-91E4-52E118F41A6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84B-44A0-91E4-52E118F41A6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84B-44A0-91E4-52E118F41A6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84B-44A0-91E4-52E118F41A6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84B-44A0-91E4-52E118F41A6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84B-44A0-91E4-52E118F41A6F}"/>
              </c:ext>
            </c:extLst>
          </c:dPt>
          <c:dLbls>
            <c:dLbl>
              <c:idx val="2"/>
              <c:layout>
                <c:manualLayout>
                  <c:x val="-2.6776139629430595E-2"/>
                  <c:y val="4.85135102793001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4B-44A0-91E4-52E118F41A6F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Sheet3!$A$2:$A$14</c:f>
              <c:strCache>
                <c:ptCount val="13"/>
                <c:pt idx="0">
                  <c:v>Awareness creation &amp; public education </c:v>
                </c:pt>
                <c:pt idx="1">
                  <c:v>Fund for adaptation &amp; mitigation</c:v>
                </c:pt>
                <c:pt idx="2">
                  <c:v>Rural communities participatory approach </c:v>
                </c:pt>
                <c:pt idx="3">
                  <c:v>Research &amp; development</c:v>
                </c:pt>
                <c:pt idx="4">
                  <c:v>Active stakeholders participation </c:v>
                </c:pt>
                <c:pt idx="5">
                  <c:v>Review of policy instruments</c:v>
                </c:pt>
                <c:pt idx="6">
                  <c:v>Alternative building materials</c:v>
                </c:pt>
                <c:pt idx="7">
                  <c:v>Law enforcement</c:v>
                </c:pt>
                <c:pt idx="8">
                  <c:v>Afforestation &amp; reforestation</c:v>
                </c:pt>
                <c:pt idx="9">
                  <c:v>Climate change in basic education </c:v>
                </c:pt>
                <c:pt idx="10">
                  <c:v>Minimize land clearing for agriculture</c:v>
                </c:pt>
                <c:pt idx="11">
                  <c:v>Improve implementation </c:v>
                </c:pt>
                <c:pt idx="12">
                  <c:v>Monitoring &amp; evaluation  </c:v>
                </c:pt>
              </c:strCache>
            </c:strRef>
          </c:cat>
          <c:val>
            <c:numRef>
              <c:f>Sheet3!$C$2:$C$14</c:f>
              <c:numCache>
                <c:formatCode>0%</c:formatCode>
                <c:ptCount val="13"/>
                <c:pt idx="0">
                  <c:v>0.43243243243243246</c:v>
                </c:pt>
                <c:pt idx="1">
                  <c:v>0.14054054054054055</c:v>
                </c:pt>
                <c:pt idx="2">
                  <c:v>7.0270270270270274E-2</c:v>
                </c:pt>
                <c:pt idx="3">
                  <c:v>7.0270270270270274E-2</c:v>
                </c:pt>
                <c:pt idx="4">
                  <c:v>5.9459459459459463E-2</c:v>
                </c:pt>
                <c:pt idx="5">
                  <c:v>4.3243243243243246E-2</c:v>
                </c:pt>
                <c:pt idx="6">
                  <c:v>4.3243243243243246E-2</c:v>
                </c:pt>
                <c:pt idx="7">
                  <c:v>3.783783783783784E-2</c:v>
                </c:pt>
                <c:pt idx="8">
                  <c:v>3.2432432432432434E-2</c:v>
                </c:pt>
                <c:pt idx="9">
                  <c:v>2.7027027027027029E-2</c:v>
                </c:pt>
                <c:pt idx="10">
                  <c:v>1.6216216216216217E-2</c:v>
                </c:pt>
                <c:pt idx="11">
                  <c:v>1.6216216216216217E-2</c:v>
                </c:pt>
                <c:pt idx="12">
                  <c:v>1.0810810810810811E-2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84B-44A0-91E4-52E118F41A6F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econdPieSize val="12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3.1872509960159362E-2"/>
                  <c:y val="6.1838893409275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1E-4A62-A0F4-7C4C57319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Sheet1!$C$2:$C$11</c:f>
              <c:strCache>
                <c:ptCount val="10"/>
                <c:pt idx="0">
                  <c:v>Promote awareness</c:v>
                </c:pt>
                <c:pt idx="1">
                  <c:v>Enhance adaptation measures</c:v>
                </c:pt>
                <c:pt idx="2">
                  <c:v>Capacitate rural communities</c:v>
                </c:pt>
                <c:pt idx="3">
                  <c:v>Promote carbon market</c:v>
                </c:pt>
                <c:pt idx="4">
                  <c:v>Strenghten CBNRM</c:v>
                </c:pt>
                <c:pt idx="5">
                  <c:v>Promote climate change education </c:v>
                </c:pt>
                <c:pt idx="6">
                  <c:v>Avail sufficient funds</c:v>
                </c:pt>
                <c:pt idx="7">
                  <c:v>Strengthen forestry and climate change research</c:v>
                </c:pt>
                <c:pt idx="8">
                  <c:v>Promote sustainable forest management</c:v>
                </c:pt>
                <c:pt idx="9">
                  <c:v>Promote renewable energy</c:v>
                </c:pt>
              </c:strCache>
            </c:strRef>
          </c:cat>
          <c:val>
            <c:numRef>
              <c:f>Sheet1!$E$2:$E$11</c:f>
              <c:numCache>
                <c:formatCode>0.0</c:formatCode>
                <c:ptCount val="10"/>
                <c:pt idx="0">
                  <c:v>33.333333333333329</c:v>
                </c:pt>
                <c:pt idx="1">
                  <c:v>11.111111111111111</c:v>
                </c:pt>
                <c:pt idx="2">
                  <c:v>5.5555555555555554</c:v>
                </c:pt>
                <c:pt idx="3">
                  <c:v>2.7777777777777777</c:v>
                </c:pt>
                <c:pt idx="4">
                  <c:v>5.5555555555555554</c:v>
                </c:pt>
                <c:pt idx="5">
                  <c:v>8.3333333333333321</c:v>
                </c:pt>
                <c:pt idx="6">
                  <c:v>11.111111111111111</c:v>
                </c:pt>
                <c:pt idx="7">
                  <c:v>13.888888888888889</c:v>
                </c:pt>
                <c:pt idx="8">
                  <c:v>5.5555555555555554</c:v>
                </c:pt>
                <c:pt idx="9">
                  <c:v>2.7777777777777777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1E-4A62-A0F4-7C4C573199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674168448"/>
        <c:axId val="674164288"/>
      </c:radarChart>
      <c:catAx>
        <c:axId val="674168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Proposed improvements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74164288"/>
        <c:crosses val="autoZero"/>
        <c:auto val="1"/>
        <c:lblAlgn val="ctr"/>
        <c:lblOffset val="100"/>
        <c:noMultiLvlLbl val="0"/>
      </c:catAx>
      <c:valAx>
        <c:axId val="674164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Percentage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crossAx val="67416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6EC93-042D-4885-B3A9-EA26ED133BE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8B497-F7F2-4E04-8A44-8891FF10E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1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C7AE-0277-4073-A13D-B3B02BE5DC5B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1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8E69-C33F-46B1-9FCA-95ED25340CA4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1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4230-FC48-4A0E-92EA-D046FFC026C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1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3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B2B7-ACCA-4952-A324-ACF872D83A8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2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31AF-268B-420A-A858-EBA631721723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0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4453-D543-4779-8F13-2862AB68A245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0AE4-444E-44A2-976C-992C3C6B6C0E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9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1E01-FFC5-498B-817E-DD15A15B0BA9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FA51D9-ECB4-4CF1-AA17-BF3628E65385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915-1E28-4B17-878A-E091F51A0ADD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8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D59BC8-363E-47F2-A134-A63645C1B2C0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9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901" y="1511590"/>
            <a:ext cx="10638197" cy="835544"/>
          </a:xfrm>
        </p:spPr>
        <p:txBody>
          <a:bodyPr>
            <a:normAutofit fontScale="90000"/>
          </a:bodyPr>
          <a:lstStyle/>
          <a:p>
            <a:br>
              <a:rPr lang="en-GB" sz="2800" b="1" dirty="0">
                <a:latin typeface="+mn-lt"/>
                <a:cs typeface="Times New Roman" panose="02020603050405020304" pitchFamily="18" charset="0"/>
              </a:rPr>
            </a:br>
            <a:r>
              <a:rPr lang="en-GB" sz="2800" b="1" dirty="0">
                <a:latin typeface="+mn-lt"/>
                <a:cs typeface="Times New Roman" panose="02020603050405020304" pitchFamily="18" charset="0"/>
              </a:rPr>
              <a:t>Analysis of the Effects of Climate Change on Forest Ecosystem Services: Effects on Socio-Economic Benefits in the North-Central Region of Namibia</a:t>
            </a:r>
            <a:endParaRPr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423" y="3647325"/>
            <a:ext cx="4757151" cy="430704"/>
          </a:xfrm>
        </p:spPr>
        <p:txBody>
          <a:bodyPr>
            <a:normAutofit/>
          </a:bodyPr>
          <a:lstStyle/>
          <a:p>
            <a:r>
              <a:rPr lang="en-US" dirty="0"/>
              <a:t>Ing. Andreas Nikodemus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D8D4E44-6F78-4C66-B576-2673F740661D}"/>
              </a:ext>
            </a:extLst>
          </p:cNvPr>
          <p:cNvSpPr txBox="1">
            <a:spLocks/>
          </p:cNvSpPr>
          <p:nvPr/>
        </p:nvSpPr>
        <p:spPr>
          <a:xfrm>
            <a:off x="304799" y="4455620"/>
            <a:ext cx="10134601" cy="83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SUPERVISOR: </a:t>
            </a:r>
            <a:r>
              <a:rPr lang="en-US" dirty="0"/>
              <a:t>doc. Ing. Miroslav Hájek, Ph.D.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F3097A-D5E8-B70E-D357-879D9AB4C862}"/>
              </a:ext>
            </a:extLst>
          </p:cNvPr>
          <p:cNvSpPr txBox="1">
            <a:spLocks/>
          </p:cNvSpPr>
          <p:nvPr/>
        </p:nvSpPr>
        <p:spPr>
          <a:xfrm>
            <a:off x="2047875" y="2723399"/>
            <a:ext cx="7867650" cy="430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Dissertation Thesis Defense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C04999-E134-5E38-78ED-1A8479DA9CD3}"/>
              </a:ext>
            </a:extLst>
          </p:cNvPr>
          <p:cNvSpPr txBox="1">
            <a:spLocks/>
          </p:cNvSpPr>
          <p:nvPr/>
        </p:nvSpPr>
        <p:spPr>
          <a:xfrm>
            <a:off x="3295650" y="5504527"/>
            <a:ext cx="4757151" cy="810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Czech University of Life Sciences, Prague</a:t>
            </a:r>
          </a:p>
          <a:p>
            <a:r>
              <a:rPr lang="en-US" dirty="0"/>
              <a:t>FEBRUARY 2023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A43FFD0-3BF6-6463-E1CC-427F4674C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3958" r="15278" b="24407"/>
          <a:stretch/>
        </p:blipFill>
        <p:spPr>
          <a:xfrm>
            <a:off x="10053635" y="55594"/>
            <a:ext cx="2066926" cy="1095375"/>
          </a:xfrm>
          <a:prstGeom prst="rect">
            <a:avLst/>
          </a:prstGeom>
        </p:spPr>
      </p:pic>
      <p:pic>
        <p:nvPicPr>
          <p:cNvPr id="1026" name="Picture 2" descr="Departments - Forestry and Wood Sciences CULS Prague">
            <a:extLst>
              <a:ext uri="{FF2B5EF4-FFF2-40B4-BE49-F238E27FC236}">
                <a16:creationId xmlns:a16="http://schemas.microsoft.com/office/drawing/2014/main" id="{899DC1EB-ED00-4160-9C46-CDAD5F081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0"/>
          <a:stretch/>
        </p:blipFill>
        <p:spPr bwMode="auto">
          <a:xfrm>
            <a:off x="133350" y="26152"/>
            <a:ext cx="32194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6807-F87F-047D-C111-A511FADE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962025"/>
            <a:ext cx="3571876" cy="7286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3. Results synthesis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605-8A3E-96B0-0F34-E7EF9871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40707"/>
            <a:ext cx="11391899" cy="4369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3.1 Forest products (</a:t>
            </a:r>
            <a:r>
              <a:rPr lang="en-GB" sz="1800" b="1" i="1" dirty="0"/>
              <a:t>C. mopane</a:t>
            </a:r>
            <a:r>
              <a:rPr lang="en-GB" sz="1800" b="1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C37D83-0AA1-82B2-5E53-BD5108268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375859"/>
              </p:ext>
            </p:extLst>
          </p:nvPr>
        </p:nvGraphicFramePr>
        <p:xfrm>
          <a:off x="1142680" y="2273299"/>
          <a:ext cx="356235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FD2181F-1973-3E87-7BE0-9EF9BAE3B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108002"/>
              </p:ext>
            </p:extLst>
          </p:nvPr>
        </p:nvGraphicFramePr>
        <p:xfrm>
          <a:off x="5900577" y="2273299"/>
          <a:ext cx="462915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532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605-8A3E-96B0-0F34-E7EF9871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958427"/>
            <a:ext cx="11391899" cy="4251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+mn-lt"/>
              </a:rPr>
              <a:t>3.2 </a:t>
            </a:r>
            <a:r>
              <a:rPr lang="en-GB" sz="1800" b="1" dirty="0">
                <a:latin typeface="+mn-lt"/>
              </a:rPr>
              <a:t>Types of products (</a:t>
            </a:r>
            <a:r>
              <a:rPr lang="en-GB" sz="1800" b="1" i="1" dirty="0">
                <a:latin typeface="+mn-lt"/>
              </a:rPr>
              <a:t>C. mopane</a:t>
            </a:r>
            <a:r>
              <a:rPr lang="en-GB" sz="1800" b="1" dirty="0">
                <a:latin typeface="+mn-lt"/>
              </a:rPr>
              <a:t>)</a:t>
            </a:r>
            <a:endParaRPr lang="en-GB" sz="1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5F940DA-47A7-84ED-83AD-CA9291AC7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72910"/>
              </p:ext>
            </p:extLst>
          </p:nvPr>
        </p:nvGraphicFramePr>
        <p:xfrm>
          <a:off x="6477000" y="2225674"/>
          <a:ext cx="4876800" cy="300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48993B4-E5D7-CB89-F98F-F41BEAF51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461827"/>
              </p:ext>
            </p:extLst>
          </p:nvPr>
        </p:nvGraphicFramePr>
        <p:xfrm>
          <a:off x="1060450" y="2225674"/>
          <a:ext cx="4159250" cy="308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760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605-8A3E-96B0-0F34-E7EF9871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1" y="1190626"/>
            <a:ext cx="11925300" cy="5019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3.3 Total precipitation and temperature changes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6365349B-3FA3-B66C-721A-149E14DA5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6" y="1943099"/>
            <a:ext cx="4567914" cy="36385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8746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DBB92C-3849-3E93-E893-B524C461A58E}"/>
              </a:ext>
            </a:extLst>
          </p:cNvPr>
          <p:cNvSpPr/>
          <p:nvPr/>
        </p:nvSpPr>
        <p:spPr>
          <a:xfrm>
            <a:off x="371475" y="1095375"/>
            <a:ext cx="417195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3.4 Various policy  instruments </a:t>
            </a:r>
            <a:endParaRPr lang="en-GB" sz="1800" b="1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F12D03-F350-E65B-B6A3-D506204D8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57452"/>
              </p:ext>
            </p:extLst>
          </p:nvPr>
        </p:nvGraphicFramePr>
        <p:xfrm>
          <a:off x="1695447" y="2019298"/>
          <a:ext cx="9248778" cy="4157117"/>
        </p:xfrm>
        <a:graphic>
          <a:graphicData uri="http://schemas.openxmlformats.org/drawingml/2006/table">
            <a:tbl>
              <a:tblPr firstRow="1" firstCol="1" bandRow="1"/>
              <a:tblGrid>
                <a:gridCol w="1414473">
                  <a:extLst>
                    <a:ext uri="{9D8B030D-6E8A-4147-A177-3AD203B41FA5}">
                      <a16:colId xmlns:a16="http://schemas.microsoft.com/office/drawing/2014/main" val="2200563011"/>
                    </a:ext>
                  </a:extLst>
                </a:gridCol>
                <a:gridCol w="992475">
                  <a:extLst>
                    <a:ext uri="{9D8B030D-6E8A-4147-A177-3AD203B41FA5}">
                      <a16:colId xmlns:a16="http://schemas.microsoft.com/office/drawing/2014/main" val="2347965211"/>
                    </a:ext>
                  </a:extLst>
                </a:gridCol>
                <a:gridCol w="982706">
                  <a:extLst>
                    <a:ext uri="{9D8B030D-6E8A-4147-A177-3AD203B41FA5}">
                      <a16:colId xmlns:a16="http://schemas.microsoft.com/office/drawing/2014/main" val="317160875"/>
                    </a:ext>
                  </a:extLst>
                </a:gridCol>
                <a:gridCol w="1002246">
                  <a:extLst>
                    <a:ext uri="{9D8B030D-6E8A-4147-A177-3AD203B41FA5}">
                      <a16:colId xmlns:a16="http://schemas.microsoft.com/office/drawing/2014/main" val="3682591665"/>
                    </a:ext>
                  </a:extLst>
                </a:gridCol>
                <a:gridCol w="900652">
                  <a:extLst>
                    <a:ext uri="{9D8B030D-6E8A-4147-A177-3AD203B41FA5}">
                      <a16:colId xmlns:a16="http://schemas.microsoft.com/office/drawing/2014/main" val="290434291"/>
                    </a:ext>
                  </a:extLst>
                </a:gridCol>
                <a:gridCol w="879161">
                  <a:extLst>
                    <a:ext uri="{9D8B030D-6E8A-4147-A177-3AD203B41FA5}">
                      <a16:colId xmlns:a16="http://schemas.microsoft.com/office/drawing/2014/main" val="1879679701"/>
                    </a:ext>
                  </a:extLst>
                </a:gridCol>
                <a:gridCol w="879161">
                  <a:extLst>
                    <a:ext uri="{9D8B030D-6E8A-4147-A177-3AD203B41FA5}">
                      <a16:colId xmlns:a16="http://schemas.microsoft.com/office/drawing/2014/main" val="3033307276"/>
                    </a:ext>
                  </a:extLst>
                </a:gridCol>
                <a:gridCol w="992475">
                  <a:extLst>
                    <a:ext uri="{9D8B030D-6E8A-4147-A177-3AD203B41FA5}">
                      <a16:colId xmlns:a16="http://schemas.microsoft.com/office/drawing/2014/main" val="4107743964"/>
                    </a:ext>
                  </a:extLst>
                </a:gridCol>
                <a:gridCol w="1205429">
                  <a:extLst>
                    <a:ext uri="{9D8B030D-6E8A-4147-A177-3AD203B41FA5}">
                      <a16:colId xmlns:a16="http://schemas.microsoft.com/office/drawing/2014/main" val="1104764907"/>
                    </a:ext>
                  </a:extLst>
                </a:gridCol>
              </a:tblGrid>
              <a:tr h="33314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Policy instruments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Extremely ineffective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Very ineffective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Ineffective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Not sure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Effective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Very effective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Extremely effective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646455"/>
                  </a:ext>
                </a:extLst>
              </a:tr>
              <a:tr h="49332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Namibia’s Climate Change Strategy and Action Plan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(3%)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(4%)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 (18%)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51 (40%)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37 (29%)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(4%)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 (2%)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128 (100)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873578"/>
                  </a:ext>
                </a:extLst>
              </a:tr>
              <a:tr h="49332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National Policy on Climate Change for Namibia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(3%)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(3%)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 (16%)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 (38%)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41 (32%)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 (7%)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 (1%)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128 (100)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136329"/>
                  </a:ext>
                </a:extLst>
              </a:tr>
              <a:tr h="8699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National Environmental Education and Education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for Sustainable Development Policy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(3.1%)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 (2%)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 (19%)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39 (31%)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43 (34%)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 (8%)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(4%)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128 (100)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524028"/>
                  </a:ext>
                </a:extLst>
              </a:tr>
              <a:tr h="56550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The Nature Conservation Ordinance No. 4 of 1975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(3%)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(4%)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 (11%)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41 (32%)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44 (34%)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 (13%)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(3%)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128 (100)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854517"/>
                  </a:ext>
                </a:extLst>
              </a:tr>
              <a:tr h="3677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The Communal Land Reform Act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 (2%)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(2%)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17 (13%)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36 (28%)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54 (42%)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 (11%)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(2%)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128 (100)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389680"/>
                  </a:ext>
                </a:extLst>
              </a:tr>
              <a:tr h="3677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Namibia National Forest Policy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 (2.3%)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(2%)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 (11%)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53 (41%)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 (27%)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18 (14%)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 (2%)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128 (100)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813596"/>
                  </a:ext>
                </a:extLst>
              </a:tr>
              <a:tr h="33314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Forestry Strategic Plan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(3%)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(3%)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 (11%)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58 (45%)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36 (28%)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 (8%)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(2%)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128 (100)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361723"/>
                  </a:ext>
                </a:extLst>
              </a:tr>
              <a:tr h="33314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The Forest Act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(3%)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(2%)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 (9%)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45 (35%)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51 (40%)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 (10%)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(2%)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128 (100)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522" marR="59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824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453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605-8A3E-96B0-0F34-E7EF9871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019176"/>
            <a:ext cx="11639551" cy="5191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3.6 NPCC per Forest Ecosystem Service</a:t>
            </a:r>
          </a:p>
          <a:p>
            <a:pPr marL="0" indent="0">
              <a:buNone/>
            </a:pPr>
            <a:endParaRPr lang="en-GB" sz="1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60096A-65B5-5844-6E6E-513DC30517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81" t="39722" r="26797" b="16667"/>
          <a:stretch/>
        </p:blipFill>
        <p:spPr>
          <a:xfrm>
            <a:off x="2465574" y="2082799"/>
            <a:ext cx="7260851" cy="37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605-8A3E-96B0-0F34-E7EF9871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019176"/>
            <a:ext cx="11639551" cy="5191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3.9 Proposed improvements for policy instruments</a:t>
            </a:r>
            <a:endParaRPr lang="en-GB" sz="1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DA93211-038B-CB25-8AA6-6E105C9DC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971274"/>
              </p:ext>
            </p:extLst>
          </p:nvPr>
        </p:nvGraphicFramePr>
        <p:xfrm>
          <a:off x="652462" y="1644650"/>
          <a:ext cx="6219825" cy="402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F6635B2-8839-C4C0-E3F0-FEB752339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241417"/>
              </p:ext>
            </p:extLst>
          </p:nvPr>
        </p:nvGraphicFramePr>
        <p:xfrm>
          <a:off x="7105650" y="1644650"/>
          <a:ext cx="478155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BF2A3B7-BC89-15B6-9B28-AEE45C436DE6}"/>
              </a:ext>
            </a:extLst>
          </p:cNvPr>
          <p:cNvSpPr/>
          <p:nvPr/>
        </p:nvSpPr>
        <p:spPr>
          <a:xfrm>
            <a:off x="919162" y="1500345"/>
            <a:ext cx="3219450" cy="309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Collective instruments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4F71B3-BEDD-18EA-06CE-DDC1306E9209}"/>
              </a:ext>
            </a:extLst>
          </p:cNvPr>
          <p:cNvSpPr/>
          <p:nvPr/>
        </p:nvSpPr>
        <p:spPr>
          <a:xfrm>
            <a:off x="7612856" y="1500345"/>
            <a:ext cx="3219450" cy="309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NPCC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6807-F87F-047D-C111-A511FADE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962025"/>
            <a:ext cx="3495675" cy="58261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4. Discussion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605-8A3E-96B0-0F34-E7EF9871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838324"/>
            <a:ext cx="11572876" cy="45180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Local rural communities have a tendency of resorting to forest products as a survival mechanism due to the effects of climate change. - </a:t>
            </a:r>
            <a:r>
              <a:rPr lang="en-GB" sz="1600" u="sng" dirty="0">
                <a:solidFill>
                  <a:srgbClr val="0070C0"/>
                </a:solidFill>
              </a:rPr>
              <a:t>subsistence and commercial uses</a:t>
            </a:r>
            <a:r>
              <a:rPr lang="en-GB" sz="16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Forest products, i.e., firewood, roots, droppers, poles, wild berries, and mopane worms, are a significant component of the rural communities’ livelihoods, i.e., coping with climate variability and extreme weather events that affect agricultural productivity in some ways (</a:t>
            </a:r>
            <a:r>
              <a:rPr lang="en-GB" sz="1600" dirty="0" err="1"/>
              <a:t>Paumgarten</a:t>
            </a:r>
            <a:r>
              <a:rPr lang="en-GB" sz="1600" dirty="0"/>
              <a:t> and Shackleton, 2011).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The results further identified that local rural communities use forest products mainly in the form of </a:t>
            </a:r>
            <a:r>
              <a:rPr lang="en-GB" sz="1600" dirty="0">
                <a:solidFill>
                  <a:srgbClr val="0070C0"/>
                </a:solidFill>
              </a:rPr>
              <a:t>NTFPs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0070C0"/>
                </a:solidFill>
              </a:rPr>
              <a:t>(fuelwood, poles, rafters, droppers, and roots).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The high demand for firewood is attributed to the area being primarily rural, where most residents depend on firewood for lighting and heating (</a:t>
            </a:r>
            <a:r>
              <a:rPr lang="en-GB" sz="1600" dirty="0" err="1"/>
              <a:t>Munyayi</a:t>
            </a:r>
            <a:r>
              <a:rPr lang="en-GB" sz="1600" dirty="0"/>
              <a:t>, 2015; </a:t>
            </a:r>
            <a:r>
              <a:rPr lang="en-GB" sz="1600" dirty="0" err="1"/>
              <a:t>Vrabcová</a:t>
            </a:r>
            <a:r>
              <a:rPr lang="en-GB" sz="1600" dirty="0"/>
              <a:t> et al., 2019).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Effective law enforcement is one strategy to harmonize adaptation and sustainably manage forest ecosystems to avoid illegal operations, such as unlawful harvesting.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The results showed that the most effective policy instruments were the </a:t>
            </a:r>
            <a:r>
              <a:rPr lang="en-GB" sz="1600" dirty="0">
                <a:solidFill>
                  <a:srgbClr val="0070C0"/>
                </a:solidFill>
              </a:rPr>
              <a:t>Communal Land Reform Act, the Forest Act, Namibia National Forest Policy, and Forestry Strategic Plan.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70C0"/>
                </a:solidFill>
              </a:rPr>
              <a:t>Biodiversity</a:t>
            </a:r>
            <a:r>
              <a:rPr lang="en-GB" sz="1600" dirty="0"/>
              <a:t> showed the most significant adaptation actions after the introduction of NPCC (4.36 ± 1.52) than before NPCC (3.11 ± 0.92) (p &lt; 0.001). In addition, carbon sequestration was also more significant after NPCC (3.06 ± 1.35) than before NPCC (2.75 ± 1.34).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5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6807-F87F-047D-C111-A511FADE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962025"/>
            <a:ext cx="5648326" cy="85725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+mn-lt"/>
              </a:rPr>
              <a:t>5.2 Recommendations</a:t>
            </a:r>
            <a:br>
              <a:rPr lang="en-US" sz="24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endParaRPr lang="en-GB" sz="1600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605-8A3E-96B0-0F34-E7EF9871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8" y="1930400"/>
            <a:ext cx="11334751" cy="4246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i="1" dirty="0"/>
              <a:t>Practical Applications of the Findings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It is critically vital to monitor the utilization of forest resources sustainably due to their importance for both livelihoods and ecological purposes.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There must be an emphasis on altering rural communities’ reliance on forest resources for their livelihood by improving their awareness of the impacts of climate change </a:t>
            </a:r>
            <a:r>
              <a:rPr lang="en-GB" sz="1800" dirty="0">
                <a:solidFill>
                  <a:srgbClr val="0070C0"/>
                </a:solidFill>
              </a:rPr>
              <a:t>- </a:t>
            </a:r>
            <a:r>
              <a:rPr lang="en-GB" sz="1800" u="sng" dirty="0">
                <a:solidFill>
                  <a:srgbClr val="0070C0"/>
                </a:solidFill>
              </a:rPr>
              <a:t>awareness creation</a:t>
            </a:r>
            <a:r>
              <a:rPr lang="en-GB" sz="18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It is also essential to incorporate climate change topics in primary education to equip future generations with the necessary knowledge of climate change adaptation actions.</a:t>
            </a:r>
          </a:p>
          <a:p>
            <a:pPr marL="0" indent="0">
              <a:buNone/>
            </a:pPr>
            <a:r>
              <a:rPr lang="en-GB" sz="1800" b="1" i="1" dirty="0"/>
              <a:t>Future research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Predictive analysis for extreme weather events, including forest fires, droughts, floods, and other climate-related hazards that affect goods and services provided by forest ecosystems in the northern regions and the entire country.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SWOT analysis of the policy instruments’ framework for forest ecosystem services-based adaptation actions in the policy to improve adaptation actions.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6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605-8A3E-96B0-0F34-E7EF9871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6" y="1605757"/>
            <a:ext cx="10698939" cy="4355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791DED-FA21-077C-FA5E-5EC3E74B50D7}"/>
              </a:ext>
            </a:extLst>
          </p:cNvPr>
          <p:cNvSpPr/>
          <p:nvPr/>
        </p:nvSpPr>
        <p:spPr>
          <a:xfrm>
            <a:off x="4067175" y="2716481"/>
            <a:ext cx="4191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THANK YOU!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2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8A57-4366-BAC4-A3A1-F6F150B3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5" y="950077"/>
            <a:ext cx="2179637" cy="6826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Outline</a:t>
            </a:r>
            <a:endParaRPr lang="en-GB" sz="2400" b="1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6EDA0-8F2F-7095-D92D-A8682281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74002"/>
            <a:ext cx="3760786" cy="225425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Background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Results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Discussion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Conclusions &amp; Recommendations</a:t>
            </a:r>
          </a:p>
          <a:p>
            <a:endParaRPr lang="en-GB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7D6ECFEE-9CD9-8F87-0815-30A57FF1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3CD8-CEE8-4DDA-9479-E1B9F53F6EAE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682CEDBB-310B-78D1-EE8E-94E8A6A4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B2C090E5-EA74-FC20-6367-B52E45A66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3958" r="15278" b="24407"/>
          <a:stretch/>
        </p:blipFill>
        <p:spPr>
          <a:xfrm>
            <a:off x="10320337" y="-90488"/>
            <a:ext cx="2066926" cy="1095375"/>
          </a:xfrm>
          <a:prstGeom prst="rect">
            <a:avLst/>
          </a:prstGeom>
        </p:spPr>
      </p:pic>
      <p:pic>
        <p:nvPicPr>
          <p:cNvPr id="32" name="Picture 2" descr="Departments - Forestry and Wood Sciences CULS Prague">
            <a:extLst>
              <a:ext uri="{FF2B5EF4-FFF2-40B4-BE49-F238E27FC236}">
                <a16:creationId xmlns:a16="http://schemas.microsoft.com/office/drawing/2014/main" id="{5E0103D5-A7FE-87AB-6B54-6535C7E29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0"/>
          <a:stretch/>
        </p:blipFill>
        <p:spPr bwMode="auto">
          <a:xfrm>
            <a:off x="133350" y="26152"/>
            <a:ext cx="32194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83F54EE5-F635-685B-D137-2DD3CE70A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50" y="1107389"/>
            <a:ext cx="5057776" cy="4109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56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7228-EF1B-6E6D-211D-88C7DF2E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825"/>
            <a:ext cx="8001000" cy="53657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1. Background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B28F2-FBDE-0BE4-3A82-8CA962C7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6" y="1809750"/>
            <a:ext cx="9132251" cy="40052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Millions of local rural communities depend on forest resources for their livelihoods (Ryan et al., 2016; </a:t>
            </a:r>
            <a:r>
              <a:rPr lang="en-GB" sz="1600" dirty="0" err="1"/>
              <a:t>Vrabcová</a:t>
            </a:r>
            <a:r>
              <a:rPr lang="en-GB" sz="1600" dirty="0"/>
              <a:t> et al., 2019).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Local communities benefit from forests in various forms (timber and non-timber forest products {NTFPs}) (De </a:t>
            </a:r>
            <a:r>
              <a:rPr lang="en-GB" sz="1600" dirty="0" err="1"/>
              <a:t>Cauwer</a:t>
            </a:r>
            <a:r>
              <a:rPr lang="en-GB" sz="1600" dirty="0"/>
              <a:t> et al., 2016).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Local rural communities in southern Africa mostly use forest resources for marketing (commercial) and subsistence uses, i.e. firewood, construction materials, medicine, and food (Langat et al., 2016).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Although forest ecosystems play an important role in sustaining human communities' livelihoods, the effects of climate change on forest ecosystems and their services around the world are unequivocal (</a:t>
            </a:r>
            <a:r>
              <a:rPr lang="en-GB" sz="1600" dirty="0" err="1"/>
              <a:t>Baciu</a:t>
            </a:r>
            <a:r>
              <a:rPr lang="en-GB" sz="1600" dirty="0"/>
              <a:t> et al., 2021).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4DCDC-6D48-0555-896D-C6F063FF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86969-4C09-8470-460D-91E2623D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BF410-E3CA-6675-EE2F-6E605399C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6" t="30972" r="69844" b="11528"/>
          <a:stretch/>
        </p:blipFill>
        <p:spPr>
          <a:xfrm>
            <a:off x="9675177" y="966823"/>
            <a:ext cx="2514600" cy="549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2795317-D18A-FBFA-6C7D-3236E21A4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2" t="23958" r="15278" b="24407"/>
          <a:stretch/>
        </p:blipFill>
        <p:spPr>
          <a:xfrm>
            <a:off x="10320337" y="-125588"/>
            <a:ext cx="2066926" cy="1095375"/>
          </a:xfrm>
          <a:prstGeom prst="rect">
            <a:avLst/>
          </a:prstGeom>
        </p:spPr>
      </p:pic>
      <p:pic>
        <p:nvPicPr>
          <p:cNvPr id="9" name="Picture 2" descr="Departments - Forestry and Wood Sciences CULS Prague">
            <a:extLst>
              <a:ext uri="{FF2B5EF4-FFF2-40B4-BE49-F238E27FC236}">
                <a16:creationId xmlns:a16="http://schemas.microsoft.com/office/drawing/2014/main" id="{15FB5766-1919-5949-1B7E-CAB8E5AD8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0"/>
          <a:stretch/>
        </p:blipFill>
        <p:spPr bwMode="auto">
          <a:xfrm>
            <a:off x="133350" y="26152"/>
            <a:ext cx="32194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5E576D9-38D6-ED87-A5DB-62C3E49C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4667250"/>
            <a:ext cx="1568228" cy="1535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9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A6FD-47E7-E76C-FB8D-C3CC082E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14101"/>
            <a:ext cx="3714749" cy="51435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1. Background continues…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BB2D4-9295-4FB6-B1FC-C08A3E189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350" y="1820862"/>
            <a:ext cx="5838826" cy="44084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00" i="1" dirty="0"/>
              <a:t>C. mopane</a:t>
            </a:r>
            <a:r>
              <a:rPr lang="en-GB" sz="1800" dirty="0"/>
              <a:t> (Krug, 2017; Potgieter, 2020) is characterized by good wood quality, the ability to endure harsh climatic conditions, and the pressure from rural communities.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Existing literature about </a:t>
            </a:r>
            <a:r>
              <a:rPr lang="en-GB" sz="1800" i="1" dirty="0"/>
              <a:t>C. mopane </a:t>
            </a:r>
            <a:r>
              <a:rPr lang="en-GB" sz="1800" dirty="0"/>
              <a:t>focuses on other aspects such as its uses, distribution, and adaptation (</a:t>
            </a:r>
            <a:r>
              <a:rPr lang="en-GB" sz="1800" dirty="0" err="1"/>
              <a:t>Mapaure</a:t>
            </a:r>
            <a:r>
              <a:rPr lang="en-GB" sz="1800" dirty="0"/>
              <a:t>, 1994; Holly, 2012; Makhado, 2014).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Policy instruments for climate change are directed by the Paris Agreement (United Nations, 2015).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All policy instruments (Namibia), including cross-sectoral climate change policies are governed by the constitution (Ruppel and Ruppel-Schlichting, 2022).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C8567-997B-C892-B8A3-70108C85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31AF-268B-420A-A858-EBA631721723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B8A7-79FA-B005-8008-FE3C7579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7DDA8CC-9AAA-F30D-B77A-E639AC59F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3958" r="15278" b="24407"/>
          <a:stretch/>
        </p:blipFill>
        <p:spPr>
          <a:xfrm>
            <a:off x="10320337" y="-125588"/>
            <a:ext cx="2066926" cy="1095375"/>
          </a:xfrm>
          <a:prstGeom prst="rect">
            <a:avLst/>
          </a:prstGeom>
        </p:spPr>
      </p:pic>
      <p:pic>
        <p:nvPicPr>
          <p:cNvPr id="10" name="Picture 2" descr="Departments - Forestry and Wood Sciences CULS Prague">
            <a:extLst>
              <a:ext uri="{FF2B5EF4-FFF2-40B4-BE49-F238E27FC236}">
                <a16:creationId xmlns:a16="http://schemas.microsoft.com/office/drawing/2014/main" id="{F1CA5331-5AD5-7B28-3E98-FA5EAC775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11" descr="Map&#10;&#10;Description automatically generated">
            <a:extLst>
              <a:ext uri="{FF2B5EF4-FFF2-40B4-BE49-F238E27FC236}">
                <a16:creationId xmlns:a16="http://schemas.microsoft.com/office/drawing/2014/main" id="{FCE4447E-0CD1-96DD-E4DC-1488462BF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4" y="1085850"/>
            <a:ext cx="5838826" cy="50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2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6807-F87F-047D-C111-A511FADE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025"/>
            <a:ext cx="6276975" cy="7286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1. Background continues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605-8A3E-96B0-0F34-E7EF9871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40707"/>
            <a:ext cx="7124700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800" b="1" dirty="0"/>
              <a:t>Research objectives</a:t>
            </a:r>
          </a:p>
          <a:p>
            <a:pPr marL="0" indent="0" algn="just">
              <a:buNone/>
            </a:pPr>
            <a:r>
              <a:rPr lang="en-GB" sz="1800" b="1" dirty="0"/>
              <a:t>Main objective: </a:t>
            </a:r>
            <a:r>
              <a:rPr lang="en-GB" sz="1800" dirty="0"/>
              <a:t>to investigate the socio-economic benefits of </a:t>
            </a:r>
            <a:r>
              <a:rPr lang="en-GB" sz="1800" i="1" dirty="0"/>
              <a:t>C. mopane</a:t>
            </a:r>
            <a:r>
              <a:rPr lang="en-GB" sz="1800" dirty="0"/>
              <a:t> in a changing climate in rural communities and the implementation of policy instruments for climate change adaptation actions in northern Namibia. </a:t>
            </a:r>
          </a:p>
          <a:p>
            <a:pPr marL="0" indent="0" algn="just">
              <a:buNone/>
            </a:pPr>
            <a:r>
              <a:rPr lang="en-GB" sz="1800" b="1" dirty="0"/>
              <a:t>Specific objectives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1800" dirty="0"/>
              <a:t>To analyse the socio-economic benefits of </a:t>
            </a:r>
            <a:r>
              <a:rPr lang="en-GB" sz="1800" i="1" dirty="0"/>
              <a:t>C. mopane </a:t>
            </a:r>
            <a:r>
              <a:rPr lang="en-GB" sz="1800" dirty="0"/>
              <a:t>in a changing climate by focusing on the products harvested for use at the local community level in northern Namibia;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1800" dirty="0"/>
              <a:t>To assess trends in temperature and precipitation in </a:t>
            </a:r>
            <a:r>
              <a:rPr lang="en-GB" sz="1800" i="1" dirty="0"/>
              <a:t>C. mopane </a:t>
            </a:r>
            <a:r>
              <a:rPr lang="en-GB" sz="1800" dirty="0"/>
              <a:t>woodlands in northern Namibia;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1800" dirty="0"/>
              <a:t>To investigate the implementation of policy instruments for climate change adaptation actions in mopane woodlands in northern Namibia.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ground, outdoor, sky, green&#10;&#10;Description automatically generated">
            <a:extLst>
              <a:ext uri="{FF2B5EF4-FFF2-40B4-BE49-F238E27FC236}">
                <a16:creationId xmlns:a16="http://schemas.microsoft.com/office/drawing/2014/main" id="{FB0E4F3F-1B9C-D4CC-7A0D-24AF1B8CF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675" y="2085974"/>
            <a:ext cx="430530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99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6807-F87F-047D-C111-A511FADE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962025"/>
            <a:ext cx="3571876" cy="7286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2. Research methods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605-8A3E-96B0-0F34-E7EF9871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4" y="2162175"/>
            <a:ext cx="5991226" cy="3733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900" b="1" u="sng" dirty="0"/>
              <a:t>Study area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The study focused on two regions in northern Namibia - Omusati and Kunene regions.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 These two regions together cover 17% of the total area and constitute 13% of the population of Namibia.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The regions form part of the </a:t>
            </a:r>
            <a:r>
              <a:rPr lang="en-GB" sz="1900" dirty="0" err="1"/>
              <a:t>Baikiaea</a:t>
            </a:r>
            <a:r>
              <a:rPr lang="en-GB" sz="1900" dirty="0"/>
              <a:t>-mopane woodlands of southern Africa (Olson et al., 2001) and represent areas with the highest distribution of </a:t>
            </a:r>
            <a:r>
              <a:rPr lang="en-GB" sz="1900" i="1" dirty="0"/>
              <a:t>C. mopane</a:t>
            </a:r>
            <a:r>
              <a:rPr lang="en-GB" sz="1900" dirty="0"/>
              <a:t> in Namibia.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The Omusati region has the highest species distribution among the two regions (</a:t>
            </a:r>
            <a:r>
              <a:rPr lang="en-GB" sz="1900" dirty="0" err="1"/>
              <a:t>Vrabcová</a:t>
            </a:r>
            <a:r>
              <a:rPr lang="en-GB" sz="1900" dirty="0"/>
              <a:t> et al., 2019).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The northern part of Namibia is predominantly rural and is one of the hotspots for climate change-related impacts (</a:t>
            </a:r>
            <a:r>
              <a:rPr lang="en-GB" sz="1900" dirty="0" err="1"/>
              <a:t>Kapuka</a:t>
            </a:r>
            <a:r>
              <a:rPr lang="en-GB" sz="1900" dirty="0"/>
              <a:t> &amp; </a:t>
            </a:r>
            <a:r>
              <a:rPr lang="en-GB" sz="1900" dirty="0" err="1"/>
              <a:t>Hlásny</a:t>
            </a:r>
            <a:r>
              <a:rPr lang="en-GB" sz="1900" dirty="0"/>
              <a:t>, 2020; Spear &amp; </a:t>
            </a:r>
            <a:r>
              <a:rPr lang="en-GB" sz="1900" dirty="0" err="1"/>
              <a:t>Chappel</a:t>
            </a:r>
            <a:r>
              <a:rPr lang="en-GB" sz="1900" dirty="0"/>
              <a:t>, 2018). </a:t>
            </a:r>
          </a:p>
          <a:p>
            <a:pPr marL="0" indent="0">
              <a:buNone/>
            </a:pPr>
            <a:r>
              <a:rPr lang="en-GB" sz="18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iagram, map&#10;&#10;Description automatically generated">
            <a:extLst>
              <a:ext uri="{FF2B5EF4-FFF2-40B4-BE49-F238E27FC236}">
                <a16:creationId xmlns:a16="http://schemas.microsoft.com/office/drawing/2014/main" id="{1C98877B-24FB-8137-68D9-CAF268AF3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4" y="1744379"/>
            <a:ext cx="5591172" cy="45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3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6807-F87F-047D-C111-A511FADE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962025"/>
            <a:ext cx="3571876" cy="58261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2. Research methods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605-8A3E-96B0-0F34-E7EF9871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4" y="1544636"/>
            <a:ext cx="7239002" cy="4811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400" b="1" u="sng" dirty="0"/>
              <a:t>Approaches, data collection, and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/>
              <a:t>Hybrid approach: </a:t>
            </a:r>
            <a:r>
              <a:rPr lang="en-GB" sz="1400" dirty="0"/>
              <a:t>quantitative and qualitative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/>
              <a:t>Population</a:t>
            </a:r>
            <a:r>
              <a:rPr lang="en-GB" sz="1400" dirty="0"/>
              <a:t>: local communities, forestry officials, climate change experts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/>
              <a:t>Sample: </a:t>
            </a:r>
            <a:r>
              <a:rPr lang="en-GB" sz="1400" dirty="0"/>
              <a:t>Random (local communities), purposive (forestry officials and climate change experts)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/>
              <a:t>Sample size: </a:t>
            </a:r>
            <a:r>
              <a:rPr lang="en-GB" sz="1400" dirty="0"/>
              <a:t>Harvesting permits from 239 villages across the study area (Omusati and Kunene regions); 128 local communities, forestry, climate change, and other relevant environmental experts (manuscript 1), and 36 experts (manuscript 2)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/>
              <a:t>Instruments: </a:t>
            </a:r>
            <a:r>
              <a:rPr lang="en-GB" sz="1400" dirty="0"/>
              <a:t>Semi-structured questionnaires (manuscripts 1 &amp; 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/>
              <a:t>Secondary data: </a:t>
            </a:r>
            <a:r>
              <a:rPr lang="en-GB" sz="1400" dirty="0"/>
              <a:t>SASSCAL weather stations, MEFT, Windhoek Meteorological Weather Services, Directorate of Forestry (DoF) (manuscript 3)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/>
              <a:t>Data types:</a:t>
            </a:r>
            <a:r>
              <a:rPr lang="en-GB" sz="14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/>
              <a:t>Survey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/>
              <a:t>Precipitation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/>
              <a:t>Temperature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/>
              <a:t>Harvesting permits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b="1" dirty="0"/>
              <a:t>Time frame: </a:t>
            </a:r>
            <a:r>
              <a:rPr lang="en-GB" sz="1400" dirty="0"/>
              <a:t>11 years (2011-2021)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B6D423-86E7-8AB5-4A32-F6B4D2852B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4" t="3086" r="23617" b="871"/>
          <a:stretch/>
        </p:blipFill>
        <p:spPr>
          <a:xfrm>
            <a:off x="7572376" y="1883567"/>
            <a:ext cx="42862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7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6807-F87F-047D-C111-A511FADE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962025"/>
            <a:ext cx="3571876" cy="7286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2. Research methods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605-8A3E-96B0-0F34-E7EF9871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2095499"/>
            <a:ext cx="5448300" cy="3800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u="sng" dirty="0"/>
              <a:t>Approaches, data collection &amp;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1" dirty="0"/>
              <a:t>Statistical analysis (Quantitative): </a:t>
            </a:r>
            <a:r>
              <a:rPr lang="en-GB" sz="1800" dirty="0"/>
              <a:t>Statistical Package for the Social Sciences (IBM SPSS version 26, IBM Corp., Armonk, NY, USA) with a p-value less than 0.05 (p &lt; 0.05)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1" dirty="0"/>
              <a:t>Qualitative analysis</a:t>
            </a:r>
            <a:r>
              <a:rPr lang="en-GB" sz="1800" dirty="0"/>
              <a:t>: ATLAS.ti version 22.2 and Thematic Content Analysis (TCA)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/>
              <a:t>Experts' perceptions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/>
              <a:t>Local communities’ perceptions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EB7A965-4B62-ECCE-463D-F27ABA505F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06" t="23781" r="10663" b="10651"/>
          <a:stretch/>
        </p:blipFill>
        <p:spPr bwMode="auto">
          <a:xfrm>
            <a:off x="6096000" y="1862137"/>
            <a:ext cx="5867399" cy="3881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3D2E3F-7A64-3CD7-9173-A27083F1E5AB}"/>
              </a:ext>
            </a:extLst>
          </p:cNvPr>
          <p:cNvSpPr/>
          <p:nvPr/>
        </p:nvSpPr>
        <p:spPr>
          <a:xfrm>
            <a:off x="6710361" y="5743574"/>
            <a:ext cx="463867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The procedure flow for qualitative data analysis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41850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6807-F87F-047D-C111-A511FADE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962026"/>
            <a:ext cx="3571876" cy="40005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+mn-lt"/>
              </a:rPr>
              <a:t>2. Research methods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605-8A3E-96B0-0F34-E7EF9871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59" y="1861025"/>
            <a:ext cx="11505561" cy="3764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u="sng" dirty="0"/>
              <a:t>Limitations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Lack of data and lack of literature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Poor understanding of forest ecosystems and climate change - ignorance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Poor interest in research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Unique climatic and vegetation conditions of Namibia   </a:t>
            </a: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Ethical considerations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Ethical conduct of the National Commission on Research Science and Technology (NCRST)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Ethical clearance by MEFT and approved by DoF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Anonymity of the respondents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Rights to refuse or withdraw from the research were respected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No data leakage – data will be kept in a safe place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7D5-2BED-91E1-15BE-F07D088B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1CD-C3B1-461D-86BE-21FBC30822B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A9169-FF0B-23FA-2EBE-3539650D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8F3064-2674-98D1-0B0B-17CAA6F9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9321" r="15278" b="27073"/>
          <a:stretch/>
        </p:blipFill>
        <p:spPr>
          <a:xfrm>
            <a:off x="10125074" y="136525"/>
            <a:ext cx="2066926" cy="958850"/>
          </a:xfrm>
          <a:prstGeom prst="rect">
            <a:avLst/>
          </a:prstGeom>
        </p:spPr>
      </p:pic>
      <p:pic>
        <p:nvPicPr>
          <p:cNvPr id="7" name="Picture 2" descr="Departments - Forestry and Wood Sciences CULS Prague">
            <a:extLst>
              <a:ext uri="{FF2B5EF4-FFF2-40B4-BE49-F238E27FC236}">
                <a16:creationId xmlns:a16="http://schemas.microsoft.com/office/drawing/2014/main" id="{4090A7C8-D18A-8219-B011-874604A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32400" b="14945"/>
          <a:stretch/>
        </p:blipFill>
        <p:spPr bwMode="auto">
          <a:xfrm>
            <a:off x="133350" y="136525"/>
            <a:ext cx="3219450" cy="6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imate change deniers live in ignorant bliss as seas keep rising - Los  Angeles Times">
            <a:extLst>
              <a:ext uri="{FF2B5EF4-FFF2-40B4-BE49-F238E27FC236}">
                <a16:creationId xmlns:a16="http://schemas.microsoft.com/office/drawing/2014/main" id="{7B6ABEFC-6D1F-9A74-48BD-2CC75448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42" y="1788563"/>
            <a:ext cx="3460683" cy="2589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coa Life - Climate Change">
            <a:extLst>
              <a:ext uri="{FF2B5EF4-FFF2-40B4-BE49-F238E27FC236}">
                <a16:creationId xmlns:a16="http://schemas.microsoft.com/office/drawing/2014/main" id="{598A3A2A-5BE5-6D5C-0103-7B8E7CF5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540" y="4450153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633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1216</TotalTime>
  <Words>1735</Words>
  <Application>Microsoft Office PowerPoint</Application>
  <PresentationFormat>Widescreen</PresentationFormat>
  <Paragraphs>293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Palatino Linotype</vt:lpstr>
      <vt:lpstr>Times New Roman</vt:lpstr>
      <vt:lpstr>Wingdings</vt:lpstr>
      <vt:lpstr>Retrospect</vt:lpstr>
      <vt:lpstr> Analysis of the Effects of Climate Change on Forest Ecosystem Services: Effects on Socio-Economic Benefits in the North-Central Region of Namibia</vt:lpstr>
      <vt:lpstr>Outline</vt:lpstr>
      <vt:lpstr>1. Background</vt:lpstr>
      <vt:lpstr>1. Background continues…</vt:lpstr>
      <vt:lpstr>1. Background continues</vt:lpstr>
      <vt:lpstr>2. Research methods</vt:lpstr>
      <vt:lpstr>2. Research methods</vt:lpstr>
      <vt:lpstr>2. Research methods</vt:lpstr>
      <vt:lpstr>2. Research methods</vt:lpstr>
      <vt:lpstr>3. Results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Discussion</vt:lpstr>
      <vt:lpstr>5.2 Recommendations  </vt:lpstr>
      <vt:lpstr>PowerPoint Presentation</vt:lpstr>
    </vt:vector>
  </TitlesOfParts>
  <Company>Czech University of Life Sciences Prague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effects of climate change on forest ecosystem services: effects on socio-economic benefits in the north-central region of Namibia</dc:title>
  <dc:creator>Nikodemus Andreas</dc:creator>
  <cp:lastModifiedBy>Nikodemus Andreas</cp:lastModifiedBy>
  <cp:revision>33</cp:revision>
  <dcterms:created xsi:type="dcterms:W3CDTF">2022-11-08T07:51:48Z</dcterms:created>
  <dcterms:modified xsi:type="dcterms:W3CDTF">2023-03-06T20:40:29Z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