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7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8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9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0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714" r:id="rId3"/>
    <p:sldMasterId id="2147483750" r:id="rId4"/>
    <p:sldMasterId id="2147483786" r:id="rId5"/>
    <p:sldMasterId id="2147483822" r:id="rId6"/>
    <p:sldMasterId id="2147483858" r:id="rId7"/>
    <p:sldMasterId id="2147483894" r:id="rId8"/>
    <p:sldMasterId id="2147483930" r:id="rId9"/>
    <p:sldMasterId id="2147483966" r:id="rId10"/>
    <p:sldMasterId id="2147484002" r:id="rId11"/>
  </p:sldMasterIdLst>
  <p:sldIdLst>
    <p:sldId id="256" r:id="rId12"/>
    <p:sldId id="266" r:id="rId13"/>
    <p:sldId id="260" r:id="rId14"/>
    <p:sldId id="257" r:id="rId15"/>
    <p:sldId id="258" r:id="rId16"/>
    <p:sldId id="259" r:id="rId17"/>
    <p:sldId id="262" r:id="rId18"/>
    <p:sldId id="261" r:id="rId19"/>
    <p:sldId id="263" r:id="rId20"/>
    <p:sldId id="264" r:id="rId21"/>
    <p:sldId id="265" r:id="rId22"/>
    <p:sldId id="267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930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915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9368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8144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7978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9335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825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4157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4161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0572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7568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2794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1396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1332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4357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7108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213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2938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7382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4594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2773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472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0357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7864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6487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2946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3537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5263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2015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8210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9397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9502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4378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3214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755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7204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5067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3125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2364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1528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8838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9862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6540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128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159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6118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2985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4329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7583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4273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2834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3603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0955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8792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6748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7249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5843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2571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7322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5154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096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6087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2718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8488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2286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089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0860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0477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93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2688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1602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3532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3611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7385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274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9729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0675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4560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8585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0239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3993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7924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98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2481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6642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244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353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0797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3396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6806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3603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4585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026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062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5626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1460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1504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0033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1637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1860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3163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6381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400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4063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615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209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8994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9398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5067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4415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2556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910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9510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5646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3960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9332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669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7152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2845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0363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1933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3161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4310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6522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1875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875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5401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350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1968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0885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5687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2875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8290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6085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9565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2763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6527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7986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3338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2976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6332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2757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102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3821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1471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7347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0241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7015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1996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6804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3528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5649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337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8870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0236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5735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5399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653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1880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3568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0140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0315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655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0572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3128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4740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964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1287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1520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268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257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3415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4671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1513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1694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5012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9286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3112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6614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5607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9465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60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17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49.xml"/><Relationship Id="rId16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57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slideLayout" Target="../slideLayouts/slideLayout16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77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6.xml"/><Relationship Id="rId17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66.xml"/><Relationship Id="rId16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5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74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Relationship Id="rId14" Type="http://schemas.openxmlformats.org/officeDocument/2006/relationships/slideLayout" Target="../slideLayouts/slideLayout17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3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17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2.xml"/><Relationship Id="rId16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7442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640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  <p:sldLayoutId id="2147483980" r:id="rId14"/>
    <p:sldLayoutId id="2147483981" r:id="rId15"/>
    <p:sldLayoutId id="2147483982" r:id="rId16"/>
    <p:sldLayoutId id="2147483983" r:id="rId17"/>
  </p:sldLayoutIdLst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1198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  <p:sldLayoutId id="2147484015" r:id="rId13"/>
    <p:sldLayoutId id="2147484016" r:id="rId14"/>
    <p:sldLayoutId id="2147484017" r:id="rId15"/>
    <p:sldLayoutId id="2147484018" r:id="rId16"/>
    <p:sldLayoutId id="2147484019" r:id="rId17"/>
  </p:sldLayoutIdLst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268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4141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506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5511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0040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</p:sldLayoutIdLst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916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</p:sldLayoutIdLst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9579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  <p:sldLayoutId id="2147483909" r:id="rId15"/>
    <p:sldLayoutId id="2147483910" r:id="rId16"/>
    <p:sldLayoutId id="2147483911" r:id="rId17"/>
  </p:sldLayoutIdLst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1A2EF7EC-30CB-4344-9430-B8604CBD6834}" type="datetimeFigureOut">
              <a:rPr lang="cs-CZ" smtClean="0"/>
              <a:t>19.04.2017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A295AC43-2F6B-4924-B130-45571ECDED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0645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  <p:sldLayoutId id="2147483944" r:id="rId14"/>
    <p:sldLayoutId id="2147483945" r:id="rId15"/>
    <p:sldLayoutId id="2147483946" r:id="rId16"/>
    <p:sldLayoutId id="2147483947" r:id="rId17"/>
  </p:sldLayoutIdLst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4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976200"/>
            <a:ext cx="9144000" cy="1642526"/>
          </a:xfrm>
        </p:spPr>
        <p:txBody>
          <a:bodyPr>
            <a:noAutofit/>
          </a:bodyPr>
          <a:lstStyle/>
          <a:p>
            <a:r>
              <a:rPr lang="cs-CZ" sz="4400" b="1" dirty="0" smtClean="0">
                <a:latin typeface="Century Gothic" panose="020B0502020202020204" pitchFamily="34" charset="0"/>
              </a:rPr>
              <a:t>Analýza technických parametrů převodových ústrojí traktorů</a:t>
            </a:r>
            <a:endParaRPr lang="cs-CZ" sz="4400" b="1" dirty="0">
              <a:latin typeface="Century Gothic" panose="020B05020202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5260663"/>
            <a:ext cx="9144000" cy="1011349"/>
          </a:xfrm>
        </p:spPr>
        <p:txBody>
          <a:bodyPr>
            <a:normAutofit/>
          </a:bodyPr>
          <a:lstStyle/>
          <a:p>
            <a:r>
              <a:rPr lang="cs-CZ" sz="2000" dirty="0" smtClean="0">
                <a:latin typeface="Century Gothic" panose="020B0502020202020204" pitchFamily="34" charset="0"/>
              </a:rPr>
              <a:t>	Vedoucí práce:				</a:t>
            </a:r>
            <a:r>
              <a:rPr lang="cs-CZ" sz="2000" dirty="0" smtClean="0">
                <a:latin typeface="Century Gothic" panose="020B0502020202020204" pitchFamily="34" charset="0"/>
              </a:rPr>
              <a:t>Vypracoval</a:t>
            </a:r>
            <a:r>
              <a:rPr lang="cs-CZ" sz="2000" dirty="0" smtClean="0">
                <a:latin typeface="Century Gothic" panose="020B0502020202020204" pitchFamily="34" charset="0"/>
              </a:rPr>
              <a:t>:</a:t>
            </a:r>
          </a:p>
          <a:p>
            <a:r>
              <a:rPr lang="cs-CZ" sz="2000" dirty="0" smtClean="0">
                <a:latin typeface="Century Gothic" panose="020B0502020202020204" pitchFamily="34" charset="0"/>
              </a:rPr>
              <a:t>Prof. Ing. František Bauer, CSc.			Tomáš Kosík</a:t>
            </a:r>
            <a:endParaRPr lang="cs-CZ" sz="2000" dirty="0">
              <a:latin typeface="Century Gothic" panose="020B0502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031446" y="3288221"/>
            <a:ext cx="2129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>
                <a:latin typeface="Century Gothic" panose="020B0502020202020204" pitchFamily="34" charset="0"/>
              </a:rPr>
              <a:t>Bakalářská práce</a:t>
            </a:r>
          </a:p>
          <a:p>
            <a:pPr algn="ctr"/>
            <a:r>
              <a:rPr lang="cs-CZ" dirty="0" smtClean="0">
                <a:latin typeface="Century Gothic" panose="020B0502020202020204" pitchFamily="34" charset="0"/>
              </a:rPr>
              <a:t>Brno 2017</a:t>
            </a:r>
            <a:endParaRPr lang="cs-CZ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87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8350"/>
          </a:xfrm>
        </p:spPr>
        <p:txBody>
          <a:bodyPr/>
          <a:lstStyle/>
          <a:p>
            <a:r>
              <a:rPr lang="cs-CZ" dirty="0" smtClean="0"/>
              <a:t>Pilový diagram Zetoru Proxima Power</a:t>
            </a:r>
            <a:endParaRPr lang="cs-CZ" dirty="0"/>
          </a:p>
        </p:txBody>
      </p:sp>
      <p:pic>
        <p:nvPicPr>
          <p:cNvPr id="4" name="Zástupný symbol pro obsah 3" descr="D:\Users\Tomáš\Downloads\Power 2x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74" y="1637696"/>
            <a:ext cx="9131252" cy="50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264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Celkové vyhodnocení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Vyhodnocovaná plocha v pilovém diagramu je vymezena otáčkami při </a:t>
            </a:r>
            <a:r>
              <a:rPr lang="cs-CZ" dirty="0" err="1" smtClean="0"/>
              <a:t>n</a:t>
            </a:r>
            <a:r>
              <a:rPr lang="cs-CZ" sz="1000" dirty="0" err="1" smtClean="0"/>
              <a:t>Mt</a:t>
            </a:r>
            <a:r>
              <a:rPr lang="cs-CZ" sz="1000" dirty="0" smtClean="0"/>
              <a:t> </a:t>
            </a:r>
            <a:r>
              <a:rPr lang="cs-CZ" sz="1000" dirty="0" err="1" smtClean="0"/>
              <a:t>max</a:t>
            </a:r>
            <a:r>
              <a:rPr lang="cs-CZ" sz="1000" dirty="0" smtClean="0"/>
              <a:t> </a:t>
            </a:r>
            <a:r>
              <a:rPr lang="cs-CZ" dirty="0" smtClean="0"/>
              <a:t>(dolní mez) a </a:t>
            </a:r>
            <a:r>
              <a:rPr lang="cs-CZ" dirty="0" err="1" smtClean="0"/>
              <a:t>n</a:t>
            </a:r>
            <a:r>
              <a:rPr lang="cs-CZ" sz="1050" dirty="0" err="1" smtClean="0"/>
              <a:t>Jm</a:t>
            </a:r>
            <a:r>
              <a:rPr lang="cs-CZ" dirty="0" smtClean="0"/>
              <a:t>. Tato plocha představuje 100 %.</a:t>
            </a:r>
            <a:endParaRPr lang="cs-CZ" sz="1400" dirty="0" smtClean="0"/>
          </a:p>
          <a:p>
            <a:r>
              <a:rPr lang="cs-CZ" dirty="0" smtClean="0"/>
              <a:t>Celková </a:t>
            </a:r>
            <a:r>
              <a:rPr lang="cs-CZ" dirty="0"/>
              <a:t>velikost ztrátových ploch u převodovky Proximy Plus činí 24,922 </a:t>
            </a:r>
            <a:r>
              <a:rPr lang="cs-CZ" dirty="0" smtClean="0"/>
              <a:t>%.</a:t>
            </a:r>
          </a:p>
          <a:p>
            <a:r>
              <a:rPr lang="cs-CZ" dirty="0" smtClean="0"/>
              <a:t>Celková velikost </a:t>
            </a:r>
            <a:r>
              <a:rPr lang="cs-CZ" dirty="0"/>
              <a:t>ztrátových ploch převodovky Proximy Power činí </a:t>
            </a:r>
            <a:r>
              <a:rPr lang="cs-CZ" dirty="0" smtClean="0"/>
              <a:t>16,008 </a:t>
            </a:r>
            <a:r>
              <a:rPr lang="cs-CZ" dirty="0"/>
              <a:t>%. </a:t>
            </a:r>
            <a:endParaRPr lang="cs-CZ" dirty="0" smtClean="0"/>
          </a:p>
          <a:p>
            <a:r>
              <a:rPr lang="cs-CZ" dirty="0" smtClean="0"/>
              <a:t>Rozdíl mezi těmito převodovkami je </a:t>
            </a:r>
            <a:r>
              <a:rPr lang="cs-CZ" dirty="0"/>
              <a:t>8,844 % ve prospěch převodovky traktoru Proxima Power.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955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8000" b="1" i="1" dirty="0"/>
              <a:t>Děkuji za </a:t>
            </a:r>
            <a:r>
              <a:rPr lang="cs-CZ" sz="8000" b="1" i="1" dirty="0" smtClean="0"/>
              <a:t>pozornost</a:t>
            </a:r>
            <a:endParaRPr lang="cs-CZ" sz="8000" b="1" i="1" dirty="0"/>
          </a:p>
        </p:txBody>
      </p:sp>
    </p:spTree>
    <p:extLst>
      <p:ext uri="{BB962C8B-B14F-4D97-AF65-F5344CB8AC3E}">
        <p14:creationId xmlns:p14="http://schemas.microsoft.com/office/powerpoint/2010/main" val="2782866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Proč používáme převodovky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Spalovací motory jsou nejhospodárnější pouze v určitém rozmezí otáček.</a:t>
            </a:r>
          </a:p>
          <a:p>
            <a:r>
              <a:rPr lang="cs-CZ" dirty="0" smtClean="0"/>
              <a:t>Výrobci se snaží přiblížit charakteristiku reálného motoru tomu ideálnímu. </a:t>
            </a:r>
          </a:p>
          <a:p>
            <a:r>
              <a:rPr lang="cs-CZ" dirty="0" smtClean="0"/>
              <a:t>Mají za úkol </a:t>
            </a:r>
            <a:r>
              <a:rPr lang="cs-CZ" dirty="0"/>
              <a:t>násobit točivý moment na </a:t>
            </a:r>
            <a:r>
              <a:rPr lang="cs-CZ" dirty="0" smtClean="0"/>
              <a:t>výstupu nebo </a:t>
            </a:r>
            <a:r>
              <a:rPr lang="cs-CZ" dirty="0"/>
              <a:t>zvýšit otáčky na úkor točivého momentu </a:t>
            </a:r>
            <a:r>
              <a:rPr lang="cs-CZ" dirty="0" smtClean="0"/>
              <a:t>aby </a:t>
            </a:r>
            <a:r>
              <a:rPr lang="cs-CZ" dirty="0"/>
              <a:t>stroj mohl dosáhnout vyšších přepravních </a:t>
            </a:r>
            <a:r>
              <a:rPr lang="cs-CZ" dirty="0" smtClean="0"/>
              <a:t>rychlostí. </a:t>
            </a:r>
          </a:p>
          <a:p>
            <a:r>
              <a:rPr lang="cs-CZ" dirty="0" smtClean="0"/>
              <a:t>Převodovka </a:t>
            </a:r>
            <a:r>
              <a:rPr lang="cs-CZ" dirty="0"/>
              <a:t>musí dovolit běh motoru na prázdno při sepnuté </a:t>
            </a:r>
            <a:r>
              <a:rPr lang="cs-CZ" dirty="0" smtClean="0"/>
              <a:t>spojce a změnu </a:t>
            </a:r>
            <a:r>
              <a:rPr lang="cs-CZ" dirty="0"/>
              <a:t>smyslu </a:t>
            </a:r>
            <a:r>
              <a:rPr lang="cs-CZ" dirty="0" smtClean="0"/>
              <a:t>otáčení. </a:t>
            </a:r>
          </a:p>
          <a:p>
            <a:r>
              <a:rPr lang="cs-CZ" dirty="0" smtClean="0"/>
              <a:t>Doposud nejblíže se ideálnímu motoru blíží elektromotory.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6079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Zetor 1306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3579498" cy="4756320"/>
          </a:xfrm>
          <a:prstGeom prst="rect">
            <a:avLst/>
          </a:prstGeom>
        </p:spPr>
      </p:pic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476960"/>
              </p:ext>
            </p:extLst>
          </p:nvPr>
        </p:nvGraphicFramePr>
        <p:xfrm>
          <a:off x="4619790" y="1690688"/>
          <a:ext cx="6734010" cy="5023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7005"/>
                <a:gridCol w="3367005"/>
              </a:tblGrid>
              <a:tr h="372930"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Základní parametry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  <a:tr h="3729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Maximální výkon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78.4 kW</a:t>
                      </a:r>
                    </a:p>
                  </a:txBody>
                  <a:tcPr/>
                </a:tc>
              </a:tr>
              <a:tr h="372930">
                <a:tc>
                  <a:txBody>
                    <a:bodyPr/>
                    <a:lstStyle/>
                    <a:p>
                      <a:r>
                        <a:rPr lang="cs-CZ" dirty="0" smtClean="0"/>
                        <a:t>Počet válců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</a:t>
                      </a:r>
                      <a:endParaRPr lang="cs-CZ" dirty="0"/>
                    </a:p>
                  </a:txBody>
                  <a:tcPr/>
                </a:tc>
              </a:tr>
              <a:tr h="372930">
                <a:tc>
                  <a:txBody>
                    <a:bodyPr/>
                    <a:lstStyle/>
                    <a:p>
                      <a:r>
                        <a:rPr lang="cs-CZ" dirty="0" smtClean="0"/>
                        <a:t>Objem motoru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4,156 cm3</a:t>
                      </a:r>
                    </a:p>
                  </a:txBody>
                  <a:tcPr/>
                </a:tc>
              </a:tr>
              <a:tr h="372930">
                <a:tc>
                  <a:txBody>
                    <a:bodyPr/>
                    <a:lstStyle/>
                    <a:p>
                      <a:r>
                        <a:rPr lang="cs-CZ" dirty="0" smtClean="0"/>
                        <a:t>Průměr / Zdvih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105 mm / 120 mm</a:t>
                      </a:r>
                      <a:endParaRPr lang="cs-CZ" dirty="0"/>
                    </a:p>
                  </a:txBody>
                  <a:tcPr/>
                </a:tc>
              </a:tr>
              <a:tr h="372930">
                <a:tc>
                  <a:txBody>
                    <a:bodyPr/>
                    <a:lstStyle/>
                    <a:p>
                      <a:r>
                        <a:rPr lang="cs-CZ" dirty="0" smtClean="0"/>
                        <a:t>Jmenovité otáčky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2,200 min</a:t>
                      </a:r>
                      <a:r>
                        <a:rPr lang="cs-CZ" baseline="30000" dirty="0" smtClean="0"/>
                        <a:t>-1</a:t>
                      </a:r>
                      <a:endParaRPr lang="cs-CZ" dirty="0"/>
                    </a:p>
                  </a:txBody>
                  <a:tcPr/>
                </a:tc>
              </a:tr>
              <a:tr h="372930">
                <a:tc>
                  <a:txBody>
                    <a:bodyPr/>
                    <a:lstStyle/>
                    <a:p>
                      <a:r>
                        <a:rPr lang="cs-CZ" dirty="0" smtClean="0"/>
                        <a:t>Maximální otáčky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2,460 min</a:t>
                      </a:r>
                      <a:r>
                        <a:rPr lang="cs-CZ" baseline="30000" dirty="0" smtClean="0"/>
                        <a:t>-1</a:t>
                      </a:r>
                      <a:endParaRPr lang="cs-CZ" dirty="0" smtClean="0"/>
                    </a:p>
                  </a:txBody>
                  <a:tcPr/>
                </a:tc>
              </a:tr>
              <a:tr h="372930">
                <a:tc>
                  <a:txBody>
                    <a:bodyPr/>
                    <a:lstStyle/>
                    <a:p>
                      <a:r>
                        <a:rPr lang="cs-CZ" dirty="0" smtClean="0"/>
                        <a:t>Volnoběžné otáčky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800 ± 25 min</a:t>
                      </a:r>
                      <a:r>
                        <a:rPr lang="cs-CZ" baseline="30000" dirty="0" smtClean="0"/>
                        <a:t>-1</a:t>
                      </a:r>
                      <a:endParaRPr lang="cs-CZ" dirty="0"/>
                    </a:p>
                  </a:txBody>
                  <a:tcPr/>
                </a:tc>
              </a:tr>
              <a:tr h="372930">
                <a:tc>
                  <a:txBody>
                    <a:bodyPr/>
                    <a:lstStyle/>
                    <a:p>
                      <a:r>
                        <a:rPr lang="cs-CZ" dirty="0" smtClean="0"/>
                        <a:t>Měrná spotřeba při </a:t>
                      </a:r>
                      <a:r>
                        <a:rPr lang="cs-CZ" dirty="0" err="1" smtClean="0"/>
                        <a:t>M</a:t>
                      </a:r>
                      <a:r>
                        <a:rPr lang="cs-CZ" sz="1200" dirty="0" err="1" smtClean="0"/>
                        <a:t>t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max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212 g/</a:t>
                      </a:r>
                      <a:r>
                        <a:rPr lang="cs-CZ" dirty="0" err="1" smtClean="0"/>
                        <a:t>kW.h</a:t>
                      </a:r>
                      <a:endParaRPr lang="cs-CZ" dirty="0" smtClean="0"/>
                    </a:p>
                  </a:txBody>
                  <a:tcPr/>
                </a:tc>
              </a:tr>
              <a:tr h="652627">
                <a:tc>
                  <a:txBody>
                    <a:bodyPr/>
                    <a:lstStyle/>
                    <a:p>
                      <a:r>
                        <a:rPr lang="cs-CZ" dirty="0" smtClean="0"/>
                        <a:t>Maximální točivý moment (při 1432 min</a:t>
                      </a:r>
                      <a:r>
                        <a:rPr lang="cs-CZ" baseline="30000" dirty="0" smtClean="0"/>
                        <a:t>-1</a:t>
                      </a:r>
                      <a:r>
                        <a:rPr lang="cs-CZ" dirty="0" smtClean="0"/>
                        <a:t>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461.3 </a:t>
                      </a:r>
                      <a:r>
                        <a:rPr lang="cs-CZ" dirty="0" err="1" smtClean="0"/>
                        <a:t>Nm</a:t>
                      </a:r>
                      <a:endParaRPr lang="cs-CZ" dirty="0" smtClean="0"/>
                    </a:p>
                  </a:txBody>
                  <a:tcPr anchor="ctr"/>
                </a:tc>
              </a:tr>
              <a:tr h="372930">
                <a:tc>
                  <a:txBody>
                    <a:bodyPr/>
                    <a:lstStyle/>
                    <a:p>
                      <a:r>
                        <a:rPr lang="cs-CZ" dirty="0" smtClean="0"/>
                        <a:t>Převýšení točivého momentu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40.4 %</a:t>
                      </a:r>
                      <a:endParaRPr lang="cs-CZ" dirty="0"/>
                    </a:p>
                  </a:txBody>
                  <a:tcPr/>
                </a:tc>
              </a:tr>
              <a:tr h="374398">
                <a:tc>
                  <a:txBody>
                    <a:bodyPr/>
                    <a:lstStyle/>
                    <a:p>
                      <a:r>
                        <a:rPr lang="cs-CZ" dirty="0" smtClean="0"/>
                        <a:t>Emisní limit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STAGE IIIB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9117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Zetor Proxima 110 Plus</a:t>
            </a:r>
            <a:endParaRPr lang="cs-CZ" dirty="0"/>
          </a:p>
        </p:txBody>
      </p:sp>
      <p:pic>
        <p:nvPicPr>
          <p:cNvPr id="1026" name="Picture 2" descr="http://agromepa.sk/web/wp-content/uploads/2014/01/mezogazdasagi-gep-kerekes-traktor-ZETOR-Proxima-Plus-110-2_big-130424110149891323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13" y="1809561"/>
            <a:ext cx="6594953" cy="470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678186"/>
              </p:ext>
            </p:extLst>
          </p:nvPr>
        </p:nvGraphicFramePr>
        <p:xfrm>
          <a:off x="7250806" y="1809561"/>
          <a:ext cx="4466758" cy="312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6758"/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Základní parametry převodovky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Počet převodových stupňů 16/16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latin typeface="+mn-lt"/>
                          <a:cs typeface="+mn-cs"/>
                        </a:rPr>
                        <a:t>2</a:t>
                      </a:r>
                      <a:r>
                        <a:rPr lang="cs-CZ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º Násobič pro řazení pod zatížením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2º Redukční převodovka</a:t>
                      </a:r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Rychlostí řazených bez zatížení</a:t>
                      </a:r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Neumožňuje</a:t>
                      </a:r>
                      <a:r>
                        <a:rPr lang="cs-CZ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řazení zpětného chodu pod zatížením</a:t>
                      </a:r>
                      <a:endParaRPr lang="cs-CZ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85420">
                <a:tc>
                  <a:txBody>
                    <a:bodyPr/>
                    <a:lstStyle/>
                    <a:p>
                      <a:pPr algn="just"/>
                      <a:r>
                        <a:rPr lang="cs-CZ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Řazení chodu Zpět/Vpřed probíhá pomocí</a:t>
                      </a:r>
                      <a:r>
                        <a:rPr lang="cs-CZ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zubových spojek</a:t>
                      </a:r>
                      <a:endParaRPr lang="cs-CZ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2545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Zetor Proxima 110 Power</a:t>
            </a:r>
            <a:endParaRPr lang="cs-CZ" dirty="0"/>
          </a:p>
        </p:txBody>
      </p:sp>
      <p:pic>
        <p:nvPicPr>
          <p:cNvPr id="2052" name="Picture 4" descr="http://agromepa.sk/web/wp-content/uploads/2014/01/proxima_pow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" b="3522"/>
          <a:stretch/>
        </p:blipFill>
        <p:spPr bwMode="auto">
          <a:xfrm>
            <a:off x="477591" y="1809561"/>
            <a:ext cx="6599400" cy="469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109810"/>
              </p:ext>
            </p:extLst>
          </p:nvPr>
        </p:nvGraphicFramePr>
        <p:xfrm>
          <a:off x="7250805" y="1809561"/>
          <a:ext cx="4466758" cy="285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6758"/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Základní parametry převodovky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Počet převodových stupňů 24/24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3</a:t>
                      </a:r>
                      <a:r>
                        <a:rPr lang="cs-CZ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º Násobič pro řazení pod zatížením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2º Redukční převodovka</a:t>
                      </a:r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Rychlostí řazených bez zatížení</a:t>
                      </a:r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Vybavena systémem PS (Power </a:t>
                      </a:r>
                      <a:r>
                        <a:rPr lang="cs-CZ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Shuttle</a:t>
                      </a:r>
                      <a:r>
                        <a:rPr lang="cs-CZ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</a:tr>
              <a:tr h="185420">
                <a:tc>
                  <a:txBody>
                    <a:bodyPr/>
                    <a:lstStyle/>
                    <a:p>
                      <a:pPr algn="just"/>
                      <a:r>
                        <a:rPr lang="cs-CZ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Řazení chodu Zpět/Vpřed probíhá pomocí lamelových spojek</a:t>
                      </a:r>
                      <a:endParaRPr lang="cs-CZ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3714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Metodika vyhodnocení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Kvůli odstupňování převodovek se traktor nemůže pohybovat při jmenovitých otáčkách kteroukoliv rychlostí a proto je potřeba pro danou hnací sílu buď podřadit na nižší převodový stupeň, nebo snížit </a:t>
            </a:r>
            <a:r>
              <a:rPr lang="cs-CZ" dirty="0" smtClean="0"/>
              <a:t>otáčky.</a:t>
            </a:r>
          </a:p>
          <a:p>
            <a:r>
              <a:rPr lang="cs-CZ" dirty="0" smtClean="0"/>
              <a:t>V </a:t>
            </a:r>
            <a:r>
              <a:rPr lang="cs-CZ" dirty="0"/>
              <a:t>pilových diagramech jsou vyobrazeny kombinace otáček motoru a pojezdových rychlostí, při kterých nemůže traktor, respektive motor, </a:t>
            </a:r>
            <a:r>
              <a:rPr lang="cs-CZ" dirty="0" smtClean="0"/>
              <a:t>pracovat.</a:t>
            </a:r>
          </a:p>
          <a:p>
            <a:r>
              <a:rPr lang="cs-CZ" dirty="0" smtClean="0"/>
              <a:t>Tyto </a:t>
            </a:r>
            <a:r>
              <a:rPr lang="cs-CZ" dirty="0"/>
              <a:t>ztrátové plochy značí nevyužitý potenciál a lze je tedy snadno porovnávat a zjistit, která převodovka lépe využije výkon motoru. </a:t>
            </a:r>
          </a:p>
        </p:txBody>
      </p:sp>
    </p:spTree>
    <p:extLst>
      <p:ext uri="{BB962C8B-B14F-4D97-AF65-F5344CB8AC3E}">
        <p14:creationId xmlns:p14="http://schemas.microsoft.com/office/powerpoint/2010/main" val="816733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Ideální otáčková charakteristika motoru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236" y="2008439"/>
            <a:ext cx="10198846" cy="36601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délník 7"/>
              <p:cNvSpPr/>
              <p:nvPr/>
            </p:nvSpPr>
            <p:spPr>
              <a:xfrm>
                <a:off x="4689043" y="5996370"/>
                <a:ext cx="2813912" cy="7041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8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cs-CZ" sz="28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cs-CZ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8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cs-CZ" sz="28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r>
                          <a:rPr lang="cs-CZ" sz="2800" i="1">
                            <a:latin typeface="Cambria Math" panose="02040503050406030204" pitchFamily="18" charset="0"/>
                          </a:rPr>
                          <m:t>𝜔</m:t>
                        </m:r>
                      </m:den>
                    </m:f>
                    <m:r>
                      <a:rPr lang="cs-CZ" sz="2800">
                        <a:latin typeface="Cambria Math" panose="02040503050406030204" pitchFamily="18" charset="0"/>
                      </a:rPr>
                      <m:t> → [</m:t>
                    </m:r>
                    <m:r>
                      <a:rPr lang="cs-CZ" sz="2800" i="1">
                        <a:latin typeface="Cambria Math" panose="02040503050406030204" pitchFamily="18" charset="0"/>
                      </a:rPr>
                      <m:t>𝑁𝑚</m:t>
                    </m:r>
                  </m:oMath>
                </a14:m>
                <a:r>
                  <a:rPr lang="cs-CZ" sz="2800" dirty="0" smtClean="0"/>
                  <a:t>]</a:t>
                </a:r>
                <a:endParaRPr lang="cs-CZ" sz="2800" dirty="0"/>
              </a:p>
            </p:txBody>
          </p:sp>
        </mc:Choice>
        <mc:Fallback xmlns="">
          <p:sp>
            <p:nvSpPr>
              <p:cNvPr id="8" name="Obdélník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9043" y="5996370"/>
                <a:ext cx="2813912" cy="704167"/>
              </a:xfrm>
              <a:prstGeom prst="rect">
                <a:avLst/>
              </a:prstGeom>
              <a:blipFill rotWithShape="0">
                <a:blip r:embed="rId3"/>
                <a:stretch>
                  <a:fillRect r="-3463" b="-1217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5093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9714816" cy="706964"/>
          </a:xfrm>
        </p:spPr>
        <p:txBody>
          <a:bodyPr/>
          <a:lstStyle/>
          <a:p>
            <a:r>
              <a:rPr lang="cs-CZ" dirty="0" smtClean="0"/>
              <a:t>Otáčková charakteristika reálného </a:t>
            </a:r>
            <a:r>
              <a:rPr lang="cs-CZ" dirty="0" smtClean="0"/>
              <a:t>motoru</a:t>
            </a:r>
            <a:endParaRPr lang="cs-CZ" dirty="0"/>
          </a:p>
        </p:txBody>
      </p:sp>
      <p:pic>
        <p:nvPicPr>
          <p:cNvPr id="6" name="Zástupný symbol pro obsah 5" descr="D:\Users\Tomáš\OneDrive\Documents\Škola\Bakalářská práce\Obrázky\Úplná otáčková charakteristika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22033" y="2026078"/>
            <a:ext cx="7180656" cy="46902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2113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8350"/>
          </a:xfrm>
        </p:spPr>
        <p:txBody>
          <a:bodyPr/>
          <a:lstStyle/>
          <a:p>
            <a:r>
              <a:rPr lang="cs-CZ" dirty="0" smtClean="0"/>
              <a:t>Pilový diagram Zetoru Proxima Plus</a:t>
            </a:r>
            <a:endParaRPr lang="cs-CZ" dirty="0"/>
          </a:p>
        </p:txBody>
      </p:sp>
      <p:pic>
        <p:nvPicPr>
          <p:cNvPr id="4" name="Zástupný symbol pro obsah 3" descr="D:\Users\Tomáš\Downloads\Plus 2x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027" y="1636666"/>
            <a:ext cx="9145945" cy="50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396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Iontový efekt">
  <a:themeElements>
    <a:clrScheme name="Iontový efekt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tový efekt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tový efekt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11.xml><?xml version="1.0" encoding="utf-8"?>
<a:theme xmlns:a="http://schemas.openxmlformats.org/drawingml/2006/main" name="9_Iontový efekt">
  <a:themeElements>
    <a:clrScheme name="Iontový efekt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tový efekt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tový efekt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Iontový efekt">
  <a:themeElements>
    <a:clrScheme name="Iontový efekt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tový efekt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tový efekt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3.xml><?xml version="1.0" encoding="utf-8"?>
<a:theme xmlns:a="http://schemas.openxmlformats.org/drawingml/2006/main" name="1_Iontový efekt">
  <a:themeElements>
    <a:clrScheme name="Iontový efekt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tový efekt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tový efekt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4.xml><?xml version="1.0" encoding="utf-8"?>
<a:theme xmlns:a="http://schemas.openxmlformats.org/drawingml/2006/main" name="2_Iontový efekt">
  <a:themeElements>
    <a:clrScheme name="Iontový efekt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tový efekt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tový efekt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5.xml><?xml version="1.0" encoding="utf-8"?>
<a:theme xmlns:a="http://schemas.openxmlformats.org/drawingml/2006/main" name="3_Iontový efekt">
  <a:themeElements>
    <a:clrScheme name="Iontový efekt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tový efekt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tový efekt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6.xml><?xml version="1.0" encoding="utf-8"?>
<a:theme xmlns:a="http://schemas.openxmlformats.org/drawingml/2006/main" name="4_Iontový efekt">
  <a:themeElements>
    <a:clrScheme name="Iontový efekt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tový efekt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tový efekt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7.xml><?xml version="1.0" encoding="utf-8"?>
<a:theme xmlns:a="http://schemas.openxmlformats.org/drawingml/2006/main" name="5_Iontový efekt">
  <a:themeElements>
    <a:clrScheme name="Iontový efekt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tový efekt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tový efekt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8.xml><?xml version="1.0" encoding="utf-8"?>
<a:theme xmlns:a="http://schemas.openxmlformats.org/drawingml/2006/main" name="6_Iontový efekt">
  <a:themeElements>
    <a:clrScheme name="Iontový efekt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tový efekt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tový efekt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9.xml><?xml version="1.0" encoding="utf-8"?>
<a:theme xmlns:a="http://schemas.openxmlformats.org/drawingml/2006/main" name="7_Iontový efekt">
  <a:themeElements>
    <a:clrScheme name="Iontový efekt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tový efekt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tový efekt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248</TotalTime>
  <Words>374</Words>
  <Application>Microsoft Office PowerPoint</Application>
  <PresentationFormat>Širokoúhlá obrazovka</PresentationFormat>
  <Paragraphs>66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11</vt:i4>
      </vt:variant>
      <vt:variant>
        <vt:lpstr>Nadpisy snímků</vt:lpstr>
      </vt:variant>
      <vt:variant>
        <vt:i4>12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Century Gothic</vt:lpstr>
      <vt:lpstr>Times New Roman</vt:lpstr>
      <vt:lpstr>Wingdings 3</vt:lpstr>
      <vt:lpstr>Motiv Office</vt:lpstr>
      <vt:lpstr>Iontový efekt</vt:lpstr>
      <vt:lpstr>1_Iontový efekt</vt:lpstr>
      <vt:lpstr>2_Iontový efekt</vt:lpstr>
      <vt:lpstr>3_Iontový efekt</vt:lpstr>
      <vt:lpstr>4_Iontový efekt</vt:lpstr>
      <vt:lpstr>5_Iontový efekt</vt:lpstr>
      <vt:lpstr>6_Iontový efekt</vt:lpstr>
      <vt:lpstr>7_Iontový efekt</vt:lpstr>
      <vt:lpstr>8_Iontový efekt</vt:lpstr>
      <vt:lpstr>9_Iontový efekt</vt:lpstr>
      <vt:lpstr>Analýza technických parametrů převodových ústrojí traktorů</vt:lpstr>
      <vt:lpstr>Proč používáme převodovky</vt:lpstr>
      <vt:lpstr>Zetor 1306</vt:lpstr>
      <vt:lpstr>Zetor Proxima 110 Plus</vt:lpstr>
      <vt:lpstr>Zetor Proxima 110 Power</vt:lpstr>
      <vt:lpstr>Metodika vyhodnocení</vt:lpstr>
      <vt:lpstr>Ideální otáčková charakteristika motoru</vt:lpstr>
      <vt:lpstr>Otáčková charakteristika reálného motoru</vt:lpstr>
      <vt:lpstr>Pilový diagram Zetoru Proxima Plus</vt:lpstr>
      <vt:lpstr>Pilový diagram Zetoru Proxima Power</vt:lpstr>
      <vt:lpstr>Celkové vyhodnocení</vt:lpstr>
      <vt:lpstr>Děkuji za pozornost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Analýza technických parametrů převodových ústrojí traktorů</dc:title>
  <dc:creator>Tomáš Kosík</dc:creator>
  <cp:lastModifiedBy>Tomáš Kosík</cp:lastModifiedBy>
  <cp:revision>21</cp:revision>
  <dcterms:created xsi:type="dcterms:W3CDTF">2017-04-17T11:37:15Z</dcterms:created>
  <dcterms:modified xsi:type="dcterms:W3CDTF">2017-04-19T18:55:24Z</dcterms:modified>
</cp:coreProperties>
</file>